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4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5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94"/>
  </p:normalViewPr>
  <p:slideViewPr>
    <p:cSldViewPr snapToGrid="0" snapToObjects="1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87A54C3-0786-374B-B384-3F2BAD21378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178334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Hilton Head Island, South Carolina</a:t>
            </a:r>
          </a:p>
          <a:p>
            <a:r>
              <a:rPr lang="en-US" dirty="0"/>
              <a:t>October 29, 2019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E39DFFE-FA3F-D248-A96C-C7DC5CE9D3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93365" y="202993"/>
            <a:ext cx="1838739" cy="183873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A2F3742-CDF6-D248-BC4E-BDD697FEE18E}"/>
              </a:ext>
            </a:extLst>
          </p:cNvPr>
          <p:cNvCxnSpPr/>
          <p:nvPr userDrawn="1"/>
        </p:nvCxnSpPr>
        <p:spPr>
          <a:xfrm>
            <a:off x="375806" y="427383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35129A6-5D8C-494B-B8CC-A881D71D2F25}"/>
              </a:ext>
            </a:extLst>
          </p:cNvPr>
          <p:cNvCxnSpPr/>
          <p:nvPr userDrawn="1"/>
        </p:nvCxnSpPr>
        <p:spPr>
          <a:xfrm>
            <a:off x="8264610" y="6523767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D2454F1-3B7D-3E4B-B70C-4A7D7509791C}"/>
              </a:ext>
            </a:extLst>
          </p:cNvPr>
          <p:cNvCxnSpPr/>
          <p:nvPr userDrawn="1"/>
        </p:nvCxnSpPr>
        <p:spPr>
          <a:xfrm>
            <a:off x="375806" y="427383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60BF65-C868-B041-BF5A-F19196E91169}"/>
              </a:ext>
            </a:extLst>
          </p:cNvPr>
          <p:cNvCxnSpPr/>
          <p:nvPr userDrawn="1"/>
        </p:nvCxnSpPr>
        <p:spPr>
          <a:xfrm>
            <a:off x="11816193" y="2972274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3999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3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9DE8C-770B-DD47-A0FE-484CA1BAA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7A4F6-B287-AD4A-990D-73CC6BA37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4F8D7D-1583-4744-A5B6-572A253FD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55C7E-7787-ED40-B83C-69FD8DABC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7604E-9957-814E-9F26-4969BD78ADEA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5042A9-B21B-2443-A28C-131D69632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28851-AC55-5A4D-BD35-80CE25D57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B2BB-3520-0F43-97FE-1CEED1CED93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63C77C0-F7E6-0F4B-B9DC-E9E74A720082}"/>
              </a:ext>
            </a:extLst>
          </p:cNvPr>
          <p:cNvCxnSpPr/>
          <p:nvPr userDrawn="1"/>
        </p:nvCxnSpPr>
        <p:spPr>
          <a:xfrm>
            <a:off x="375806" y="427383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92CE1-E52B-1548-8718-D42328EE0281}"/>
              </a:ext>
            </a:extLst>
          </p:cNvPr>
          <p:cNvCxnSpPr/>
          <p:nvPr userDrawn="1"/>
        </p:nvCxnSpPr>
        <p:spPr>
          <a:xfrm>
            <a:off x="375806" y="427383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BF7AEED-1FE1-0149-A8EB-411D8089557D}"/>
              </a:ext>
            </a:extLst>
          </p:cNvPr>
          <p:cNvCxnSpPr/>
          <p:nvPr userDrawn="1"/>
        </p:nvCxnSpPr>
        <p:spPr>
          <a:xfrm>
            <a:off x="8264610" y="6523767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2B77FE8-7F44-1E4E-A2EA-61759A09E5EB}"/>
              </a:ext>
            </a:extLst>
          </p:cNvPr>
          <p:cNvCxnSpPr/>
          <p:nvPr userDrawn="1"/>
        </p:nvCxnSpPr>
        <p:spPr>
          <a:xfrm>
            <a:off x="11816193" y="2972274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579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9DE8C-770B-DD47-A0FE-484CA1BAA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7A4F6-B287-AD4A-990D-73CC6BA37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4F8D7D-1583-4744-A5B6-572A253FD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55C7E-7787-ED40-B83C-69FD8DABC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7604E-9957-814E-9F26-4969BD78ADEA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5042A9-B21B-2443-A28C-131D69632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28851-AC55-5A4D-BD35-80CE25D57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B2BB-3520-0F43-97FE-1CEED1CED93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E6401A5-72EE-C24D-B2CC-2EACB45A2AD4}"/>
              </a:ext>
            </a:extLst>
          </p:cNvPr>
          <p:cNvCxnSpPr/>
          <p:nvPr userDrawn="1"/>
        </p:nvCxnSpPr>
        <p:spPr>
          <a:xfrm>
            <a:off x="375806" y="427383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705BCF5-6A05-244E-915E-16CF156E9A73}"/>
              </a:ext>
            </a:extLst>
          </p:cNvPr>
          <p:cNvCxnSpPr/>
          <p:nvPr userDrawn="1"/>
        </p:nvCxnSpPr>
        <p:spPr>
          <a:xfrm>
            <a:off x="375806" y="427383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BE4259F-4C8B-0F45-9281-5005CE9ABB9B}"/>
              </a:ext>
            </a:extLst>
          </p:cNvPr>
          <p:cNvCxnSpPr/>
          <p:nvPr userDrawn="1"/>
        </p:nvCxnSpPr>
        <p:spPr>
          <a:xfrm>
            <a:off x="8264610" y="6523767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16A8C1-4CA1-4B41-90E2-50EB6B4AD015}"/>
              </a:ext>
            </a:extLst>
          </p:cNvPr>
          <p:cNvCxnSpPr/>
          <p:nvPr userDrawn="1"/>
        </p:nvCxnSpPr>
        <p:spPr>
          <a:xfrm>
            <a:off x="11816193" y="2972274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2853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9DE8C-770B-DD47-A0FE-484CA1BAA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7A4F6-B287-AD4A-990D-73CC6BA37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4F8D7D-1583-4744-A5B6-572A253FD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55C7E-7787-ED40-B83C-69FD8DABC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7604E-9957-814E-9F26-4969BD78ADEA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5042A9-B21B-2443-A28C-131D69632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28851-AC55-5A4D-BD35-80CE25D57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B2BB-3520-0F43-97FE-1CEED1CED93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61ADF5-2476-7B4C-9AB3-32A1E903530F}"/>
              </a:ext>
            </a:extLst>
          </p:cNvPr>
          <p:cNvCxnSpPr/>
          <p:nvPr userDrawn="1"/>
        </p:nvCxnSpPr>
        <p:spPr>
          <a:xfrm>
            <a:off x="375806" y="427383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B8395-AACB-CB4A-8044-EE2865042D74}"/>
              </a:ext>
            </a:extLst>
          </p:cNvPr>
          <p:cNvCxnSpPr/>
          <p:nvPr userDrawn="1"/>
        </p:nvCxnSpPr>
        <p:spPr>
          <a:xfrm>
            <a:off x="375806" y="427383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EA06FFB-B7A9-CE49-87EE-32B329B04FA8}"/>
              </a:ext>
            </a:extLst>
          </p:cNvPr>
          <p:cNvCxnSpPr/>
          <p:nvPr userDrawn="1"/>
        </p:nvCxnSpPr>
        <p:spPr>
          <a:xfrm>
            <a:off x="8264610" y="6523767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CFC39A-C1AF-434B-B1B6-A67C3760772D}"/>
              </a:ext>
            </a:extLst>
          </p:cNvPr>
          <p:cNvCxnSpPr/>
          <p:nvPr userDrawn="1"/>
        </p:nvCxnSpPr>
        <p:spPr>
          <a:xfrm>
            <a:off x="11816193" y="2972274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3561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015D2-DE5F-4B4E-A6EE-372BC1008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689F1D-2219-F441-A160-E249D9CC55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4EF3B3-53A6-934E-9B3D-EA608ED57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0FEAB1-B64B-5748-A45E-B9415DBF5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7604E-9957-814E-9F26-4969BD78ADEA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6AC4DC-0C66-6E48-B523-25214B3F6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2181A9-A67F-7A48-9CC1-5A01232E2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B2BB-3520-0F43-97FE-1CEED1CED93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DFDC925-8703-F047-BE03-B86F66AA5996}"/>
              </a:ext>
            </a:extLst>
          </p:cNvPr>
          <p:cNvCxnSpPr/>
          <p:nvPr userDrawn="1"/>
        </p:nvCxnSpPr>
        <p:spPr>
          <a:xfrm>
            <a:off x="375806" y="427383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51A62E5-ECEA-5C4C-B2EB-E74C4C9FBB37}"/>
              </a:ext>
            </a:extLst>
          </p:cNvPr>
          <p:cNvCxnSpPr/>
          <p:nvPr userDrawn="1"/>
        </p:nvCxnSpPr>
        <p:spPr>
          <a:xfrm>
            <a:off x="375806" y="427383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99E1AC1-654E-4748-9B0A-2B0D041CB03A}"/>
              </a:ext>
            </a:extLst>
          </p:cNvPr>
          <p:cNvCxnSpPr/>
          <p:nvPr userDrawn="1"/>
        </p:nvCxnSpPr>
        <p:spPr>
          <a:xfrm>
            <a:off x="8264610" y="6523767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424BF4D-F83D-6D42-A3CB-07648D643E0C}"/>
              </a:ext>
            </a:extLst>
          </p:cNvPr>
          <p:cNvCxnSpPr/>
          <p:nvPr userDrawn="1"/>
        </p:nvCxnSpPr>
        <p:spPr>
          <a:xfrm>
            <a:off x="11816193" y="2972274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116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83033-3BB7-AE4A-A059-6D76CCAB0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CFE3FF-B1D9-8849-ACB0-455AC54CA5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4B3EA-7276-9444-826B-653A85B41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7604E-9957-814E-9F26-4969BD78ADEA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0F49-D6E7-3B42-99AF-824B36155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9CAC7-7AB6-7541-ACED-3A78C4B89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B2BB-3520-0F43-97FE-1CEED1CED93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82113EE-3335-A54E-B01C-6250E2BEB7CC}"/>
              </a:ext>
            </a:extLst>
          </p:cNvPr>
          <p:cNvCxnSpPr/>
          <p:nvPr userDrawn="1"/>
        </p:nvCxnSpPr>
        <p:spPr>
          <a:xfrm>
            <a:off x="375806" y="427383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F234DAE-C6C7-ED4A-BB71-EBE6A595CF21}"/>
              </a:ext>
            </a:extLst>
          </p:cNvPr>
          <p:cNvCxnSpPr/>
          <p:nvPr userDrawn="1"/>
        </p:nvCxnSpPr>
        <p:spPr>
          <a:xfrm>
            <a:off x="375806" y="427383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823AF23-6817-8046-BC9A-361631A5ED34}"/>
              </a:ext>
            </a:extLst>
          </p:cNvPr>
          <p:cNvCxnSpPr/>
          <p:nvPr userDrawn="1"/>
        </p:nvCxnSpPr>
        <p:spPr>
          <a:xfrm>
            <a:off x="8264610" y="6523767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1797C89-A519-DE4D-B0D2-16E260675512}"/>
              </a:ext>
            </a:extLst>
          </p:cNvPr>
          <p:cNvCxnSpPr/>
          <p:nvPr userDrawn="1"/>
        </p:nvCxnSpPr>
        <p:spPr>
          <a:xfrm>
            <a:off x="11816193" y="2972274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67106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8F08FD-06C4-2D48-9994-448F44C180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DDE44A-155B-7E42-B678-E47B9310C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9F806C-ACA7-E449-8319-4D23ECC29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7604E-9957-814E-9F26-4969BD78ADEA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5F648-0E0B-1341-93E8-2A830FD77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CCB7BE-DD03-F241-8B41-B72241105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B2BB-3520-0F43-97FE-1CEED1CED93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A798778-A353-2F4F-A90B-2E7919CC49BB}"/>
              </a:ext>
            </a:extLst>
          </p:cNvPr>
          <p:cNvCxnSpPr/>
          <p:nvPr userDrawn="1"/>
        </p:nvCxnSpPr>
        <p:spPr>
          <a:xfrm>
            <a:off x="375806" y="427383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24E5165-DAB4-CB42-80EA-9EA37EAD624D}"/>
              </a:ext>
            </a:extLst>
          </p:cNvPr>
          <p:cNvCxnSpPr/>
          <p:nvPr userDrawn="1"/>
        </p:nvCxnSpPr>
        <p:spPr>
          <a:xfrm>
            <a:off x="375806" y="427383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58B381-A924-BA4F-911C-5B4B495167D4}"/>
              </a:ext>
            </a:extLst>
          </p:cNvPr>
          <p:cNvCxnSpPr/>
          <p:nvPr userDrawn="1"/>
        </p:nvCxnSpPr>
        <p:spPr>
          <a:xfrm>
            <a:off x="8264610" y="6523767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34B73EE-8F07-864C-A295-63D4712117EB}"/>
              </a:ext>
            </a:extLst>
          </p:cNvPr>
          <p:cNvCxnSpPr/>
          <p:nvPr userDrawn="1"/>
        </p:nvCxnSpPr>
        <p:spPr>
          <a:xfrm>
            <a:off x="11816193" y="2972274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8152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35CD9-4706-1F44-A082-C63E3750DF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31FA6F-A62E-9C42-BD32-60748121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F2070-C87C-D54E-90D3-8043EA80F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DC3AF-F04D-6E42-A5B5-38FB0C8469E0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72671-281D-754A-86BB-25AFB9F95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B4D86-6E65-5949-9BDF-73CC51DFA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5830-BFEB-F546-A9F0-5021149478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738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D05F7-171E-734C-ABEB-F1A0719B0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A11DE-C72D-BC4F-B678-880B636F8E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487B6-1929-1F47-BBB3-3265FF070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DC3AF-F04D-6E42-A5B5-38FB0C8469E0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99CC3-FC0B-F345-8158-496DE1197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CE517-B99C-0142-BD10-D9D7DD2C3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5830-BFEB-F546-A9F0-5021149478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8550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850E1-224A-0C4E-9F06-07A870C7E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F25972-CB3F-6A42-8AB0-7F99F46CC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9BA4A-7776-1A4B-BADA-2E10342B0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DC3AF-F04D-6E42-A5B5-38FB0C8469E0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92A8C-4487-9942-81F1-C163A2807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2CF7F-395A-C943-B763-98AB97C3E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5830-BFEB-F546-A9F0-5021149478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3188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C6D7E-CB23-8C41-8769-CB9F04B3A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A383D6-60AF-F346-823B-947D9C2D5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FAFE27-55AD-8F4D-80CD-B418C32DD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B27AA0-11D7-0A40-BC3D-E6688C467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DC3AF-F04D-6E42-A5B5-38FB0C8469E0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AEE722-ACA9-2F47-8BB9-BED73808B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7B6D3E-7794-B24E-A60D-0744FFCEB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5830-BFEB-F546-A9F0-5021149478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475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1A8B6-73B4-F74B-8376-E5DADDFFE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916" y="704131"/>
            <a:ext cx="7487478" cy="11555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153C83-78E5-C34D-8FFD-CFA09FD3E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7604E-9957-814E-9F26-4969BD78ADEA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C6C3AE-D1C5-0645-976F-B5EF11785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FCB01F-12DF-4041-AB5E-F4CD68A1E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B2BB-3520-0F43-97FE-1CEED1CED93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F14A55-6DB4-2041-AEBA-0B0C072EB09B}"/>
              </a:ext>
            </a:extLst>
          </p:cNvPr>
          <p:cNvCxnSpPr/>
          <p:nvPr userDrawn="1"/>
        </p:nvCxnSpPr>
        <p:spPr>
          <a:xfrm>
            <a:off x="375806" y="427383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282E4B4-B92E-9D44-899A-E34216C0FA82}"/>
              </a:ext>
            </a:extLst>
          </p:cNvPr>
          <p:cNvCxnSpPr/>
          <p:nvPr userDrawn="1"/>
        </p:nvCxnSpPr>
        <p:spPr>
          <a:xfrm>
            <a:off x="375806" y="427383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8CCF3B0-D31F-204C-A48E-E51733D319A4}"/>
              </a:ext>
            </a:extLst>
          </p:cNvPr>
          <p:cNvCxnSpPr/>
          <p:nvPr userDrawn="1"/>
        </p:nvCxnSpPr>
        <p:spPr>
          <a:xfrm>
            <a:off x="8264610" y="6523767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601DE0-4622-3549-A9E0-A61DF68C49BD}"/>
              </a:ext>
            </a:extLst>
          </p:cNvPr>
          <p:cNvCxnSpPr/>
          <p:nvPr userDrawn="1"/>
        </p:nvCxnSpPr>
        <p:spPr>
          <a:xfrm>
            <a:off x="11816193" y="2972274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83318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35937-1C86-8F45-BD31-86643F009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DD16C8-C37C-4B40-9DC8-A113075C9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763F1B-C565-7B4E-8E7A-326B77D9C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255217-AF5D-3343-A2D1-6A48F2E0F5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7021C0-68F2-D54E-A674-33FFA0638B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AD1171-6518-4F42-A1F0-8DA37EA8F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DC3AF-F04D-6E42-A5B5-38FB0C8469E0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64B16D-C97D-1849-BFD4-C1EF6B21A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B99DAF-65CA-7241-A28E-317AF118B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5830-BFEB-F546-A9F0-5021149478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837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18682-628B-0746-BFC7-D13B7A6DA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9F91BA-A5AF-F04A-8A5D-36CF1B975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DC3AF-F04D-6E42-A5B5-38FB0C8469E0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3D4A48-B503-3B40-8596-3EE82A137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F7C98-B539-9F43-8930-628E345C1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5830-BFEB-F546-A9F0-5021149478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3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2E3C31-52B5-9242-9C66-965F7CBEA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DC3AF-F04D-6E42-A5B5-38FB0C8469E0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4F177B-5941-BA47-9807-772FD7E9B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E986C7-702A-004E-876E-9FF262AE7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5830-BFEB-F546-A9F0-5021149478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734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6482-8D70-7044-8409-D68F943F4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C26CA-F37A-DC47-8B7B-DF7A77FFF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3290FE-BA4F-AA4D-90B4-C834AF6631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724CB1-6287-CA4B-BC92-F498356F2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DC3AF-F04D-6E42-A5B5-38FB0C8469E0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252DA7-D64F-3E41-9C32-6FE9A806D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0BA7FF-40E4-F54B-B1FD-31FEFE3EA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5830-BFEB-F546-A9F0-5021149478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4170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9A9A7-27A9-FA49-A74C-BF1CDD945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EA837D-CE18-C047-ADC8-B3DB34BEAC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C78C73-B6C9-DA4B-82EC-31FBFC62E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E259A2-6192-8641-AB07-B230E47AB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DC3AF-F04D-6E42-A5B5-38FB0C8469E0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E9A5D5-96A1-B042-853D-9820ACE39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7FECF-4426-1040-A25B-EE9C6C14C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5830-BFEB-F546-A9F0-5021149478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5632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C48DA-01FC-624B-BD03-870E93B57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720352-A62F-5D47-9C35-84D7ED04AB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49BB2-D868-0A40-B8B3-A40A5BF0A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DC3AF-F04D-6E42-A5B5-38FB0C8469E0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6D918-1E7A-454B-8E4F-08B051359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217C2-D255-F446-97ED-E01251779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5830-BFEB-F546-A9F0-5021149478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2653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E7F11D-0744-3C48-91B5-8CADADFF92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757F24-0652-C641-B67B-AB2B802C7D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F8C55-800F-3346-B6F2-5513D6CBD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DC3AF-F04D-6E42-A5B5-38FB0C8469E0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768CBB-3C33-CA43-8658-2B9B49077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87123-EA03-5149-957E-148FA909C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5830-BFEB-F546-A9F0-5021149478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385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B48BF-FC98-2344-BB85-6BD1592F4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51212-301A-CE4F-8AE2-9854A3D96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F35ED-EF27-7340-B096-90D116803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7604E-9957-814E-9F26-4969BD78ADEA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65350-1429-354F-9003-02F0B609D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8A3CB-5701-6247-8973-587126698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B2BB-3520-0F43-97FE-1CEED1CED93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8936247-43AF-744A-8B3E-0FEC63FBAA26}"/>
              </a:ext>
            </a:extLst>
          </p:cNvPr>
          <p:cNvCxnSpPr/>
          <p:nvPr userDrawn="1"/>
        </p:nvCxnSpPr>
        <p:spPr>
          <a:xfrm>
            <a:off x="375806" y="427383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A035AB7-6A0A-4247-9542-37025A7544F0}"/>
              </a:ext>
            </a:extLst>
          </p:cNvPr>
          <p:cNvCxnSpPr/>
          <p:nvPr userDrawn="1"/>
        </p:nvCxnSpPr>
        <p:spPr>
          <a:xfrm>
            <a:off x="375806" y="427383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B07E74-9B21-A642-BE76-BE865C3A3265}"/>
              </a:ext>
            </a:extLst>
          </p:cNvPr>
          <p:cNvCxnSpPr/>
          <p:nvPr userDrawn="1"/>
        </p:nvCxnSpPr>
        <p:spPr>
          <a:xfrm>
            <a:off x="8264610" y="6523767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280D091-CE93-2C46-ABFD-6B796593D6DD}"/>
              </a:ext>
            </a:extLst>
          </p:cNvPr>
          <p:cNvCxnSpPr/>
          <p:nvPr userDrawn="1"/>
        </p:nvCxnSpPr>
        <p:spPr>
          <a:xfrm>
            <a:off x="11816193" y="2972274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63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3576A-DD86-9745-8BF0-88AE7EE56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4E23F-D17E-934E-9300-C175E9F3E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C448B-04F8-7948-836A-B4EC80E42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7604E-9957-814E-9F26-4969BD78ADEA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AB87F-0817-3542-AE8A-85F69B8D4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0B624-12BD-784E-A611-05D997AAF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B2BB-3520-0F43-97FE-1CEED1CED93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FEA0E34-D6C7-1744-9CFC-E8E60C08FA74}"/>
              </a:ext>
            </a:extLst>
          </p:cNvPr>
          <p:cNvCxnSpPr/>
          <p:nvPr userDrawn="1"/>
        </p:nvCxnSpPr>
        <p:spPr>
          <a:xfrm>
            <a:off x="375806" y="427383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E9FB30A-D734-EB4D-B84E-FA5EFF00D884}"/>
              </a:ext>
            </a:extLst>
          </p:cNvPr>
          <p:cNvCxnSpPr/>
          <p:nvPr userDrawn="1"/>
        </p:nvCxnSpPr>
        <p:spPr>
          <a:xfrm>
            <a:off x="375806" y="427383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45D2988-7248-D744-931A-B96A934B2596}"/>
              </a:ext>
            </a:extLst>
          </p:cNvPr>
          <p:cNvCxnSpPr/>
          <p:nvPr userDrawn="1"/>
        </p:nvCxnSpPr>
        <p:spPr>
          <a:xfrm>
            <a:off x="8264610" y="6523767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A83F484-7B0D-594B-B626-E00EBC88C738}"/>
              </a:ext>
            </a:extLst>
          </p:cNvPr>
          <p:cNvCxnSpPr/>
          <p:nvPr userDrawn="1"/>
        </p:nvCxnSpPr>
        <p:spPr>
          <a:xfrm>
            <a:off x="11816193" y="2972274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7495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6EE84-674B-504E-8195-A99CB469B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0F794-C126-6746-ABC8-64D10D6772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E22016-F1A6-EA4A-984D-DCAE4D62C2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70173F-D595-1E47-BD90-A187617BC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7604E-9957-814E-9F26-4969BD78ADEA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0998A9-C99D-A342-8C97-D1B6CA035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262240-EF1D-1240-AAAC-CBFA5E33C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B2BB-3520-0F43-97FE-1CEED1CED93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987DB25-911B-1749-A92A-F71160FEC022}"/>
              </a:ext>
            </a:extLst>
          </p:cNvPr>
          <p:cNvCxnSpPr/>
          <p:nvPr userDrawn="1"/>
        </p:nvCxnSpPr>
        <p:spPr>
          <a:xfrm>
            <a:off x="375806" y="427383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A4AF724-B206-104B-8436-A9C397DE41F4}"/>
              </a:ext>
            </a:extLst>
          </p:cNvPr>
          <p:cNvCxnSpPr/>
          <p:nvPr userDrawn="1"/>
        </p:nvCxnSpPr>
        <p:spPr>
          <a:xfrm>
            <a:off x="375806" y="427383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96906BF-3C7F-224F-8AA8-8E4EBD68B2B5}"/>
              </a:ext>
            </a:extLst>
          </p:cNvPr>
          <p:cNvCxnSpPr/>
          <p:nvPr userDrawn="1"/>
        </p:nvCxnSpPr>
        <p:spPr>
          <a:xfrm>
            <a:off x="8264610" y="6523767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1E1718-6D1F-4440-A82D-51A7D3A0647E}"/>
              </a:ext>
            </a:extLst>
          </p:cNvPr>
          <p:cNvCxnSpPr/>
          <p:nvPr userDrawn="1"/>
        </p:nvCxnSpPr>
        <p:spPr>
          <a:xfrm>
            <a:off x="11816193" y="2972274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939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C647E-5089-6041-8704-8178E33F3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F2B285-77BE-7844-A078-A6E3D7B30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6D2E2C-B396-F748-94B5-284F6AC04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131F31-887C-4143-ABEF-78B2FA61CA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865973-217D-6B4D-84A1-4D5BABAEDC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F8782F-F8BB-BC42-AA56-7D09C74F3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7604E-9957-814E-9F26-4969BD78ADEA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2B5983-DBAC-164A-9548-3D88E76DC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B3F296-D775-5F41-813E-EAD22E77C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B2BB-3520-0F43-97FE-1CEED1CED93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22D719C-E128-724B-A60F-00FFEE49C6AE}"/>
              </a:ext>
            </a:extLst>
          </p:cNvPr>
          <p:cNvCxnSpPr/>
          <p:nvPr userDrawn="1"/>
        </p:nvCxnSpPr>
        <p:spPr>
          <a:xfrm>
            <a:off x="375806" y="427383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BC231D-8D72-D445-8702-9C40C083B06B}"/>
              </a:ext>
            </a:extLst>
          </p:cNvPr>
          <p:cNvCxnSpPr/>
          <p:nvPr userDrawn="1"/>
        </p:nvCxnSpPr>
        <p:spPr>
          <a:xfrm>
            <a:off x="375806" y="427383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EF5AF93-7EC8-C147-8146-286CE527677A}"/>
              </a:ext>
            </a:extLst>
          </p:cNvPr>
          <p:cNvCxnSpPr/>
          <p:nvPr userDrawn="1"/>
        </p:nvCxnSpPr>
        <p:spPr>
          <a:xfrm>
            <a:off x="8264610" y="6523767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8C018B0-6BE6-794A-8DE5-AB61854EBC2E}"/>
              </a:ext>
            </a:extLst>
          </p:cNvPr>
          <p:cNvCxnSpPr/>
          <p:nvPr userDrawn="1"/>
        </p:nvCxnSpPr>
        <p:spPr>
          <a:xfrm>
            <a:off x="11816193" y="2972274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19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6289B-D639-8047-BB64-B3FD42A5C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526831-4F61-DF43-97FF-EDB2BF03D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7604E-9957-814E-9F26-4969BD78ADEA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249901-2E03-EE4A-B4ED-846E79265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5845E8-45EA-994E-A706-EEBFA77D0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B2BB-3520-0F43-97FE-1CEED1CED93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D0177E-0A27-224D-B49E-FF963B7F4184}"/>
              </a:ext>
            </a:extLst>
          </p:cNvPr>
          <p:cNvCxnSpPr/>
          <p:nvPr userDrawn="1"/>
        </p:nvCxnSpPr>
        <p:spPr>
          <a:xfrm>
            <a:off x="375806" y="427383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36A82B7-4BE2-454D-B5D0-8C2E50F366F7}"/>
              </a:ext>
            </a:extLst>
          </p:cNvPr>
          <p:cNvCxnSpPr/>
          <p:nvPr userDrawn="1"/>
        </p:nvCxnSpPr>
        <p:spPr>
          <a:xfrm>
            <a:off x="375806" y="427383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9C3EF65-DD38-BB43-9B5E-C2185EB7DFCC}"/>
              </a:ext>
            </a:extLst>
          </p:cNvPr>
          <p:cNvCxnSpPr/>
          <p:nvPr userDrawn="1"/>
        </p:nvCxnSpPr>
        <p:spPr>
          <a:xfrm>
            <a:off x="8264610" y="6523767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3FF552F-E149-F949-885C-ED7B8DA74C36}"/>
              </a:ext>
            </a:extLst>
          </p:cNvPr>
          <p:cNvCxnSpPr/>
          <p:nvPr userDrawn="1"/>
        </p:nvCxnSpPr>
        <p:spPr>
          <a:xfrm>
            <a:off x="11816193" y="2972274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1139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DA7608-9617-5C4F-8A2B-771A8E8D1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7604E-9957-814E-9F26-4969BD78ADEA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4AF124-573C-B34F-AA9B-F0CFE279F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E20C6A-49DF-4944-8673-215DDEDBD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B2BB-3520-0F43-97FE-1CEED1CED93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6A24C72-9617-DA41-BBAF-29C2E81B5D6F}"/>
              </a:ext>
            </a:extLst>
          </p:cNvPr>
          <p:cNvCxnSpPr/>
          <p:nvPr userDrawn="1"/>
        </p:nvCxnSpPr>
        <p:spPr>
          <a:xfrm>
            <a:off x="375806" y="427383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7462BD5-85A7-B248-B10F-4302C755BE78}"/>
              </a:ext>
            </a:extLst>
          </p:cNvPr>
          <p:cNvCxnSpPr/>
          <p:nvPr userDrawn="1"/>
        </p:nvCxnSpPr>
        <p:spPr>
          <a:xfrm>
            <a:off x="375806" y="427383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FF2EA2-F2D7-774A-9D2A-99D448C49C9C}"/>
              </a:ext>
            </a:extLst>
          </p:cNvPr>
          <p:cNvCxnSpPr/>
          <p:nvPr userDrawn="1"/>
        </p:nvCxnSpPr>
        <p:spPr>
          <a:xfrm>
            <a:off x="8264610" y="6523767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1686F75-5A06-C445-A1BE-DE2D6988F9BE}"/>
              </a:ext>
            </a:extLst>
          </p:cNvPr>
          <p:cNvCxnSpPr/>
          <p:nvPr userDrawn="1"/>
        </p:nvCxnSpPr>
        <p:spPr>
          <a:xfrm>
            <a:off x="11816193" y="2972274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898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9DE8C-770B-DD47-A0FE-484CA1BAA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7A4F6-B287-AD4A-990D-73CC6BA37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4F8D7D-1583-4744-A5B6-572A253FD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55C7E-7787-ED40-B83C-69FD8DABC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7604E-9957-814E-9F26-4969BD78ADEA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5042A9-B21B-2443-A28C-131D69632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28851-AC55-5A4D-BD35-80CE25D57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B2BB-3520-0F43-97FE-1CEED1CED93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293A3C5-A75C-D542-BCD2-5D86E24E99E0}"/>
              </a:ext>
            </a:extLst>
          </p:cNvPr>
          <p:cNvCxnSpPr/>
          <p:nvPr userDrawn="1"/>
        </p:nvCxnSpPr>
        <p:spPr>
          <a:xfrm>
            <a:off x="375806" y="427383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507DB53-7FD3-9C4D-A82F-1309CE4B0290}"/>
              </a:ext>
            </a:extLst>
          </p:cNvPr>
          <p:cNvCxnSpPr/>
          <p:nvPr userDrawn="1"/>
        </p:nvCxnSpPr>
        <p:spPr>
          <a:xfrm>
            <a:off x="375806" y="427383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A1FD5F7-0B76-9841-B08D-2BAA1B83D02B}"/>
              </a:ext>
            </a:extLst>
          </p:cNvPr>
          <p:cNvCxnSpPr/>
          <p:nvPr userDrawn="1"/>
        </p:nvCxnSpPr>
        <p:spPr>
          <a:xfrm>
            <a:off x="8264610" y="6523767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E0106B1-A32B-9645-8A44-A86345C620DB}"/>
              </a:ext>
            </a:extLst>
          </p:cNvPr>
          <p:cNvCxnSpPr/>
          <p:nvPr userDrawn="1"/>
        </p:nvCxnSpPr>
        <p:spPr>
          <a:xfrm>
            <a:off x="11816193" y="2972274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812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BEDD57-D408-0549-922E-88532FA63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3D1D0D-0B6A-C745-96D8-641F8CE33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BDDB2-3094-D744-BB15-D1ABD00854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7604E-9957-814E-9F26-4969BD78ADEA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7DA89-68CD-8B40-850D-0B47B0FA9C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1A462-B12A-2049-B6C5-0796B922A5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7B2BB-3520-0F43-97FE-1CEED1CED93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5D8E6E4-16FC-4045-9105-1D984641078C}"/>
              </a:ext>
            </a:extLst>
          </p:cNvPr>
          <p:cNvCxnSpPr/>
          <p:nvPr userDrawn="1"/>
        </p:nvCxnSpPr>
        <p:spPr>
          <a:xfrm>
            <a:off x="375806" y="427383"/>
            <a:ext cx="3551583" cy="0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5F2869A-92CA-174E-A729-6AFE62F9E12C}"/>
              </a:ext>
            </a:extLst>
          </p:cNvPr>
          <p:cNvCxnSpPr/>
          <p:nvPr userDrawn="1"/>
        </p:nvCxnSpPr>
        <p:spPr>
          <a:xfrm>
            <a:off x="375806" y="427383"/>
            <a:ext cx="0" cy="3551493"/>
          </a:xfrm>
          <a:prstGeom prst="line">
            <a:avLst/>
          </a:prstGeom>
          <a:ln w="31750">
            <a:solidFill>
              <a:srgbClr val="ED5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516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61" r:id="rId11"/>
    <p:sldLayoutId id="2147483662" r:id="rId12"/>
    <p:sldLayoutId id="2147483657" r:id="rId13"/>
    <p:sldLayoutId id="2147483658" r:id="rId14"/>
    <p:sldLayoutId id="2147483659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175C2D-E8F1-1847-8838-90FBDC165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6CA016-B74C-0241-82AB-F3CACA598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EF1E7-6A2F-7C4B-8E55-E048F08975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DC3AF-F04D-6E42-A5B5-38FB0C8469E0}" type="datetimeFigureOut">
              <a:rPr lang="en-US" smtClean="0"/>
              <a:t>2/5/2021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00A43-9D58-1A4C-B6DE-B45CF38A0D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06B30-CB66-294F-B34B-4415998CEB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65830-BFEB-F546-A9F0-5021149478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53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60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845E7DD7-1B42-8046-AF6A-B4085565D7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Hilton Head Island, South Carolina</a:t>
            </a:r>
          </a:p>
          <a:p>
            <a:r>
              <a:rPr lang="en-US" dirty="0"/>
              <a:t>October 29, 2019</a:t>
            </a:r>
          </a:p>
          <a:p>
            <a:r>
              <a:rPr lang="en-US" dirty="0"/>
              <a:t>Cybersecurity Threats and Solutions for the Trucking Industry</a:t>
            </a:r>
          </a:p>
          <a:p>
            <a:r>
              <a:rPr lang="en-US" dirty="0"/>
              <a:t>Harold Sumerford, Jr.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B197CD-2F53-3F44-BF35-C470E30986C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2725947" y="2006092"/>
            <a:ext cx="7305675" cy="238760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/>
              <a:t>Auto Haulers Association of America</a:t>
            </a:r>
          </a:p>
        </p:txBody>
      </p:sp>
    </p:spTree>
    <p:extLst>
      <p:ext uri="{BB962C8B-B14F-4D97-AF65-F5344CB8AC3E}">
        <p14:creationId xmlns:p14="http://schemas.microsoft.com/office/powerpoint/2010/main" val="4255237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B7A80-BA60-974C-8C2B-C63B3B131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Assembled Team of Experts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3B200-5753-EB4C-B3F6-4BAA1719A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Law Firm</a:t>
            </a:r>
          </a:p>
          <a:p>
            <a:pPr lvl="1"/>
            <a:r>
              <a:rPr lang="en-US" dirty="0"/>
              <a:t>Specializes in cyber issues</a:t>
            </a:r>
          </a:p>
          <a:p>
            <a:pPr lvl="1"/>
            <a:r>
              <a:rPr lang="en-US" dirty="0"/>
              <a:t>Contracts – Shippers – Vendors</a:t>
            </a:r>
          </a:p>
          <a:p>
            <a:r>
              <a:rPr lang="en-US" dirty="0"/>
              <a:t>Tech Team</a:t>
            </a:r>
          </a:p>
          <a:p>
            <a:pPr lvl="1"/>
            <a:r>
              <a:rPr lang="en-US" dirty="0"/>
              <a:t>Duel Authentication</a:t>
            </a:r>
          </a:p>
          <a:p>
            <a:pPr lvl="1"/>
            <a:r>
              <a:rPr lang="en-US" dirty="0"/>
              <a:t>Backups– we do 3 now</a:t>
            </a:r>
          </a:p>
          <a:p>
            <a:pPr lvl="1"/>
            <a:r>
              <a:rPr lang="en-US" dirty="0"/>
              <a:t>Move anything offline that we can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A0BD16-AAAC-4B49-9475-9ABB81EA6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8493" y="202993"/>
            <a:ext cx="1838739" cy="183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610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D13F2-BECD-BA4E-8881-FC57B1516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Protective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53B7F-347F-6F45-8911-07E9A1BE6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CrowdStrike – Falcon Program</a:t>
            </a:r>
          </a:p>
          <a:p>
            <a:r>
              <a:rPr lang="en-US" dirty="0"/>
              <a:t>FireEye</a:t>
            </a:r>
          </a:p>
          <a:p>
            <a:r>
              <a:rPr lang="en-US" dirty="0"/>
              <a:t>KnowBe4</a:t>
            </a:r>
          </a:p>
          <a:p>
            <a:r>
              <a:rPr lang="en-US" dirty="0"/>
              <a:t>Dual Authentication </a:t>
            </a:r>
          </a:p>
          <a:p>
            <a:r>
              <a:rPr lang="en-US" dirty="0"/>
              <a:t>Token Verification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91441E-0967-4931-8BAA-81FF83553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2863" y="519252"/>
            <a:ext cx="1838739" cy="183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607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5555F-C1C2-FE47-9274-44EC6CC69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up Manual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1DCA9-8697-8849-9841-F6EF2D88F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Purchase orders</a:t>
            </a:r>
          </a:p>
          <a:p>
            <a:r>
              <a:rPr lang="en-US" dirty="0"/>
              <a:t>Repair orders</a:t>
            </a:r>
          </a:p>
          <a:p>
            <a:r>
              <a:rPr lang="en-US" dirty="0"/>
              <a:t>Timecards</a:t>
            </a:r>
          </a:p>
          <a:p>
            <a:r>
              <a:rPr lang="en-US" dirty="0"/>
              <a:t>Dispatch cards</a:t>
            </a:r>
          </a:p>
          <a:p>
            <a:r>
              <a:rPr lang="en-US" dirty="0"/>
              <a:t>Automated reports generated &amp; emailed to Gmail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ADA886-A04C-4C89-98ED-88F9B813C7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6613" y="422999"/>
            <a:ext cx="1838739" cy="183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971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3E613-B111-2B4B-87D1-78BFCB473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J&amp;M Tank Lines, Inc.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6F2DD-A9D0-FA42-AE74-2D33189D5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Based in Birmingham, Al</a:t>
            </a:r>
          </a:p>
          <a:p>
            <a:pPr lvl="1"/>
            <a:r>
              <a:rPr lang="en-US" dirty="0"/>
              <a:t>525 Employees</a:t>
            </a:r>
          </a:p>
          <a:p>
            <a:pPr lvl="1"/>
            <a:r>
              <a:rPr lang="en-US" dirty="0"/>
              <a:t>420 Trucks</a:t>
            </a:r>
          </a:p>
          <a:p>
            <a:pPr lvl="1"/>
            <a:r>
              <a:rPr lang="en-US" dirty="0"/>
              <a:t>871 Tanks</a:t>
            </a:r>
          </a:p>
          <a:p>
            <a:pPr lvl="1"/>
            <a:r>
              <a:rPr lang="en-US" dirty="0"/>
              <a:t>11 Terminals</a:t>
            </a:r>
          </a:p>
          <a:p>
            <a:r>
              <a:rPr lang="en-US" dirty="0"/>
              <a:t>Highly Automated</a:t>
            </a:r>
          </a:p>
          <a:p>
            <a:pPr lvl="1"/>
            <a:r>
              <a:rPr lang="en-US" dirty="0"/>
              <a:t>1 Payroll Clerk</a:t>
            </a:r>
          </a:p>
          <a:p>
            <a:pPr lvl="1"/>
            <a:r>
              <a:rPr lang="en-US" dirty="0"/>
              <a:t>2 Billing Clerks</a:t>
            </a:r>
          </a:p>
          <a:p>
            <a:pPr lvl="1"/>
            <a:r>
              <a:rPr lang="en-US" dirty="0"/>
              <a:t>1 A/P Clerk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66FF72-B207-4F08-B06E-3055C15E3E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2863" y="202993"/>
            <a:ext cx="1838739" cy="183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433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74B3-1466-3E4A-A789-4AF73BB42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April 2, 2019 – 2:30 a.m.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0060D-AF14-AB46-94F2-1C19366C7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Notification from CFO</a:t>
            </a:r>
          </a:p>
          <a:p>
            <a:pPr lvl="1"/>
            <a:r>
              <a:rPr lang="en-US" dirty="0"/>
              <a:t>RYUK Ransomware</a:t>
            </a:r>
          </a:p>
          <a:p>
            <a:pPr lvl="1"/>
            <a:r>
              <a:rPr lang="en-US" dirty="0"/>
              <a:t>$250,000 – Bitcoin</a:t>
            </a:r>
          </a:p>
          <a:p>
            <a:r>
              <a:rPr lang="en-US" dirty="0"/>
              <a:t>Very Sophisticated and organized</a:t>
            </a:r>
          </a:p>
          <a:p>
            <a:pPr lvl="1"/>
            <a:r>
              <a:rPr lang="en-US" dirty="0"/>
              <a:t>Probably been in system 3 months</a:t>
            </a:r>
          </a:p>
          <a:p>
            <a:pPr lvl="1"/>
            <a:r>
              <a:rPr lang="en-US" dirty="0"/>
              <a:t>Monitor Financials</a:t>
            </a:r>
          </a:p>
          <a:p>
            <a:r>
              <a:rPr lang="en-US" dirty="0"/>
              <a:t>Los Angeles Times - $650,000 paid</a:t>
            </a:r>
          </a:p>
          <a:p>
            <a:r>
              <a:rPr lang="en-US" dirty="0"/>
              <a:t>City of Atlanta</a:t>
            </a:r>
          </a:p>
          <a:p>
            <a:pPr marL="0" indent="0" algn="ctr">
              <a:buNone/>
            </a:pPr>
            <a:r>
              <a:rPr lang="en-US" b="1" dirty="0"/>
              <a:t>We are getting ready to have a bad day!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63C288-7681-49D4-B67B-0228047D6A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1602" y="202993"/>
            <a:ext cx="1838739" cy="183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674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085C9-E128-284A-B9B4-9B39BD2A5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April 2, 2019 – 5:30 a.m.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70940-8AAA-6042-8D8C-214DC5347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Phone system back</a:t>
            </a:r>
          </a:p>
          <a:p>
            <a:r>
              <a:rPr lang="en-US" dirty="0"/>
              <a:t>Email system back</a:t>
            </a:r>
          </a:p>
          <a:p>
            <a:r>
              <a:rPr lang="en-US" dirty="0"/>
              <a:t>Continuous back-up – compromised</a:t>
            </a:r>
          </a:p>
          <a:p>
            <a:r>
              <a:rPr lang="en-US" dirty="0"/>
              <a:t>Burst back up will work</a:t>
            </a:r>
          </a:p>
          <a:p>
            <a:r>
              <a:rPr lang="en-US" dirty="0"/>
              <a:t>Estimated for system to be up at 11:30 a.m.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We are beginning to feel like we have it beat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138F28-A357-4015-A9F1-19BD16FE0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3479" y="251119"/>
            <a:ext cx="1838739" cy="183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805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2839D-C350-E24C-8D75-D8BABBAA4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April 2, 2019 – 8:30 a.m.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757D8-16A8-0747-932D-607F670BB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conversation with F.B.I.</a:t>
            </a:r>
          </a:p>
          <a:p>
            <a:r>
              <a:rPr lang="en-US" dirty="0"/>
              <a:t>If ransom is paid, no way to track</a:t>
            </a:r>
          </a:p>
          <a:p>
            <a:r>
              <a:rPr lang="en-US" dirty="0"/>
              <a:t>Referred us to another tech vendor</a:t>
            </a:r>
          </a:p>
          <a:p>
            <a:r>
              <a:rPr lang="en-US" dirty="0"/>
              <a:t>Currently have 3 vendors working on this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EDB572-EB29-449F-B404-1E4032FF2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7858" y="365125"/>
            <a:ext cx="1838739" cy="183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270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03BA9-36B8-0D40-A056-92F3EE67E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April 2, 2019 – 1:00 p.m.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FA052-B1A8-D64D-B902-8DD16C7B7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a problem</a:t>
            </a:r>
          </a:p>
          <a:p>
            <a:pPr lvl="1"/>
            <a:r>
              <a:rPr lang="en-US" dirty="0"/>
              <a:t>Data in system – we can see it, computer cannot</a:t>
            </a:r>
          </a:p>
          <a:p>
            <a:r>
              <a:rPr lang="en-US" dirty="0"/>
              <a:t>Sequel &amp; Data on different versions</a:t>
            </a:r>
          </a:p>
          <a:p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vendor is brought in</a:t>
            </a:r>
          </a:p>
          <a:p>
            <a:r>
              <a:rPr lang="en-US" dirty="0"/>
              <a:t>Estimated up time – 8 a.m. on April 4, 2019</a:t>
            </a:r>
          </a:p>
          <a:p>
            <a:r>
              <a:rPr lang="en-US" dirty="0"/>
              <a:t>Payroll – Double pay from week prior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63EDBE-EA2A-4AB3-A0F5-6F829621C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2232" y="306121"/>
            <a:ext cx="1838739" cy="183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474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7E815-5763-5E41-9FBB-94E77F9D1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April 6,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258CB-F24E-FE48-9D78-D67398425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1.75 Billion lines of data sorted through</a:t>
            </a:r>
          </a:p>
          <a:p>
            <a:r>
              <a:rPr lang="en-US" dirty="0"/>
              <a:t>5 a.m. – main system is up</a:t>
            </a:r>
          </a:p>
          <a:p>
            <a:r>
              <a:rPr lang="en-US" dirty="0"/>
              <a:t>No sub-systems are up</a:t>
            </a:r>
          </a:p>
          <a:p>
            <a:r>
              <a:rPr lang="en-US" dirty="0"/>
              <a:t>Caught up data entry – Sunday p.m.</a:t>
            </a:r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freight bills cut on April 8, 2019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009B2A-9B0C-4E56-BCB0-B85A8FDDC4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1608" y="365125"/>
            <a:ext cx="1838739" cy="183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970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9EE8E-1703-1441-B642-2B773A9DF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F2883-2B8F-074E-A347-06189AF89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 weeks until all sub-systems up &amp; running</a:t>
            </a:r>
          </a:p>
          <a:p>
            <a:r>
              <a:rPr lang="en-US" dirty="0"/>
              <a:t>Installed FireEye to monitor</a:t>
            </a:r>
          </a:p>
          <a:p>
            <a:r>
              <a:rPr lang="en-US" dirty="0"/>
              <a:t>Forensic team 90 days out to determine entry path</a:t>
            </a:r>
          </a:p>
          <a:p>
            <a:r>
              <a:rPr lang="en-US" dirty="0"/>
              <a:t>Knowbe4 Software</a:t>
            </a:r>
          </a:p>
          <a:p>
            <a:r>
              <a:rPr lang="en-US" dirty="0"/>
              <a:t>False sense of security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6A40D3-07F8-4BA1-8F37-C74BCCCB0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0732" y="478001"/>
            <a:ext cx="1838739" cy="183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891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2054-0209-244F-A74E-48436C9AC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June 2, 2019 – 3:30 a.m.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B9C63-4274-2949-8578-DD8045874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CFO calls – struck again</a:t>
            </a:r>
          </a:p>
          <a:p>
            <a:r>
              <a:rPr lang="en-US" dirty="0"/>
              <a:t>Backup by 4 p.m. on 2</a:t>
            </a:r>
            <a:r>
              <a:rPr lang="en-US" baseline="30000" dirty="0"/>
              <a:t>nd</a:t>
            </a:r>
            <a:endParaRPr lang="en-US" dirty="0"/>
          </a:p>
          <a:p>
            <a:r>
              <a:rPr lang="en-US" dirty="0"/>
              <a:t>F.B.I. calls CrowdStrike team for engagement</a:t>
            </a:r>
          </a:p>
          <a:p>
            <a:r>
              <a:rPr lang="en-US" dirty="0"/>
              <a:t>CrowdStrike isolated problem in 6 hours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97267D-6D25-4841-856C-874E613965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0986" y="365125"/>
            <a:ext cx="1838739" cy="183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594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HAA CyberSecurity Presentation - Harold" id="{83A3E90B-F6E3-47F4-A6FF-552F6224AB65}" vid="{54116AFF-8C07-40AD-AA43-E47F225F8CB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HAA CyberSecurity Presentation - Harold" id="{83A3E90B-F6E3-47F4-A6FF-552F6224AB65}" vid="{AB7100C6-F23E-49FB-90E3-28ECC3B48B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AHAA CyberSecurity Presentation - Harold</Template>
  <TotalTime>618</TotalTime>
  <Words>434</Words>
  <Application>Microsoft Office PowerPoint</Application>
  <PresentationFormat>Widescreen</PresentationFormat>
  <Paragraphs>82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Custom Design</vt:lpstr>
      <vt:lpstr>Auto Haulers Association of America</vt:lpstr>
      <vt:lpstr>J&amp;M Tank Lines, Inc.</vt:lpstr>
      <vt:lpstr>April 2, 2019 – 2:30 a.m.</vt:lpstr>
      <vt:lpstr>April 2, 2019 – 5:30 a.m.</vt:lpstr>
      <vt:lpstr>April 2, 2019 – 8:30 a.m.</vt:lpstr>
      <vt:lpstr>April 2, 2019 – 1:00 p.m.</vt:lpstr>
      <vt:lpstr>April 6, 2019</vt:lpstr>
      <vt:lpstr>What's Next</vt:lpstr>
      <vt:lpstr>June 2, 2019 – 3:30 a.m.</vt:lpstr>
      <vt:lpstr>Assembled Team of Experts </vt:lpstr>
      <vt:lpstr>Protective Measures</vt:lpstr>
      <vt:lpstr>Back up Manual Systems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 Haulers Association of America</dc:title>
  <dc:creator>Harold Sumerford, Jr.</dc:creator>
  <cp:lastModifiedBy>Guy Young</cp:lastModifiedBy>
  <cp:revision>5</cp:revision>
  <dcterms:created xsi:type="dcterms:W3CDTF">2019-10-27T11:29:19Z</dcterms:created>
  <dcterms:modified xsi:type="dcterms:W3CDTF">2021-02-05T19:21:12Z</dcterms:modified>
</cp:coreProperties>
</file>