
<file path=[Content_Types].xml><?xml version="1.0" encoding="utf-8"?>
<Types xmlns="http://schemas.openxmlformats.org/package/2006/content-types">
  <Default Extension="emf" ContentType="image/x-emf"/>
  <Default Extension="jpeg" ContentType="image/jpeg"/>
  <Default Extension="mov" ContentType="video/quicktime"/>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354" r:id="rId5"/>
    <p:sldId id="372" r:id="rId6"/>
    <p:sldId id="259" r:id="rId7"/>
    <p:sldId id="359" r:id="rId8"/>
    <p:sldId id="360" r:id="rId9"/>
    <p:sldId id="260" r:id="rId10"/>
    <p:sldId id="297" r:id="rId11"/>
    <p:sldId id="299" r:id="rId12"/>
    <p:sldId id="298" r:id="rId13"/>
    <p:sldId id="279" r:id="rId14"/>
    <p:sldId id="315" r:id="rId15"/>
    <p:sldId id="369" r:id="rId16"/>
    <p:sldId id="318" r:id="rId17"/>
    <p:sldId id="321" r:id="rId18"/>
    <p:sldId id="261" r:id="rId19"/>
    <p:sldId id="262" r:id="rId20"/>
    <p:sldId id="263" r:id="rId21"/>
    <p:sldId id="342" r:id="rId22"/>
    <p:sldId id="343" r:id="rId23"/>
    <p:sldId id="344" r:id="rId24"/>
    <p:sldId id="364" r:id="rId25"/>
    <p:sldId id="271" r:id="rId26"/>
    <p:sldId id="277" r:id="rId27"/>
    <p:sldId id="278" r:id="rId28"/>
    <p:sldId id="346" r:id="rId29"/>
    <p:sldId id="373" r:id="rId30"/>
    <p:sldId id="370" r:id="rId31"/>
    <p:sldId id="348" r:id="rId32"/>
    <p:sldId id="349" r:id="rId33"/>
    <p:sldId id="350" r:id="rId34"/>
    <p:sldId id="351" r:id="rId35"/>
    <p:sldId id="352" r:id="rId36"/>
    <p:sldId id="353" r:id="rId37"/>
    <p:sldId id="371" r:id="rId38"/>
    <p:sldId id="355" r:id="rId39"/>
    <p:sldId id="366" r:id="rId4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5" d="100"/>
          <a:sy n="85" d="100"/>
        </p:scale>
        <p:origin x="5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1564590210527838E-2"/>
          <c:y val="0.10987469088384107"/>
          <c:w val="0.82839759887606401"/>
          <c:h val="0.80055416423863435"/>
        </c:manualLayout>
      </c:layout>
      <c:pie3DChart>
        <c:varyColors val="1"/>
        <c:ser>
          <c:idx val="0"/>
          <c:order val="0"/>
          <c:tx>
            <c:strRef>
              <c:f>Sheet1!$B$1</c:f>
              <c:strCache>
                <c:ptCount val="1"/>
                <c:pt idx="0">
                  <c:v>Column1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D3D-4BA5-9051-58D6AE46D69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7D3D-4BA5-9051-58D6AE46D69F}"/>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D3D-4BA5-9051-58D6AE46D69F}"/>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D3D-4BA5-9051-58D6AE46D69F}"/>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7D3D-4BA5-9051-58D6AE46D69F}"/>
              </c:ext>
            </c:extLst>
          </c:dPt>
          <c:dLbls>
            <c:dLbl>
              <c:idx val="0"/>
              <c:layout>
                <c:manualLayout>
                  <c:x val="-0.2735049212598426"/>
                  <c:y val="-0.11054179084474518"/>
                </c:manualLayout>
              </c:layout>
              <c:tx>
                <c:rich>
                  <a:bodyPr/>
                  <a:lstStyle/>
                  <a:p>
                    <a:fld id="{72FC9626-9AEC-49B4-AFAC-6094062B5A3E}" type="CATEGORYNAME">
                      <a:rPr lang="en-US" sz="1600">
                        <a:solidFill>
                          <a:schemeClr val="bg1"/>
                        </a:solidFill>
                      </a:rPr>
                      <a:pPr/>
                      <a:t>[CATEGORY NAME]</a:t>
                    </a:fld>
                    <a:r>
                      <a:rPr lang="en-US" baseline="0" dirty="0">
                        <a:solidFill>
                          <a:schemeClr val="bg1"/>
                        </a:solidFill>
                      </a:rPr>
                      <a:t>
</a:t>
                    </a:r>
                    <a:fld id="{08D74E29-C9CA-4251-BCA9-FC9CD6C84209}" type="PERCENTAGE">
                      <a:rPr lang="en-US" sz="1400" baseline="0">
                        <a:solidFill>
                          <a:schemeClr val="bg1"/>
                        </a:solidFill>
                      </a:rPr>
                      <a:pPr/>
                      <a:t>[PERCENTAGE]</a:t>
                    </a:fld>
                    <a:endParaRPr lang="en-US" baseline="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3D-4BA5-9051-58D6AE46D69F}"/>
                </c:ext>
              </c:extLst>
            </c:dLbl>
            <c:dLbl>
              <c:idx val="1"/>
              <c:layout>
                <c:manualLayout>
                  <c:x val="0.24897933070866141"/>
                  <c:y val="-0.19593348329513594"/>
                </c:manualLayout>
              </c:layout>
              <c:tx>
                <c:rich>
                  <a:bodyPr/>
                  <a:lstStyle/>
                  <a:p>
                    <a:fld id="{F6043536-C6E5-4716-ACCC-5B74DA1FFD85}" type="CATEGORYNAME">
                      <a:rPr lang="en-US" sz="1600">
                        <a:solidFill>
                          <a:schemeClr val="bg1"/>
                        </a:solidFill>
                      </a:rPr>
                      <a:pPr/>
                      <a:t>[CATEGORY NAME]</a:t>
                    </a:fld>
                    <a:r>
                      <a:rPr lang="en-US" baseline="0" dirty="0">
                        <a:solidFill>
                          <a:schemeClr val="bg1"/>
                        </a:solidFill>
                      </a:rPr>
                      <a:t>
</a:t>
                    </a:r>
                    <a:fld id="{89555A6B-8C9B-4E64-971C-2577764347B3}" type="PERCENTAGE">
                      <a:rPr lang="en-US" sz="1400" baseline="0">
                        <a:solidFill>
                          <a:schemeClr val="bg1"/>
                        </a:solidFill>
                      </a:rPr>
                      <a:pPr/>
                      <a:t>[PERCENTAGE]</a:t>
                    </a:fld>
                    <a:endParaRPr lang="en-US" baseline="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D3D-4BA5-9051-58D6AE46D69F}"/>
                </c:ext>
              </c:extLst>
            </c:dLbl>
            <c:dLbl>
              <c:idx val="2"/>
              <c:tx>
                <c:rich>
                  <a:bodyPr/>
                  <a:lstStyle/>
                  <a:p>
                    <a:fld id="{40AD10CD-69C9-4C8F-866D-98EBFCA484D6}" type="CATEGORYNAME">
                      <a:rPr lang="en-US" sz="1600">
                        <a:solidFill>
                          <a:schemeClr val="tx1"/>
                        </a:solidFill>
                      </a:rPr>
                      <a:pPr/>
                      <a:t>[CATEGORY NAME]</a:t>
                    </a:fld>
                    <a:r>
                      <a:rPr lang="en-US" baseline="0" dirty="0">
                        <a:solidFill>
                          <a:schemeClr val="tx1"/>
                        </a:solidFill>
                      </a:rPr>
                      <a:t>
</a:t>
                    </a:r>
                    <a:fld id="{DADE6DB9-8D7D-4A37-8619-7579299DC5F6}" type="PERCENTAGE">
                      <a:rPr lang="en-US" sz="1400" baseline="0">
                        <a:solidFill>
                          <a:schemeClr val="tx1"/>
                        </a:solidFill>
                      </a:rPr>
                      <a:pPr/>
                      <a:t>[PERCENTAGE]</a:t>
                    </a:fld>
                    <a:endParaRPr lang="en-US" baseline="0" dirty="0">
                      <a:solidFill>
                        <a:schemeClr val="tx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D3D-4BA5-9051-58D6AE46D69F}"/>
                </c:ext>
              </c:extLst>
            </c:dLbl>
            <c:dLbl>
              <c:idx val="3"/>
              <c:tx>
                <c:rich>
                  <a:bodyPr/>
                  <a:lstStyle/>
                  <a:p>
                    <a:fld id="{28E21BF6-B018-4FC0-AB3F-2F89A30098B6}" type="CATEGORYNAME">
                      <a:rPr lang="en-US" sz="1600">
                        <a:solidFill>
                          <a:schemeClr val="tx1"/>
                        </a:solidFill>
                      </a:rPr>
                      <a:pPr/>
                      <a:t>[CATEGORY NAME]</a:t>
                    </a:fld>
                    <a:r>
                      <a:rPr lang="en-US" baseline="0" dirty="0">
                        <a:solidFill>
                          <a:schemeClr val="tx1"/>
                        </a:solidFill>
                      </a:rPr>
                      <a:t>
</a:t>
                    </a:r>
                    <a:fld id="{B04F442A-31FB-4F07-9FA0-D8ADA077F1AA}" type="PERCENTAGE">
                      <a:rPr lang="en-US" sz="1400" baseline="0">
                        <a:solidFill>
                          <a:schemeClr val="tx1"/>
                        </a:solidFill>
                      </a:rPr>
                      <a:pPr/>
                      <a:t>[PERCENTAGE]</a:t>
                    </a:fld>
                    <a:endParaRPr lang="en-US" baseline="0" dirty="0">
                      <a:solidFill>
                        <a:schemeClr val="tx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D3D-4BA5-9051-58D6AE46D69F}"/>
                </c:ext>
              </c:extLst>
            </c:dLbl>
            <c:dLbl>
              <c:idx val="4"/>
              <c:tx>
                <c:rich>
                  <a:bodyPr/>
                  <a:lstStyle/>
                  <a:p>
                    <a:fld id="{B38A7FF4-222D-4A53-9905-6145A43FE0CC}" type="CATEGORYNAME">
                      <a:rPr lang="en-US" sz="1600">
                        <a:solidFill>
                          <a:schemeClr val="bg1"/>
                        </a:solidFill>
                      </a:rPr>
                      <a:pPr/>
                      <a:t>[CATEGORY NAME]</a:t>
                    </a:fld>
                    <a:r>
                      <a:rPr lang="en-US" baseline="0" dirty="0">
                        <a:solidFill>
                          <a:schemeClr val="tx1"/>
                        </a:solidFill>
                      </a:rPr>
                      <a:t>
</a:t>
                    </a:r>
                    <a:fld id="{3CBEB128-9076-49F3-80F1-C11001ED5EE2}" type="PERCENTAGE">
                      <a:rPr lang="en-US" sz="1400" baseline="0">
                        <a:solidFill>
                          <a:schemeClr val="bg1"/>
                        </a:solidFill>
                      </a:rPr>
                      <a:pPr/>
                      <a:t>[PERCENTAGE]</a:t>
                    </a:fld>
                    <a:endParaRPr lang="en-US" baseline="0" dirty="0">
                      <a:solidFill>
                        <a:schemeClr val="tx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D3D-4BA5-9051-58D6AE46D69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No crashes</c:v>
                </c:pt>
                <c:pt idx="1">
                  <c:v>1 crash</c:v>
                </c:pt>
                <c:pt idx="2">
                  <c:v>2 crashes</c:v>
                </c:pt>
                <c:pt idx="3">
                  <c:v>3 crashes</c:v>
                </c:pt>
                <c:pt idx="4">
                  <c:v>4+ crashes</c:v>
                </c:pt>
              </c:strCache>
            </c:strRef>
          </c:cat>
          <c:val>
            <c:numRef>
              <c:f>Sheet1!$B$2:$B$6</c:f>
              <c:numCache>
                <c:formatCode>General</c:formatCode>
                <c:ptCount val="5"/>
                <c:pt idx="0">
                  <c:v>113</c:v>
                </c:pt>
                <c:pt idx="1">
                  <c:v>49</c:v>
                </c:pt>
                <c:pt idx="2">
                  <c:v>14</c:v>
                </c:pt>
                <c:pt idx="3">
                  <c:v>12</c:v>
                </c:pt>
                <c:pt idx="4">
                  <c:v>23</c:v>
                </c:pt>
              </c:numCache>
            </c:numRef>
          </c:val>
          <c:extLst>
            <c:ext xmlns:c16="http://schemas.microsoft.com/office/drawing/2014/chart" uri="{C3380CC4-5D6E-409C-BE32-E72D297353CC}">
              <c16:uniqueId val="{0000000A-7D3D-4BA5-9051-58D6AE46D69F}"/>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YEAR</c:v>
          </c:tx>
          <c:spPr>
            <a:ln w="28575" cap="rnd">
              <a:solidFill>
                <a:schemeClr val="accent1"/>
              </a:solidFill>
              <a:round/>
            </a:ln>
            <a:effectLst/>
          </c:spPr>
          <c:marker>
            <c:symbol val="none"/>
          </c:marker>
          <c:dLbls>
            <c:dLbl>
              <c:idx val="1"/>
              <c:layout>
                <c:manualLayout>
                  <c:x val="-2.95590836471528E-2"/>
                  <c:y val="-5.0506993481085588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4.3417874396135259E-2"/>
                      <c:h val="4.5560009358041137E-2"/>
                    </c:manualLayout>
                  </c15:layout>
                </c:ext>
                <c:ext xmlns:c16="http://schemas.microsoft.com/office/drawing/2014/chart" uri="{C3380CC4-5D6E-409C-BE32-E72D297353CC}">
                  <c16:uniqueId val="{00000009-C9C4-4611-86FA-C8B45D438AB6}"/>
                </c:ext>
              </c:extLst>
            </c:dLbl>
            <c:dLbl>
              <c:idx val="2"/>
              <c:layout>
                <c:manualLayout>
                  <c:x val="-3.0766955760964661E-2"/>
                  <c:y val="-4.17510659939541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C4-4611-86FA-C8B45D438AB6}"/>
                </c:ext>
              </c:extLst>
            </c:dLbl>
            <c:dLbl>
              <c:idx val="5"/>
              <c:layout>
                <c:manualLayout>
                  <c:x val="-7.6086956521739129E-4"/>
                  <c:y val="-1.25646410368488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C4-4611-86FA-C8B45D438AB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ap="rnd">
                <a:solidFill>
                  <a:schemeClr val="accent1"/>
                </a:solidFill>
                <a:prstDash val="sysDot"/>
              </a:ln>
              <a:effectLst/>
            </c:spPr>
            <c:trendlineType val="linear"/>
            <c:dispRSqr val="0"/>
            <c:dispEq val="0"/>
          </c:trendline>
          <c:cat>
            <c:numRef>
              <c:f>Sheet1!$A$2:$A$7</c:f>
              <c:numCache>
                <c:formatCode>General</c:formatCode>
                <c:ptCount val="6"/>
                <c:pt idx="0">
                  <c:v>2013</c:v>
                </c:pt>
                <c:pt idx="1">
                  <c:v>2014</c:v>
                </c:pt>
                <c:pt idx="2">
                  <c:v>2015</c:v>
                </c:pt>
                <c:pt idx="3">
                  <c:v>2016</c:v>
                </c:pt>
                <c:pt idx="4">
                  <c:v>2017</c:v>
                </c:pt>
                <c:pt idx="5">
                  <c:v>2018</c:v>
                </c:pt>
              </c:numCache>
            </c:numRef>
          </c:cat>
          <c:val>
            <c:numRef>
              <c:f>Sheet1!$B$2:$B$7</c:f>
              <c:numCache>
                <c:formatCode>_(* #,##0_);_(* \(#,##0\);_(* "-"??_);_(@_)</c:formatCode>
                <c:ptCount val="6"/>
                <c:pt idx="0">
                  <c:v>4186</c:v>
                </c:pt>
                <c:pt idx="1">
                  <c:v>3978</c:v>
                </c:pt>
                <c:pt idx="2">
                  <c:v>4311</c:v>
                </c:pt>
                <c:pt idx="3">
                  <c:v>4678</c:v>
                </c:pt>
                <c:pt idx="4">
                  <c:v>4905</c:v>
                </c:pt>
                <c:pt idx="5">
                  <c:v>4951</c:v>
                </c:pt>
              </c:numCache>
            </c:numRef>
          </c:val>
          <c:smooth val="0"/>
          <c:extLst>
            <c:ext xmlns:c16="http://schemas.microsoft.com/office/drawing/2014/chart" uri="{C3380CC4-5D6E-409C-BE32-E72D297353CC}">
              <c16:uniqueId val="{00000000-C9C4-4611-86FA-C8B45D438AB6}"/>
            </c:ext>
          </c:extLst>
        </c:ser>
        <c:dLbls>
          <c:dLblPos val="t"/>
          <c:showLegendKey val="0"/>
          <c:showVal val="1"/>
          <c:showCatName val="0"/>
          <c:showSerName val="0"/>
          <c:showPercent val="0"/>
          <c:showBubbleSize val="0"/>
        </c:dLbls>
        <c:smooth val="0"/>
        <c:axId val="654455936"/>
        <c:axId val="654458232"/>
        <c:extLst>
          <c:ext xmlns:c15="http://schemas.microsoft.com/office/drawing/2012/chart" uri="{02D57815-91ED-43cb-92C2-25804820EDAC}">
            <c15:filteredLineSeries>
              <c15:ser>
                <c:idx val="1"/>
                <c:order val="1"/>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Lit>
                    <c:formatCode>General</c:formatCode>
                    <c:ptCount val="1"/>
                    <c:pt idx="0">
                      <c:v>1</c:v>
                    </c:pt>
                  </c:numLit>
                </c:val>
                <c:smooth val="0"/>
                <c:extLst>
                  <c:ext xmlns:c16="http://schemas.microsoft.com/office/drawing/2014/chart" uri="{C3380CC4-5D6E-409C-BE32-E72D297353CC}">
                    <c16:uniqueId val="{00000003-C9C4-4611-86FA-C8B45D438AB6}"/>
                  </c:ext>
                </c:extLst>
              </c15:ser>
            </c15:filteredLineSeries>
          </c:ext>
        </c:extLst>
      </c:lineChart>
      <c:catAx>
        <c:axId val="654455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4458232"/>
        <c:crosses val="autoZero"/>
        <c:auto val="1"/>
        <c:lblAlgn val="ctr"/>
        <c:lblOffset val="100"/>
        <c:noMultiLvlLbl val="0"/>
      </c:catAx>
      <c:valAx>
        <c:axId val="654458232"/>
        <c:scaling>
          <c:orientation val="minMax"/>
          <c:max val="5000"/>
          <c:min val="39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Crashes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4455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200" b="1" dirty="0"/>
              <a:t>Comparison of Non-Preventable </a:t>
            </a:r>
          </a:p>
          <a:p>
            <a:pPr>
              <a:defRPr/>
            </a:pPr>
            <a:r>
              <a:rPr lang="en-US" sz="2200" b="1" dirty="0"/>
              <a:t>and Not At Fault Carriers</a:t>
            </a:r>
          </a:p>
        </c:rich>
      </c:tx>
      <c:layout>
        <c:manualLayout>
          <c:xMode val="edge"/>
          <c:yMode val="edge"/>
          <c:x val="0.26962881397637789"/>
          <c:y val="4.6874997116449491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 Non-Preventable Crashes per Test Study</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5217</c:v>
                </c:pt>
              </c:numCache>
            </c:numRef>
          </c:val>
          <c:extLst>
            <c:ext xmlns:c16="http://schemas.microsoft.com/office/drawing/2014/chart" uri="{C3380CC4-5D6E-409C-BE32-E72D297353CC}">
              <c16:uniqueId val="{00000000-9ADA-4AFE-BF8C-739F07CEFE36}"/>
            </c:ext>
          </c:extLst>
        </c:ser>
        <c:ser>
          <c:idx val="1"/>
          <c:order val="1"/>
          <c:tx>
            <c:strRef>
              <c:f>Sheet1!$C$1</c:f>
              <c:strCache>
                <c:ptCount val="1"/>
                <c:pt idx="0">
                  <c:v>B: Approximately 90,000 crashes which would not be carrier's fault per ATRI estimates (70%)</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90000</c:v>
                </c:pt>
              </c:numCache>
            </c:numRef>
          </c:val>
          <c:extLst>
            <c:ext xmlns:c16="http://schemas.microsoft.com/office/drawing/2014/chart" uri="{C3380CC4-5D6E-409C-BE32-E72D297353CC}">
              <c16:uniqueId val="{00000003-9ADA-4AFE-BF8C-739F07CEFE36}"/>
            </c:ext>
          </c:extLst>
        </c:ser>
        <c:dLbls>
          <c:dLblPos val="inEnd"/>
          <c:showLegendKey val="0"/>
          <c:showVal val="1"/>
          <c:showCatName val="0"/>
          <c:showSerName val="0"/>
          <c:showPercent val="0"/>
          <c:showBubbleSize val="0"/>
        </c:dLbls>
        <c:gapWidth val="219"/>
        <c:overlap val="-27"/>
        <c:axId val="212703840"/>
        <c:axId val="339454320"/>
      </c:barChart>
      <c:catAx>
        <c:axId val="21270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9454320"/>
        <c:crosses val="autoZero"/>
        <c:auto val="1"/>
        <c:lblAlgn val="ctr"/>
        <c:lblOffset val="100"/>
        <c:noMultiLvlLbl val="0"/>
      </c:catAx>
      <c:valAx>
        <c:axId val="339454320"/>
        <c:scaling>
          <c:orientation val="minMax"/>
          <c:max val="9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Crashes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703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F843705-07C4-48BF-BF35-F5126B57E59A}" type="datetimeFigureOut">
              <a:rPr lang="en-US" smtClean="0"/>
              <a:t>10/28/2019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A5E2735-1F10-4B9D-BE7C-99FFA5F94083}" type="slidenum">
              <a:rPr lang="en-US" smtClean="0"/>
              <a:t>‹#›</a:t>
            </a:fld>
            <a:endParaRPr lang="en-US" dirty="0"/>
          </a:p>
        </p:txBody>
      </p:sp>
    </p:spTree>
    <p:extLst>
      <p:ext uri="{BB962C8B-B14F-4D97-AF65-F5344CB8AC3E}">
        <p14:creationId xmlns:p14="http://schemas.microsoft.com/office/powerpoint/2010/main" val="1470278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A22717-286C-44D1-86E1-0FAC024EA2A6}" type="slidenum">
              <a:rPr lang="en-US" smtClean="0"/>
              <a:t>13</a:t>
            </a:fld>
            <a:endParaRPr lang="en-US" dirty="0"/>
          </a:p>
        </p:txBody>
      </p:sp>
    </p:spTree>
    <p:extLst>
      <p:ext uri="{BB962C8B-B14F-4D97-AF65-F5344CB8AC3E}">
        <p14:creationId xmlns:p14="http://schemas.microsoft.com/office/powerpoint/2010/main" val="3734664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D8ECEF-E6FD-439C-B99F-65FF50C5F4AD}" type="slidenum">
              <a:rPr lang="en-US" smtClean="0"/>
              <a:t>25</a:t>
            </a:fld>
            <a:endParaRPr lang="en-US" dirty="0"/>
          </a:p>
        </p:txBody>
      </p:sp>
    </p:spTree>
    <p:extLst>
      <p:ext uri="{BB962C8B-B14F-4D97-AF65-F5344CB8AC3E}">
        <p14:creationId xmlns:p14="http://schemas.microsoft.com/office/powerpoint/2010/main" val="106767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D8ECEF-E6FD-439C-B99F-65FF50C5F4AD}" type="slidenum">
              <a:rPr lang="en-US" smtClean="0"/>
              <a:t>26</a:t>
            </a:fld>
            <a:endParaRPr lang="en-US" dirty="0"/>
          </a:p>
        </p:txBody>
      </p:sp>
    </p:spTree>
    <p:extLst>
      <p:ext uri="{BB962C8B-B14F-4D97-AF65-F5344CB8AC3E}">
        <p14:creationId xmlns:p14="http://schemas.microsoft.com/office/powerpoint/2010/main" val="185346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D8ECEF-E6FD-439C-B99F-65FF50C5F4AD}" type="slidenum">
              <a:rPr lang="en-US" smtClean="0"/>
              <a:t>27</a:t>
            </a:fld>
            <a:endParaRPr lang="en-US" dirty="0"/>
          </a:p>
        </p:txBody>
      </p:sp>
    </p:spTree>
    <p:extLst>
      <p:ext uri="{BB962C8B-B14F-4D97-AF65-F5344CB8AC3E}">
        <p14:creationId xmlns:p14="http://schemas.microsoft.com/office/powerpoint/2010/main" val="95237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ABA5-CDC5-48EA-9773-9686287608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E69354-BED0-4EE1-BAC5-14EAF2BAD2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CDACFA-21AB-476B-A896-E5504108EA9E}"/>
              </a:ext>
            </a:extLst>
          </p:cNvPr>
          <p:cNvSpPr>
            <a:spLocks noGrp="1"/>
          </p:cNvSpPr>
          <p:nvPr>
            <p:ph type="dt" sz="half" idx="10"/>
          </p:nvPr>
        </p:nvSpPr>
        <p:spPr/>
        <p:txBody>
          <a:bodyPr/>
          <a:lstStyle/>
          <a:p>
            <a:fld id="{7873DD45-B626-408E-9F30-48A150260F6E}" type="datetime4">
              <a:rPr lang="en-US" smtClean="0"/>
              <a:t>October 28, 2019</a:t>
            </a:fld>
            <a:endParaRPr lang="en-US" dirty="0"/>
          </a:p>
        </p:txBody>
      </p:sp>
      <p:sp>
        <p:nvSpPr>
          <p:cNvPr id="5" name="Footer Placeholder 4">
            <a:extLst>
              <a:ext uri="{FF2B5EF4-FFF2-40B4-BE49-F238E27FC236}">
                <a16:creationId xmlns:a16="http://schemas.microsoft.com/office/drawing/2014/main" id="{39D0AB87-2B21-4091-9226-07D14D2A4C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DEBE69-FEA2-48E9-BD16-82EDF8F6E0BD}"/>
              </a:ext>
            </a:extLst>
          </p:cNvPr>
          <p:cNvSpPr>
            <a:spLocks noGrp="1"/>
          </p:cNvSpPr>
          <p:nvPr>
            <p:ph type="sldNum" sz="quarter" idx="12"/>
          </p:nvPr>
        </p:nvSpPr>
        <p:spPr/>
        <p:txBody>
          <a:bodyPr/>
          <a:lstStyle/>
          <a:p>
            <a:fld id="{4A88F56D-FD68-44E4-981D-CAEE8BB1877F}" type="slidenum">
              <a:rPr lang="en-US" smtClean="0"/>
              <a:t>‹#›</a:t>
            </a:fld>
            <a:endParaRPr lang="en-US" dirty="0"/>
          </a:p>
        </p:txBody>
      </p:sp>
    </p:spTree>
    <p:extLst>
      <p:ext uri="{BB962C8B-B14F-4D97-AF65-F5344CB8AC3E}">
        <p14:creationId xmlns:p14="http://schemas.microsoft.com/office/powerpoint/2010/main" val="2562543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B7E23-CC53-4A80-8148-3ECA7D0E82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B338B7-61E8-4E7B-9C8A-33BFC2F3E1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E2206A-4D50-4391-B0A5-E32FFDCDB604}"/>
              </a:ext>
            </a:extLst>
          </p:cNvPr>
          <p:cNvSpPr>
            <a:spLocks noGrp="1"/>
          </p:cNvSpPr>
          <p:nvPr>
            <p:ph type="dt" sz="half" idx="10"/>
          </p:nvPr>
        </p:nvSpPr>
        <p:spPr/>
        <p:txBody>
          <a:bodyPr/>
          <a:lstStyle/>
          <a:p>
            <a:fld id="{315F2982-BBA5-45E2-B73A-AC587415A4A1}" type="datetime4">
              <a:rPr lang="en-US" smtClean="0"/>
              <a:t>October 28, 2019</a:t>
            </a:fld>
            <a:endParaRPr lang="en-US" dirty="0"/>
          </a:p>
        </p:txBody>
      </p:sp>
      <p:sp>
        <p:nvSpPr>
          <p:cNvPr id="5" name="Footer Placeholder 4">
            <a:extLst>
              <a:ext uri="{FF2B5EF4-FFF2-40B4-BE49-F238E27FC236}">
                <a16:creationId xmlns:a16="http://schemas.microsoft.com/office/drawing/2014/main" id="{6F107860-B44C-4EC2-A1B1-69AC4D3F6C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D562F7-3C0B-42E7-BD27-8252430C6972}"/>
              </a:ext>
            </a:extLst>
          </p:cNvPr>
          <p:cNvSpPr>
            <a:spLocks noGrp="1"/>
          </p:cNvSpPr>
          <p:nvPr>
            <p:ph type="sldNum" sz="quarter" idx="12"/>
          </p:nvPr>
        </p:nvSpPr>
        <p:spPr/>
        <p:txBody>
          <a:bodyPr/>
          <a:lstStyle/>
          <a:p>
            <a:fld id="{4A88F56D-FD68-44E4-981D-CAEE8BB1877F}" type="slidenum">
              <a:rPr lang="en-US" smtClean="0"/>
              <a:t>‹#›</a:t>
            </a:fld>
            <a:endParaRPr lang="en-US" dirty="0"/>
          </a:p>
        </p:txBody>
      </p:sp>
    </p:spTree>
    <p:extLst>
      <p:ext uri="{BB962C8B-B14F-4D97-AF65-F5344CB8AC3E}">
        <p14:creationId xmlns:p14="http://schemas.microsoft.com/office/powerpoint/2010/main" val="146317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C33D5-5D71-405B-9B66-B02806BA0D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2B7BBF-C424-45FF-970E-1F594ACE9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CC3D8-1ABC-4805-8928-2B428C5E97EC}"/>
              </a:ext>
            </a:extLst>
          </p:cNvPr>
          <p:cNvSpPr>
            <a:spLocks noGrp="1"/>
          </p:cNvSpPr>
          <p:nvPr>
            <p:ph type="dt" sz="half" idx="10"/>
          </p:nvPr>
        </p:nvSpPr>
        <p:spPr/>
        <p:txBody>
          <a:bodyPr/>
          <a:lstStyle/>
          <a:p>
            <a:fld id="{D5893375-32BB-4694-98D0-5D4D74CCECF8}" type="datetime4">
              <a:rPr lang="en-US" smtClean="0"/>
              <a:t>October 28, 2019</a:t>
            </a:fld>
            <a:endParaRPr lang="en-US" dirty="0"/>
          </a:p>
        </p:txBody>
      </p:sp>
      <p:sp>
        <p:nvSpPr>
          <p:cNvPr id="5" name="Footer Placeholder 4">
            <a:extLst>
              <a:ext uri="{FF2B5EF4-FFF2-40B4-BE49-F238E27FC236}">
                <a16:creationId xmlns:a16="http://schemas.microsoft.com/office/drawing/2014/main" id="{428DD901-D7F2-40D8-AD3E-7DA4D04425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7808BE-E972-4108-861E-FCE9E3D5F1AC}"/>
              </a:ext>
            </a:extLst>
          </p:cNvPr>
          <p:cNvSpPr>
            <a:spLocks noGrp="1"/>
          </p:cNvSpPr>
          <p:nvPr>
            <p:ph type="sldNum" sz="quarter" idx="12"/>
          </p:nvPr>
        </p:nvSpPr>
        <p:spPr/>
        <p:txBody>
          <a:bodyPr/>
          <a:lstStyle/>
          <a:p>
            <a:fld id="{4A88F56D-FD68-44E4-981D-CAEE8BB1877F}" type="slidenum">
              <a:rPr lang="en-US" smtClean="0"/>
              <a:t>‹#›</a:t>
            </a:fld>
            <a:endParaRPr lang="en-US" dirty="0"/>
          </a:p>
        </p:txBody>
      </p:sp>
    </p:spTree>
    <p:extLst>
      <p:ext uri="{BB962C8B-B14F-4D97-AF65-F5344CB8AC3E}">
        <p14:creationId xmlns:p14="http://schemas.microsoft.com/office/powerpoint/2010/main" val="2995312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userDrawn="1"/>
        </p:nvSpPr>
        <p:spPr>
          <a:xfrm>
            <a:off x="-221764" y="-30236"/>
            <a:ext cx="12600248" cy="559373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TextBox 8"/>
          <p:cNvSpPr txBox="1"/>
          <p:nvPr userDrawn="1"/>
        </p:nvSpPr>
        <p:spPr>
          <a:xfrm>
            <a:off x="963650" y="5993500"/>
            <a:ext cx="7837013" cy="4001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Helvetica Neue" charset="0"/>
                <a:ea typeface="Helvetica Neue" charset="0"/>
                <a:cs typeface="Helvetica Neue" charset="0"/>
              </a:rPr>
              <a:t>Join the conversation.  @CCJnow</a:t>
            </a:r>
            <a:r>
              <a:rPr lang="en-US" sz="2000" baseline="0" dirty="0">
                <a:solidFill>
                  <a:schemeClr val="bg1"/>
                </a:solidFill>
                <a:latin typeface="Helvetica Neue" charset="0"/>
                <a:ea typeface="Helvetica Neue" charset="0"/>
                <a:cs typeface="Helvetica Neue" charset="0"/>
              </a:rPr>
              <a:t> </a:t>
            </a:r>
            <a:r>
              <a:rPr lang="en-US" sz="2000" dirty="0">
                <a:solidFill>
                  <a:schemeClr val="bg1"/>
                </a:solidFill>
                <a:latin typeface="Helvetica Neue" charset="0"/>
                <a:ea typeface="Helvetica Neue" charset="0"/>
                <a:cs typeface="Helvetica Neue" charset="0"/>
              </a:rPr>
              <a:t>#CCJSymp</a:t>
            </a:r>
          </a:p>
        </p:txBody>
      </p:sp>
      <p:sp>
        <p:nvSpPr>
          <p:cNvPr id="10" name="TextBox 9"/>
          <p:cNvSpPr txBox="1"/>
          <p:nvPr userDrawn="1"/>
        </p:nvSpPr>
        <p:spPr>
          <a:xfrm>
            <a:off x="963650" y="6330550"/>
            <a:ext cx="8782969" cy="400110"/>
          </a:xfrm>
          <a:prstGeom prst="rect">
            <a:avLst/>
          </a:prstGeom>
          <a:noFill/>
        </p:spPr>
        <p:txBody>
          <a:bodyPr wrap="square" rtlCol="0">
            <a:spAutoFit/>
          </a:bodyPr>
          <a:lstStyle/>
          <a:p>
            <a:r>
              <a:rPr lang="en-US" sz="2000" dirty="0">
                <a:solidFill>
                  <a:srgbClr val="FFFFFF"/>
                </a:solidFill>
                <a:latin typeface="Helvetica Neue" charset="0"/>
                <a:ea typeface="Helvetica Neue" charset="0"/>
                <a:cs typeface="Helvetica Neue" charset="0"/>
              </a:rPr>
              <a:t>To connect to Wi-Fi use access code CCJSPRING.</a:t>
            </a:r>
            <a:endParaRPr lang="en-US" sz="2000" baseline="30000" dirty="0">
              <a:solidFill>
                <a:srgbClr val="FFFFFF"/>
              </a:solidFill>
              <a:latin typeface="Helvetica Neue" charset="0"/>
              <a:ea typeface="Helvetica Neue" charset="0"/>
              <a:cs typeface="Helvetica Neue" charset="0"/>
            </a:endParaRPr>
          </a:p>
        </p:txBody>
      </p:sp>
      <p:pic>
        <p:nvPicPr>
          <p:cNvPr id="11" name="Picture 10"/>
          <p:cNvPicPr>
            <a:picLocks noChangeAspect="1"/>
          </p:cNvPicPr>
          <p:nvPr userDrawn="1"/>
        </p:nvPicPr>
        <p:blipFill>
          <a:blip r:embed="rId2"/>
          <a:stretch>
            <a:fillRect/>
          </a:stretch>
        </p:blipFill>
        <p:spPr>
          <a:xfrm>
            <a:off x="456431" y="6061532"/>
            <a:ext cx="384397" cy="264049"/>
          </a:xfrm>
          <a:prstGeom prst="rect">
            <a:avLst/>
          </a:prstGeom>
        </p:spPr>
      </p:pic>
      <p:pic>
        <p:nvPicPr>
          <p:cNvPr id="12" name="Picture 11"/>
          <p:cNvPicPr>
            <a:picLocks noChangeAspect="1"/>
          </p:cNvPicPr>
          <p:nvPr userDrawn="1"/>
        </p:nvPicPr>
        <p:blipFill>
          <a:blip r:embed="rId3"/>
          <a:stretch>
            <a:fillRect/>
          </a:stretch>
        </p:blipFill>
        <p:spPr>
          <a:xfrm>
            <a:off x="470091" y="6462217"/>
            <a:ext cx="366940" cy="206404"/>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79039" y="5753146"/>
            <a:ext cx="2620579" cy="818931"/>
          </a:xfrm>
          <a:prstGeom prst="rect">
            <a:avLst/>
          </a:prstGeom>
          <a:solidFill>
            <a:schemeClr val="bg1"/>
          </a:solidFill>
        </p:spPr>
      </p:pic>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2773" y="5644280"/>
            <a:ext cx="250028" cy="334276"/>
          </a:xfrm>
          <a:prstGeom prst="rect">
            <a:avLst/>
          </a:prstGeom>
        </p:spPr>
      </p:pic>
    </p:spTree>
    <p:extLst>
      <p:ext uri="{BB962C8B-B14F-4D97-AF65-F5344CB8AC3E}">
        <p14:creationId xmlns:p14="http://schemas.microsoft.com/office/powerpoint/2010/main" val="4283553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D41D4-C3EE-40DF-B9AE-62AFE821E9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C2C766-B057-4631-8D70-17EDB83FF1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985AFA-F1C6-4B55-AD83-0E059D68FAF0}"/>
              </a:ext>
            </a:extLst>
          </p:cNvPr>
          <p:cNvSpPr>
            <a:spLocks noGrp="1"/>
          </p:cNvSpPr>
          <p:nvPr>
            <p:ph type="dt" sz="half" idx="10"/>
          </p:nvPr>
        </p:nvSpPr>
        <p:spPr/>
        <p:txBody>
          <a:bodyPr/>
          <a:lstStyle/>
          <a:p>
            <a:fld id="{6FAE70B8-8483-42B8-AE0A-D2F52192D73D}" type="datetime4">
              <a:rPr lang="en-US" smtClean="0"/>
              <a:t>October 28, 2019</a:t>
            </a:fld>
            <a:endParaRPr lang="en-US" dirty="0"/>
          </a:p>
        </p:txBody>
      </p:sp>
      <p:sp>
        <p:nvSpPr>
          <p:cNvPr id="5" name="Footer Placeholder 4">
            <a:extLst>
              <a:ext uri="{FF2B5EF4-FFF2-40B4-BE49-F238E27FC236}">
                <a16:creationId xmlns:a16="http://schemas.microsoft.com/office/drawing/2014/main" id="{B4C9F127-4EE2-4810-A49F-704BF77E23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3FE716-D36E-474A-838B-AFBED3947F30}"/>
              </a:ext>
            </a:extLst>
          </p:cNvPr>
          <p:cNvSpPr>
            <a:spLocks noGrp="1"/>
          </p:cNvSpPr>
          <p:nvPr>
            <p:ph type="sldNum" sz="quarter" idx="12"/>
          </p:nvPr>
        </p:nvSpPr>
        <p:spPr/>
        <p:txBody>
          <a:bodyPr/>
          <a:lstStyle/>
          <a:p>
            <a:fld id="{4A88F56D-FD68-44E4-981D-CAEE8BB1877F}" type="slidenum">
              <a:rPr lang="en-US" smtClean="0"/>
              <a:t>‹#›</a:t>
            </a:fld>
            <a:endParaRPr lang="en-US" dirty="0"/>
          </a:p>
        </p:txBody>
      </p:sp>
    </p:spTree>
    <p:extLst>
      <p:ext uri="{BB962C8B-B14F-4D97-AF65-F5344CB8AC3E}">
        <p14:creationId xmlns:p14="http://schemas.microsoft.com/office/powerpoint/2010/main" val="164386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1E222-1165-409D-A37B-B37EF24D3F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B2C5EF-60FB-47FF-8A4C-8F997354CC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32FD6A-DEF0-47DB-99FD-CF617C29A1AA}"/>
              </a:ext>
            </a:extLst>
          </p:cNvPr>
          <p:cNvSpPr>
            <a:spLocks noGrp="1"/>
          </p:cNvSpPr>
          <p:nvPr>
            <p:ph type="dt" sz="half" idx="10"/>
          </p:nvPr>
        </p:nvSpPr>
        <p:spPr/>
        <p:txBody>
          <a:bodyPr/>
          <a:lstStyle/>
          <a:p>
            <a:fld id="{D9922C94-28E8-4E7E-B8BF-C8D9B77BCEA5}" type="datetime4">
              <a:rPr lang="en-US" smtClean="0"/>
              <a:t>October 28, 2019</a:t>
            </a:fld>
            <a:endParaRPr lang="en-US" dirty="0"/>
          </a:p>
        </p:txBody>
      </p:sp>
      <p:sp>
        <p:nvSpPr>
          <p:cNvPr id="5" name="Footer Placeholder 4">
            <a:extLst>
              <a:ext uri="{FF2B5EF4-FFF2-40B4-BE49-F238E27FC236}">
                <a16:creationId xmlns:a16="http://schemas.microsoft.com/office/drawing/2014/main" id="{D4BE0BEA-6C38-495F-ACB8-5F7BFEDC0D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B755E4-3D1E-4EB1-9974-B06C4FA0874F}"/>
              </a:ext>
            </a:extLst>
          </p:cNvPr>
          <p:cNvSpPr>
            <a:spLocks noGrp="1"/>
          </p:cNvSpPr>
          <p:nvPr>
            <p:ph type="sldNum" sz="quarter" idx="12"/>
          </p:nvPr>
        </p:nvSpPr>
        <p:spPr/>
        <p:txBody>
          <a:bodyPr/>
          <a:lstStyle/>
          <a:p>
            <a:fld id="{4A88F56D-FD68-44E4-981D-CAEE8BB1877F}" type="slidenum">
              <a:rPr lang="en-US" smtClean="0"/>
              <a:t>‹#›</a:t>
            </a:fld>
            <a:endParaRPr lang="en-US" dirty="0"/>
          </a:p>
        </p:txBody>
      </p:sp>
    </p:spTree>
    <p:extLst>
      <p:ext uri="{BB962C8B-B14F-4D97-AF65-F5344CB8AC3E}">
        <p14:creationId xmlns:p14="http://schemas.microsoft.com/office/powerpoint/2010/main" val="379997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E61B8-77B3-49BC-9F17-6780B1986E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554CD2-1937-4549-85A1-259AF1F9AC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EDBCAF-5305-4F91-9A0B-11CBA1E927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A51D80-40F8-4197-A353-F0022185B5D9}"/>
              </a:ext>
            </a:extLst>
          </p:cNvPr>
          <p:cNvSpPr>
            <a:spLocks noGrp="1"/>
          </p:cNvSpPr>
          <p:nvPr>
            <p:ph type="dt" sz="half" idx="10"/>
          </p:nvPr>
        </p:nvSpPr>
        <p:spPr/>
        <p:txBody>
          <a:bodyPr/>
          <a:lstStyle/>
          <a:p>
            <a:fld id="{6B6859E5-2099-49E1-AE5C-D21FA4F8128E}" type="datetime4">
              <a:rPr lang="en-US" smtClean="0"/>
              <a:t>October 28, 2019</a:t>
            </a:fld>
            <a:endParaRPr lang="en-US" dirty="0"/>
          </a:p>
        </p:txBody>
      </p:sp>
      <p:sp>
        <p:nvSpPr>
          <p:cNvPr id="6" name="Footer Placeholder 5">
            <a:extLst>
              <a:ext uri="{FF2B5EF4-FFF2-40B4-BE49-F238E27FC236}">
                <a16:creationId xmlns:a16="http://schemas.microsoft.com/office/drawing/2014/main" id="{886C81E4-3ED6-4706-89D3-185793F878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D5EEF7-7406-492D-9D41-604198460F81}"/>
              </a:ext>
            </a:extLst>
          </p:cNvPr>
          <p:cNvSpPr>
            <a:spLocks noGrp="1"/>
          </p:cNvSpPr>
          <p:nvPr>
            <p:ph type="sldNum" sz="quarter" idx="12"/>
          </p:nvPr>
        </p:nvSpPr>
        <p:spPr/>
        <p:txBody>
          <a:bodyPr/>
          <a:lstStyle/>
          <a:p>
            <a:fld id="{4A88F56D-FD68-44E4-981D-CAEE8BB1877F}" type="slidenum">
              <a:rPr lang="en-US" smtClean="0"/>
              <a:t>‹#›</a:t>
            </a:fld>
            <a:endParaRPr lang="en-US" dirty="0"/>
          </a:p>
        </p:txBody>
      </p:sp>
    </p:spTree>
    <p:extLst>
      <p:ext uri="{BB962C8B-B14F-4D97-AF65-F5344CB8AC3E}">
        <p14:creationId xmlns:p14="http://schemas.microsoft.com/office/powerpoint/2010/main" val="157392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24FE-EEBA-449F-87E6-937138348F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43B9E1-0A0E-4C10-B879-DBE027B7EA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6A2139-BD0A-4652-83C6-2257FB4EA9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3EB1CA-2C93-42D8-9D14-B01D1C61FA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1AA9A1-54E9-4CF5-80B2-A1F0BDF977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1974EB-1BAC-4B65-BB9B-CAC17BF00525}"/>
              </a:ext>
            </a:extLst>
          </p:cNvPr>
          <p:cNvSpPr>
            <a:spLocks noGrp="1"/>
          </p:cNvSpPr>
          <p:nvPr>
            <p:ph type="dt" sz="half" idx="10"/>
          </p:nvPr>
        </p:nvSpPr>
        <p:spPr/>
        <p:txBody>
          <a:bodyPr/>
          <a:lstStyle/>
          <a:p>
            <a:fld id="{D4643579-85EC-475C-8A93-BBB1C43D6C5B}" type="datetime4">
              <a:rPr lang="en-US" smtClean="0"/>
              <a:t>October 28, 2019</a:t>
            </a:fld>
            <a:endParaRPr lang="en-US" dirty="0"/>
          </a:p>
        </p:txBody>
      </p:sp>
      <p:sp>
        <p:nvSpPr>
          <p:cNvPr id="8" name="Footer Placeholder 7">
            <a:extLst>
              <a:ext uri="{FF2B5EF4-FFF2-40B4-BE49-F238E27FC236}">
                <a16:creationId xmlns:a16="http://schemas.microsoft.com/office/drawing/2014/main" id="{A8662FC5-2836-45AA-A37D-FE53C6A280D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EEF8F96-86E7-4841-A9D3-17503B28DE7D}"/>
              </a:ext>
            </a:extLst>
          </p:cNvPr>
          <p:cNvSpPr>
            <a:spLocks noGrp="1"/>
          </p:cNvSpPr>
          <p:nvPr>
            <p:ph type="sldNum" sz="quarter" idx="12"/>
          </p:nvPr>
        </p:nvSpPr>
        <p:spPr/>
        <p:txBody>
          <a:bodyPr/>
          <a:lstStyle/>
          <a:p>
            <a:fld id="{4A88F56D-FD68-44E4-981D-CAEE8BB1877F}" type="slidenum">
              <a:rPr lang="en-US" smtClean="0"/>
              <a:t>‹#›</a:t>
            </a:fld>
            <a:endParaRPr lang="en-US" dirty="0"/>
          </a:p>
        </p:txBody>
      </p:sp>
    </p:spTree>
    <p:extLst>
      <p:ext uri="{BB962C8B-B14F-4D97-AF65-F5344CB8AC3E}">
        <p14:creationId xmlns:p14="http://schemas.microsoft.com/office/powerpoint/2010/main" val="282937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A8E9A-5327-45F0-8F78-39B54CC079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720908-80FD-4781-A168-2FD523478CDC}"/>
              </a:ext>
            </a:extLst>
          </p:cNvPr>
          <p:cNvSpPr>
            <a:spLocks noGrp="1"/>
          </p:cNvSpPr>
          <p:nvPr>
            <p:ph type="dt" sz="half" idx="10"/>
          </p:nvPr>
        </p:nvSpPr>
        <p:spPr/>
        <p:txBody>
          <a:bodyPr/>
          <a:lstStyle/>
          <a:p>
            <a:fld id="{263E3962-1855-423C-B4D3-0209807C2AFD}" type="datetime4">
              <a:rPr lang="en-US" smtClean="0"/>
              <a:t>October 28, 2019</a:t>
            </a:fld>
            <a:endParaRPr lang="en-US" dirty="0"/>
          </a:p>
        </p:txBody>
      </p:sp>
      <p:sp>
        <p:nvSpPr>
          <p:cNvPr id="4" name="Footer Placeholder 3">
            <a:extLst>
              <a:ext uri="{FF2B5EF4-FFF2-40B4-BE49-F238E27FC236}">
                <a16:creationId xmlns:a16="http://schemas.microsoft.com/office/drawing/2014/main" id="{AE8D9061-4C42-4D08-97B3-92ECB96A4A5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603C9CB-1F94-4BFB-A521-CEDB939C1015}"/>
              </a:ext>
            </a:extLst>
          </p:cNvPr>
          <p:cNvSpPr>
            <a:spLocks noGrp="1"/>
          </p:cNvSpPr>
          <p:nvPr>
            <p:ph type="sldNum" sz="quarter" idx="12"/>
          </p:nvPr>
        </p:nvSpPr>
        <p:spPr/>
        <p:txBody>
          <a:bodyPr/>
          <a:lstStyle/>
          <a:p>
            <a:fld id="{4A88F56D-FD68-44E4-981D-CAEE8BB1877F}" type="slidenum">
              <a:rPr lang="en-US" smtClean="0"/>
              <a:t>‹#›</a:t>
            </a:fld>
            <a:endParaRPr lang="en-US" dirty="0"/>
          </a:p>
        </p:txBody>
      </p:sp>
    </p:spTree>
    <p:extLst>
      <p:ext uri="{BB962C8B-B14F-4D97-AF65-F5344CB8AC3E}">
        <p14:creationId xmlns:p14="http://schemas.microsoft.com/office/powerpoint/2010/main" val="2412468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231070-C548-496A-95D2-680ECFA7AC0E}"/>
              </a:ext>
            </a:extLst>
          </p:cNvPr>
          <p:cNvSpPr>
            <a:spLocks noGrp="1"/>
          </p:cNvSpPr>
          <p:nvPr>
            <p:ph type="dt" sz="half" idx="10"/>
          </p:nvPr>
        </p:nvSpPr>
        <p:spPr/>
        <p:txBody>
          <a:bodyPr/>
          <a:lstStyle/>
          <a:p>
            <a:fld id="{4C632C24-508E-4643-B1F1-4D38497929A6}" type="datetime4">
              <a:rPr lang="en-US" smtClean="0"/>
              <a:t>October 28, 2019</a:t>
            </a:fld>
            <a:endParaRPr lang="en-US" dirty="0"/>
          </a:p>
        </p:txBody>
      </p:sp>
      <p:sp>
        <p:nvSpPr>
          <p:cNvPr id="3" name="Footer Placeholder 2">
            <a:extLst>
              <a:ext uri="{FF2B5EF4-FFF2-40B4-BE49-F238E27FC236}">
                <a16:creationId xmlns:a16="http://schemas.microsoft.com/office/drawing/2014/main" id="{E4E5ADFF-D060-4B78-AAA4-6DF87D9EEA4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E6E0AD-7F1F-4C30-9F48-9BA6095035BB}"/>
              </a:ext>
            </a:extLst>
          </p:cNvPr>
          <p:cNvSpPr>
            <a:spLocks noGrp="1"/>
          </p:cNvSpPr>
          <p:nvPr>
            <p:ph type="sldNum" sz="quarter" idx="12"/>
          </p:nvPr>
        </p:nvSpPr>
        <p:spPr/>
        <p:txBody>
          <a:bodyPr/>
          <a:lstStyle/>
          <a:p>
            <a:fld id="{4A88F56D-FD68-44E4-981D-CAEE8BB1877F}" type="slidenum">
              <a:rPr lang="en-US" smtClean="0"/>
              <a:t>‹#›</a:t>
            </a:fld>
            <a:endParaRPr lang="en-US" dirty="0"/>
          </a:p>
        </p:txBody>
      </p:sp>
    </p:spTree>
    <p:extLst>
      <p:ext uri="{BB962C8B-B14F-4D97-AF65-F5344CB8AC3E}">
        <p14:creationId xmlns:p14="http://schemas.microsoft.com/office/powerpoint/2010/main" val="402463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4CBE-95D7-4F2E-B243-D228F15233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23E168-CA01-4013-BB0C-B16FA7F0E3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9A4A21-9002-4998-A63E-964F049F7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110D77-4C6C-462B-82E0-67F98ABB2C4E}"/>
              </a:ext>
            </a:extLst>
          </p:cNvPr>
          <p:cNvSpPr>
            <a:spLocks noGrp="1"/>
          </p:cNvSpPr>
          <p:nvPr>
            <p:ph type="dt" sz="half" idx="10"/>
          </p:nvPr>
        </p:nvSpPr>
        <p:spPr/>
        <p:txBody>
          <a:bodyPr/>
          <a:lstStyle/>
          <a:p>
            <a:fld id="{847D24F5-9AA3-4E30-8C7C-4CA883356824}" type="datetime4">
              <a:rPr lang="en-US" smtClean="0"/>
              <a:t>October 28, 2019</a:t>
            </a:fld>
            <a:endParaRPr lang="en-US" dirty="0"/>
          </a:p>
        </p:txBody>
      </p:sp>
      <p:sp>
        <p:nvSpPr>
          <p:cNvPr id="6" name="Footer Placeholder 5">
            <a:extLst>
              <a:ext uri="{FF2B5EF4-FFF2-40B4-BE49-F238E27FC236}">
                <a16:creationId xmlns:a16="http://schemas.microsoft.com/office/drawing/2014/main" id="{29B948A7-0287-4650-92DE-8EA786FFAC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AFA72EC-2CC4-49FA-8FD7-0240A02BFD51}"/>
              </a:ext>
            </a:extLst>
          </p:cNvPr>
          <p:cNvSpPr>
            <a:spLocks noGrp="1"/>
          </p:cNvSpPr>
          <p:nvPr>
            <p:ph type="sldNum" sz="quarter" idx="12"/>
          </p:nvPr>
        </p:nvSpPr>
        <p:spPr/>
        <p:txBody>
          <a:bodyPr/>
          <a:lstStyle/>
          <a:p>
            <a:fld id="{4A88F56D-FD68-44E4-981D-CAEE8BB1877F}" type="slidenum">
              <a:rPr lang="en-US" smtClean="0"/>
              <a:t>‹#›</a:t>
            </a:fld>
            <a:endParaRPr lang="en-US" dirty="0"/>
          </a:p>
        </p:txBody>
      </p:sp>
    </p:spTree>
    <p:extLst>
      <p:ext uri="{BB962C8B-B14F-4D97-AF65-F5344CB8AC3E}">
        <p14:creationId xmlns:p14="http://schemas.microsoft.com/office/powerpoint/2010/main" val="270852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7930-DC36-4B32-9190-701F123A20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2BDBCC-3F9D-4885-8892-9FE13CBD24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E76D083-011A-4D1E-BC5B-80808C18C7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E697E-9F7C-4C93-B1A5-11245E8A1DFC}"/>
              </a:ext>
            </a:extLst>
          </p:cNvPr>
          <p:cNvSpPr>
            <a:spLocks noGrp="1"/>
          </p:cNvSpPr>
          <p:nvPr>
            <p:ph type="dt" sz="half" idx="10"/>
          </p:nvPr>
        </p:nvSpPr>
        <p:spPr/>
        <p:txBody>
          <a:bodyPr/>
          <a:lstStyle/>
          <a:p>
            <a:fld id="{F50CC1FD-7AC1-494F-9093-0733039235D1}" type="datetime4">
              <a:rPr lang="en-US" smtClean="0"/>
              <a:t>October 28, 2019</a:t>
            </a:fld>
            <a:endParaRPr lang="en-US" dirty="0"/>
          </a:p>
        </p:txBody>
      </p:sp>
      <p:sp>
        <p:nvSpPr>
          <p:cNvPr id="6" name="Footer Placeholder 5">
            <a:extLst>
              <a:ext uri="{FF2B5EF4-FFF2-40B4-BE49-F238E27FC236}">
                <a16:creationId xmlns:a16="http://schemas.microsoft.com/office/drawing/2014/main" id="{516B12BB-BEEA-48F8-AABB-8340FB1B8C3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6068F3-2C34-4198-A656-88B47C5D29B6}"/>
              </a:ext>
            </a:extLst>
          </p:cNvPr>
          <p:cNvSpPr>
            <a:spLocks noGrp="1"/>
          </p:cNvSpPr>
          <p:nvPr>
            <p:ph type="sldNum" sz="quarter" idx="12"/>
          </p:nvPr>
        </p:nvSpPr>
        <p:spPr/>
        <p:txBody>
          <a:bodyPr/>
          <a:lstStyle/>
          <a:p>
            <a:fld id="{4A88F56D-FD68-44E4-981D-CAEE8BB1877F}" type="slidenum">
              <a:rPr lang="en-US" smtClean="0"/>
              <a:t>‹#›</a:t>
            </a:fld>
            <a:endParaRPr lang="en-US" dirty="0"/>
          </a:p>
        </p:txBody>
      </p:sp>
    </p:spTree>
    <p:extLst>
      <p:ext uri="{BB962C8B-B14F-4D97-AF65-F5344CB8AC3E}">
        <p14:creationId xmlns:p14="http://schemas.microsoft.com/office/powerpoint/2010/main" val="371239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C4C020-064F-4CE7-B40B-09F9844B2D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8639F7-5CAA-4F7F-AF24-E1C1E42389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EE15F-7E3F-4802-800E-982081B503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94C1C-2B10-4C94-82D4-C128083CC7B4}" type="datetime4">
              <a:rPr lang="en-US" smtClean="0"/>
              <a:t>October 28, 2019</a:t>
            </a:fld>
            <a:endParaRPr lang="en-US" dirty="0"/>
          </a:p>
        </p:txBody>
      </p:sp>
      <p:sp>
        <p:nvSpPr>
          <p:cNvPr id="5" name="Footer Placeholder 4">
            <a:extLst>
              <a:ext uri="{FF2B5EF4-FFF2-40B4-BE49-F238E27FC236}">
                <a16:creationId xmlns:a16="http://schemas.microsoft.com/office/drawing/2014/main" id="{5452C5FF-E8F8-433C-A6DF-04A70E0F88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F4B4277-8B29-4645-AB91-DED35565DC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8F56D-FD68-44E4-981D-CAEE8BB1877F}" type="slidenum">
              <a:rPr lang="en-US" smtClean="0"/>
              <a:t>‹#›</a:t>
            </a:fld>
            <a:endParaRPr lang="en-US" dirty="0"/>
          </a:p>
        </p:txBody>
      </p:sp>
    </p:spTree>
    <p:extLst>
      <p:ext uri="{BB962C8B-B14F-4D97-AF65-F5344CB8AC3E}">
        <p14:creationId xmlns:p14="http://schemas.microsoft.com/office/powerpoint/2010/main" val="2211319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12.png"/><Relationship Id="rId4" Type="http://schemas.openxmlformats.org/officeDocument/2006/relationships/notesSlide" Target="../notesSlides/notesSlide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89308-0376-42E0-A3ED-086F728EA255}"/>
              </a:ext>
            </a:extLst>
          </p:cNvPr>
          <p:cNvSpPr>
            <a:spLocks noGrp="1"/>
          </p:cNvSpPr>
          <p:nvPr>
            <p:ph type="ctrTitle"/>
          </p:nvPr>
        </p:nvSpPr>
        <p:spPr>
          <a:xfrm>
            <a:off x="1524000" y="845913"/>
            <a:ext cx="9144000" cy="2387600"/>
          </a:xfrm>
        </p:spPr>
        <p:txBody>
          <a:bodyPr/>
          <a:lstStyle/>
          <a:p>
            <a:r>
              <a:rPr lang="en-US" b="1" dirty="0"/>
              <a:t>REGULATORY REVIEW AND PREDICTIONS</a:t>
            </a:r>
          </a:p>
        </p:txBody>
      </p:sp>
      <p:sp>
        <p:nvSpPr>
          <p:cNvPr id="3" name="Subtitle 2">
            <a:extLst>
              <a:ext uri="{FF2B5EF4-FFF2-40B4-BE49-F238E27FC236}">
                <a16:creationId xmlns:a16="http://schemas.microsoft.com/office/drawing/2014/main" id="{BA5171A2-4DA7-477A-8F9B-FD6B447B6CCD}"/>
              </a:ext>
            </a:extLst>
          </p:cNvPr>
          <p:cNvSpPr>
            <a:spLocks noGrp="1"/>
          </p:cNvSpPr>
          <p:nvPr>
            <p:ph type="subTitle" idx="1"/>
          </p:nvPr>
        </p:nvSpPr>
        <p:spPr>
          <a:xfrm>
            <a:off x="1524000" y="3325587"/>
            <a:ext cx="9144000" cy="2618009"/>
          </a:xfrm>
        </p:spPr>
        <p:txBody>
          <a:bodyPr>
            <a:normAutofit fontScale="77500" lnSpcReduction="20000"/>
          </a:bodyPr>
          <a:lstStyle/>
          <a:p>
            <a:endParaRPr lang="en-US" dirty="0"/>
          </a:p>
          <a:p>
            <a:r>
              <a:rPr lang="en-US" dirty="0"/>
              <a:t>HENRY E. SEATON, ESQ.</a:t>
            </a:r>
          </a:p>
          <a:p>
            <a:r>
              <a:rPr lang="en-US" dirty="0"/>
              <a:t>SEATON &amp; HUSK, LP</a:t>
            </a:r>
          </a:p>
          <a:p>
            <a:endParaRPr lang="en-US" dirty="0"/>
          </a:p>
          <a:p>
            <a:r>
              <a:rPr lang="en-US" dirty="0"/>
              <a:t>5</a:t>
            </a:r>
            <a:r>
              <a:rPr lang="en-US" baseline="30000" dirty="0"/>
              <a:t>TH</a:t>
            </a:r>
            <a:r>
              <a:rPr lang="en-US" dirty="0"/>
              <a:t> ANNUAL AUTO HAULERS ASSOCIATION OF AMERICA’S</a:t>
            </a:r>
          </a:p>
          <a:p>
            <a:r>
              <a:rPr lang="en-US" dirty="0"/>
              <a:t>FALL EXPO AND CONFERENCE</a:t>
            </a:r>
          </a:p>
          <a:p>
            <a:r>
              <a:rPr lang="en-US" dirty="0"/>
              <a:t>OCTOBER 27-30, 2019</a:t>
            </a:r>
          </a:p>
          <a:p>
            <a:r>
              <a:rPr lang="en-US" dirty="0"/>
              <a:t>HILTON HEAD, SC</a:t>
            </a:r>
          </a:p>
          <a:p>
            <a:endParaRPr lang="en-US" dirty="0"/>
          </a:p>
        </p:txBody>
      </p:sp>
      <p:sp>
        <p:nvSpPr>
          <p:cNvPr id="4" name="Slide Number Placeholder 3">
            <a:extLst>
              <a:ext uri="{FF2B5EF4-FFF2-40B4-BE49-F238E27FC236}">
                <a16:creationId xmlns:a16="http://schemas.microsoft.com/office/drawing/2014/main" id="{5A03707C-E8D2-4CCA-93B9-B167AF2FC8E2}"/>
              </a:ext>
            </a:extLst>
          </p:cNvPr>
          <p:cNvSpPr>
            <a:spLocks noGrp="1"/>
          </p:cNvSpPr>
          <p:nvPr>
            <p:ph type="sldNum" sz="quarter" idx="12"/>
          </p:nvPr>
        </p:nvSpPr>
        <p:spPr/>
        <p:txBody>
          <a:bodyPr/>
          <a:lstStyle/>
          <a:p>
            <a:fld id="{4A88F56D-FD68-44E4-981D-CAEE8BB1877F}" type="slidenum">
              <a:rPr lang="en-US" smtClean="0"/>
              <a:t>1</a:t>
            </a:fld>
            <a:endParaRPr lang="en-US" dirty="0"/>
          </a:p>
        </p:txBody>
      </p:sp>
    </p:spTree>
    <p:extLst>
      <p:ext uri="{BB962C8B-B14F-4D97-AF65-F5344CB8AC3E}">
        <p14:creationId xmlns:p14="http://schemas.microsoft.com/office/powerpoint/2010/main" val="437659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96B466-D97D-4C8D-9D1B-E77B68CA7300}" type="slidenum">
              <a:rPr lang="en-US" smtClean="0"/>
              <a:t>10</a:t>
            </a:fld>
            <a:endParaRPr lang="en-US" dirty="0"/>
          </a:p>
        </p:txBody>
      </p:sp>
      <p:pic>
        <p:nvPicPr>
          <p:cNvPr id="5" name="Picture 2" descr="FMCSA Unsafe Driv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57984" y="2546349"/>
            <a:ext cx="4951276" cy="3523658"/>
          </a:xfrm>
          <a:prstGeom prst="rect">
            <a:avLst/>
          </a:prstGeom>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4520" y="2477769"/>
            <a:ext cx="5321164" cy="424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557984" y="1738728"/>
            <a:ext cx="49512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2000" dirty="0"/>
              <a:t>FMCSA REGRESSION OF AVERAGES – UNSAFE DRIVING </a:t>
            </a:r>
          </a:p>
        </p:txBody>
      </p:sp>
      <p:sp>
        <p:nvSpPr>
          <p:cNvPr id="8" name="Text Box 5"/>
          <p:cNvSpPr txBox="1">
            <a:spLocks noChangeArrowheads="1"/>
          </p:cNvSpPr>
          <p:nvPr/>
        </p:nvSpPr>
        <p:spPr bwMode="auto">
          <a:xfrm>
            <a:off x="6912292" y="1718524"/>
            <a:ext cx="33966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2000" dirty="0"/>
              <a:t>UNSAFE DRIVING – PLOT OF 26,435 CARRIERS </a:t>
            </a:r>
          </a:p>
        </p:txBody>
      </p:sp>
      <p:sp>
        <p:nvSpPr>
          <p:cNvPr id="10" name="Title 1">
            <a:extLst>
              <a:ext uri="{FF2B5EF4-FFF2-40B4-BE49-F238E27FC236}">
                <a16:creationId xmlns:a16="http://schemas.microsoft.com/office/drawing/2014/main" id="{300031D3-7376-4DD8-91AE-6325A1B2DB12}"/>
              </a:ext>
            </a:extLst>
          </p:cNvPr>
          <p:cNvSpPr>
            <a:spLocks noGrp="1"/>
          </p:cNvSpPr>
          <p:nvPr>
            <p:ph type="title"/>
          </p:nvPr>
        </p:nvSpPr>
        <p:spPr>
          <a:xfrm>
            <a:off x="557984" y="260551"/>
            <a:ext cx="11294926" cy="1325563"/>
          </a:xfrm>
        </p:spPr>
        <p:txBody>
          <a:bodyPr>
            <a:normAutofit/>
          </a:bodyPr>
          <a:lstStyle/>
          <a:p>
            <a:pPr algn="ctr"/>
            <a:r>
              <a:rPr lang="en-US" sz="3600" b="1" dirty="0"/>
              <a:t>LAW OF LARGE NUMBERS: </a:t>
            </a:r>
            <a:br>
              <a:rPr lang="en-US" sz="3600" b="1" dirty="0"/>
            </a:br>
            <a:r>
              <a:rPr lang="en-US" sz="3600" b="1" dirty="0"/>
              <a:t>SCORES ARE NOT PREDICTORS OF ACTUAL CRASHES</a:t>
            </a:r>
          </a:p>
        </p:txBody>
      </p:sp>
    </p:spTree>
    <p:extLst>
      <p:ext uri="{BB962C8B-B14F-4D97-AF65-F5344CB8AC3E}">
        <p14:creationId xmlns:p14="http://schemas.microsoft.com/office/powerpoint/2010/main" val="3493081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96B466-D97D-4C8D-9D1B-E77B68CA7300}" type="slidenum">
              <a:rPr lang="en-US" smtClean="0"/>
              <a:t>11</a:t>
            </a:fld>
            <a:endParaRPr lang="en-US" dirty="0"/>
          </a:p>
        </p:txBody>
      </p:sp>
      <p:sp>
        <p:nvSpPr>
          <p:cNvPr id="5" name="Rectangle 2"/>
          <p:cNvSpPr txBox="1">
            <a:spLocks/>
          </p:cNvSpPr>
          <p:nvPr/>
        </p:nvSpPr>
        <p:spPr>
          <a:xfrm>
            <a:off x="1291503" y="1008411"/>
            <a:ext cx="3809827" cy="10390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00" dirty="0">
                <a:latin typeface="Times New Roman" panose="02020603050405020304" pitchFamily="18" charset="0"/>
                <a:cs typeface="Times New Roman" panose="02020603050405020304" pitchFamily="18" charset="0"/>
              </a:rPr>
              <a:t>FMCSA REGRESSION OF AVERAGES – FATIGUED DRIVING (HOS)</a:t>
            </a:r>
          </a:p>
        </p:txBody>
      </p:sp>
      <p:pic>
        <p:nvPicPr>
          <p:cNvPr id="6" name="Picture 3" descr="FMCSA Fatigued Driv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902970" y="2380673"/>
            <a:ext cx="4586894" cy="3286914"/>
          </a:xfrm>
          <a:prstGeom prst="rect">
            <a:avLst/>
          </a:prstGeom>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2264" y="2320348"/>
            <a:ext cx="5056216" cy="403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6419504" y="1008411"/>
            <a:ext cx="41303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2400" dirty="0"/>
              <a:t>FATIGUED DRIVING – PLOT OF 35,933 CARRIERS </a:t>
            </a:r>
          </a:p>
        </p:txBody>
      </p:sp>
    </p:spTree>
    <p:extLst>
      <p:ext uri="{BB962C8B-B14F-4D97-AF65-F5344CB8AC3E}">
        <p14:creationId xmlns:p14="http://schemas.microsoft.com/office/powerpoint/2010/main" val="607953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Crash Ratios and the Law of Large Numbers</a:t>
            </a:r>
          </a:p>
        </p:txBody>
      </p:sp>
      <p:sp>
        <p:nvSpPr>
          <p:cNvPr id="3" name="Content Placeholder 2"/>
          <p:cNvSpPr>
            <a:spLocks noGrp="1"/>
          </p:cNvSpPr>
          <p:nvPr>
            <p:ph idx="1"/>
          </p:nvPr>
        </p:nvSpPr>
        <p:spPr>
          <a:xfrm>
            <a:off x="796636" y="1604745"/>
            <a:ext cx="10515600" cy="4351338"/>
          </a:xfrm>
        </p:spPr>
        <p:txBody>
          <a:bodyPr/>
          <a:lstStyle/>
          <a:p>
            <a:r>
              <a:rPr lang="en-US" dirty="0"/>
              <a:t>10 truck operator involved in 2 non-preventable accidents is over 1.6 million crashes per million threshold.</a:t>
            </a:r>
          </a:p>
          <a:p>
            <a:endParaRPr lang="en-US" dirty="0"/>
          </a:p>
          <a:p>
            <a:endParaRPr lang="en-US" dirty="0"/>
          </a:p>
        </p:txBody>
      </p:sp>
      <p:sp>
        <p:nvSpPr>
          <p:cNvPr id="4" name="Slide Number Placeholder 3"/>
          <p:cNvSpPr>
            <a:spLocks noGrp="1"/>
          </p:cNvSpPr>
          <p:nvPr>
            <p:ph type="sldNum" sz="quarter" idx="12"/>
          </p:nvPr>
        </p:nvSpPr>
        <p:spPr/>
        <p:txBody>
          <a:bodyPr/>
          <a:lstStyle/>
          <a:p>
            <a:fld id="{1C96B466-D97D-4C8D-9D1B-E77B68CA7300}" type="slidenum">
              <a:rPr lang="en-US" smtClean="0"/>
              <a:t>12</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941531" y="2926256"/>
            <a:ext cx="5722505" cy="3430094"/>
          </a:xfrm>
          <a:prstGeom prst="rect">
            <a:avLst/>
          </a:prstGeom>
        </p:spPr>
      </p:pic>
      <p:sp>
        <p:nvSpPr>
          <p:cNvPr id="6" name="Rectangle 7"/>
          <p:cNvSpPr txBox="1">
            <a:spLocks noChangeArrowheads="1"/>
          </p:cNvSpPr>
          <p:nvPr/>
        </p:nvSpPr>
        <p:spPr>
          <a:xfrm>
            <a:off x="6968836" y="3564083"/>
            <a:ext cx="4648200" cy="2187575"/>
          </a:xfrm>
          <a:prstGeom prst="rect">
            <a:avLst/>
          </a:prstGeom>
        </p:spPr>
        <p:txBody>
          <a:bodyPr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defRPr/>
            </a:pPr>
            <a:r>
              <a:rPr lang="en-US" dirty="0"/>
              <a:t>49% of small carriers with 3 </a:t>
            </a:r>
          </a:p>
          <a:p>
            <a:pPr>
              <a:buFont typeface="Arial" panose="020B0604020202020204" pitchFamily="34" charset="0"/>
              <a:buNone/>
              <a:defRPr/>
            </a:pPr>
            <a:r>
              <a:rPr lang="en-US" dirty="0"/>
              <a:t>had </a:t>
            </a:r>
            <a:r>
              <a:rPr lang="en-US" u="sng" dirty="0"/>
              <a:t>no</a:t>
            </a:r>
            <a:r>
              <a:rPr lang="en-US" dirty="0"/>
              <a:t> accidents in past 2 years. </a:t>
            </a:r>
          </a:p>
          <a:p>
            <a:pPr>
              <a:buFont typeface="Arial" panose="020B0604020202020204" pitchFamily="34" charset="0"/>
              <a:buNone/>
              <a:defRPr/>
            </a:pPr>
            <a:endParaRPr lang="en-US" dirty="0"/>
          </a:p>
          <a:p>
            <a:pPr>
              <a:buFont typeface="Arial" panose="020B0604020202020204" pitchFamily="34" charset="0"/>
              <a:buNone/>
              <a:defRPr/>
            </a:pPr>
            <a:r>
              <a:rPr lang="en-US" dirty="0"/>
              <a:t>Proves volatility point, the larger </a:t>
            </a:r>
          </a:p>
          <a:p>
            <a:pPr>
              <a:buFont typeface="Arial" panose="020B0604020202020204" pitchFamily="34" charset="0"/>
              <a:buNone/>
              <a:defRPr/>
            </a:pPr>
            <a:r>
              <a:rPr lang="en-US" dirty="0"/>
              <a:t>the size, the less fluctuation.</a:t>
            </a:r>
          </a:p>
        </p:txBody>
      </p:sp>
      <p:pic>
        <p:nvPicPr>
          <p:cNvPr id="7" name="Picture 8" descr="goldentri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7802" y="3574902"/>
            <a:ext cx="321252" cy="28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848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1016000" y="6081889"/>
            <a:ext cx="5940777" cy="383443"/>
          </a:xfrm>
          <a:prstGeom prst="rect">
            <a:avLst/>
          </a:prstGeom>
          <a:solidFill>
            <a:schemeClr val="accent3"/>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54916902-8E13-4798-8E63-D70A20B611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429581"/>
            <a:ext cx="9425233" cy="6395258"/>
          </a:xfrm>
          <a:prstGeom prst="rect">
            <a:avLst/>
          </a:prstGeom>
        </p:spPr>
      </p:pic>
    </p:spTree>
    <p:extLst>
      <p:ext uri="{BB962C8B-B14F-4D97-AF65-F5344CB8AC3E}">
        <p14:creationId xmlns:p14="http://schemas.microsoft.com/office/powerpoint/2010/main" val="2497883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hart 5"/>
          <p:cNvGraphicFramePr/>
          <p:nvPr/>
        </p:nvGraphicFramePr>
        <p:xfrm>
          <a:off x="3098320" y="2147889"/>
          <a:ext cx="5995359" cy="375303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260384" y="5900928"/>
            <a:ext cx="5210354" cy="307777"/>
          </a:xfrm>
          <a:prstGeom prst="rect">
            <a:avLst/>
          </a:prstGeom>
          <a:noFill/>
        </p:spPr>
        <p:txBody>
          <a:bodyPr wrap="square" rtlCol="0">
            <a:spAutoFit/>
          </a:bodyPr>
          <a:lstStyle/>
          <a:p>
            <a:r>
              <a:rPr lang="en-US" sz="1400" dirty="0"/>
              <a:t>Source: FMCSA data through 2016 FOIA request</a:t>
            </a:r>
          </a:p>
        </p:txBody>
      </p:sp>
      <p:sp>
        <p:nvSpPr>
          <p:cNvPr id="4" name="Title 1"/>
          <p:cNvSpPr txBox="1">
            <a:spLocks/>
          </p:cNvSpPr>
          <p:nvPr/>
        </p:nvSpPr>
        <p:spPr>
          <a:xfrm>
            <a:off x="1355324" y="365126"/>
            <a:ext cx="9422404" cy="1325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Helvetica Neue" charset="0"/>
              </a:rPr>
              <a:t>Carriers by number of crashes</a:t>
            </a:r>
            <a:endParaRPr lang="en-US" b="1" dirty="0">
              <a:latin typeface="Helvetica Neue"/>
            </a:endParaRPr>
          </a:p>
        </p:txBody>
      </p:sp>
      <p:sp>
        <p:nvSpPr>
          <p:cNvPr id="7" name="Title 1"/>
          <p:cNvSpPr txBox="1">
            <a:spLocks/>
          </p:cNvSpPr>
          <p:nvPr/>
        </p:nvSpPr>
        <p:spPr>
          <a:xfrm>
            <a:off x="1355324" y="1238298"/>
            <a:ext cx="9422404" cy="57715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a:latin typeface="Helvetica Neue"/>
              </a:rPr>
              <a:t>Distribution of 211 carriers Agency would have found unfit based on NPRM</a:t>
            </a:r>
          </a:p>
        </p:txBody>
      </p:sp>
    </p:spTree>
    <p:extLst>
      <p:ext uri="{BB962C8B-B14F-4D97-AF65-F5344CB8AC3E}">
        <p14:creationId xmlns:p14="http://schemas.microsoft.com/office/powerpoint/2010/main" val="2052331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B769-3A79-4146-A043-D72F014CED76}"/>
              </a:ext>
            </a:extLst>
          </p:cNvPr>
          <p:cNvSpPr>
            <a:spLocks noGrp="1"/>
          </p:cNvSpPr>
          <p:nvPr>
            <p:ph type="title"/>
          </p:nvPr>
        </p:nvSpPr>
        <p:spPr/>
        <p:txBody>
          <a:bodyPr>
            <a:normAutofit/>
          </a:bodyPr>
          <a:lstStyle/>
          <a:p>
            <a:pPr algn="ctr"/>
            <a:r>
              <a:rPr lang="en-US" sz="4000" b="1" dirty="0"/>
              <a:t>Fatal Crashes Involving Large Trucks 2013-2018</a:t>
            </a:r>
          </a:p>
        </p:txBody>
      </p:sp>
      <p:graphicFrame>
        <p:nvGraphicFramePr>
          <p:cNvPr id="8" name="Content Placeholder 7">
            <a:extLst>
              <a:ext uri="{FF2B5EF4-FFF2-40B4-BE49-F238E27FC236}">
                <a16:creationId xmlns:a16="http://schemas.microsoft.com/office/drawing/2014/main" id="{BA6FC687-D82E-4C72-90C8-4A736E02A3E8}"/>
              </a:ext>
            </a:extLst>
          </p:cNvPr>
          <p:cNvGraphicFramePr>
            <a:graphicFrameLocks noGrp="1"/>
          </p:cNvGraphicFramePr>
          <p:nvPr>
            <p:ph idx="1"/>
            <p:extLst>
              <p:ext uri="{D42A27DB-BD31-4B8C-83A1-F6EECF244321}">
                <p14:modId xmlns:p14="http://schemas.microsoft.com/office/powerpoint/2010/main" val="232644716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96FF9F71-E892-4ECD-A977-1AC9853D2E69}"/>
              </a:ext>
            </a:extLst>
          </p:cNvPr>
          <p:cNvSpPr>
            <a:spLocks noGrp="1"/>
          </p:cNvSpPr>
          <p:nvPr>
            <p:ph type="sldNum" sz="quarter" idx="12"/>
          </p:nvPr>
        </p:nvSpPr>
        <p:spPr/>
        <p:txBody>
          <a:bodyPr/>
          <a:lstStyle/>
          <a:p>
            <a:fld id="{4A88F56D-FD68-44E4-981D-CAEE8BB1877F}" type="slidenum">
              <a:rPr lang="en-US" smtClean="0"/>
              <a:t>15</a:t>
            </a:fld>
            <a:endParaRPr lang="en-US" dirty="0"/>
          </a:p>
        </p:txBody>
      </p:sp>
    </p:spTree>
    <p:extLst>
      <p:ext uri="{BB962C8B-B14F-4D97-AF65-F5344CB8AC3E}">
        <p14:creationId xmlns:p14="http://schemas.microsoft.com/office/powerpoint/2010/main" val="817660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FF71-EF46-46ED-9006-4477C0AD1351}"/>
              </a:ext>
            </a:extLst>
          </p:cNvPr>
          <p:cNvSpPr>
            <a:spLocks noGrp="1"/>
          </p:cNvSpPr>
          <p:nvPr>
            <p:ph type="title"/>
          </p:nvPr>
        </p:nvSpPr>
        <p:spPr>
          <a:xfrm>
            <a:off x="838200" y="228600"/>
            <a:ext cx="10515600" cy="1325563"/>
          </a:xfrm>
        </p:spPr>
        <p:txBody>
          <a:bodyPr/>
          <a:lstStyle/>
          <a:p>
            <a:pPr algn="ctr"/>
            <a:r>
              <a:rPr lang="en-US" b="1" dirty="0"/>
              <a:t>STICK A FORK IN IT – CSA IS DONE</a:t>
            </a:r>
          </a:p>
        </p:txBody>
      </p:sp>
      <p:sp>
        <p:nvSpPr>
          <p:cNvPr id="3" name="Content Placeholder 2">
            <a:extLst>
              <a:ext uri="{FF2B5EF4-FFF2-40B4-BE49-F238E27FC236}">
                <a16:creationId xmlns:a16="http://schemas.microsoft.com/office/drawing/2014/main" id="{91DAA1C7-8B3A-4134-A964-910CCC69A9CA}"/>
              </a:ext>
            </a:extLst>
          </p:cNvPr>
          <p:cNvSpPr>
            <a:spLocks noGrp="1"/>
          </p:cNvSpPr>
          <p:nvPr>
            <p:ph idx="1"/>
          </p:nvPr>
        </p:nvSpPr>
        <p:spPr>
          <a:xfrm>
            <a:off x="838200" y="1518536"/>
            <a:ext cx="10515600" cy="5202939"/>
          </a:xfrm>
        </p:spPr>
        <p:txBody>
          <a:bodyPr>
            <a:normAutofit/>
          </a:bodyPr>
          <a:lstStyle/>
          <a:p>
            <a:r>
              <a:rPr lang="en-US" dirty="0"/>
              <a:t>OIG REPORT MANDATED BY FAST ACT IS IN (9/27/19)</a:t>
            </a:r>
          </a:p>
          <a:p>
            <a:endParaRPr lang="en-US" dirty="0"/>
          </a:p>
          <a:p>
            <a:r>
              <a:rPr lang="en-US" dirty="0"/>
              <a:t>DOT’S OWN INSPECTOR GENERAL FOUND CORRECTION ACTION PLAN:</a:t>
            </a:r>
          </a:p>
          <a:p>
            <a:endParaRPr lang="en-US" dirty="0"/>
          </a:p>
          <a:p>
            <a:pPr lvl="1"/>
            <a:r>
              <a:rPr lang="en-US" dirty="0"/>
              <a:t>LACKS IMPLEMENTATION DETAILS NECESSARY FOR IMPROVING CSA</a:t>
            </a:r>
          </a:p>
          <a:p>
            <a:pPr lvl="1"/>
            <a:endParaRPr lang="en-US" dirty="0"/>
          </a:p>
          <a:p>
            <a:pPr lvl="1"/>
            <a:r>
              <a:rPr lang="en-US" dirty="0"/>
              <a:t>CONTAINS NO COST BENCHMARKS OR IMPLEMENTATION DETAILS</a:t>
            </a:r>
          </a:p>
          <a:p>
            <a:pPr lvl="1"/>
            <a:endParaRPr lang="en-US" dirty="0"/>
          </a:p>
          <a:p>
            <a:pPr lvl="1"/>
            <a:r>
              <a:rPr lang="en-US" dirty="0"/>
              <a:t>AGENCY DOES NOT PLAN TO COLLECT NEW OR DIFFERENT DATA TO FEED CSA ALGORITHM – NO CHANGES SINCE 2016</a:t>
            </a:r>
          </a:p>
          <a:p>
            <a:pPr lvl="2"/>
            <a:endParaRPr lang="en-US" dirty="0"/>
          </a:p>
        </p:txBody>
      </p:sp>
      <p:sp>
        <p:nvSpPr>
          <p:cNvPr id="4" name="Slide Number Placeholder 3">
            <a:extLst>
              <a:ext uri="{FF2B5EF4-FFF2-40B4-BE49-F238E27FC236}">
                <a16:creationId xmlns:a16="http://schemas.microsoft.com/office/drawing/2014/main" id="{F70F0811-02B9-48D0-A8B8-93590698C99E}"/>
              </a:ext>
            </a:extLst>
          </p:cNvPr>
          <p:cNvSpPr>
            <a:spLocks noGrp="1"/>
          </p:cNvSpPr>
          <p:nvPr>
            <p:ph type="sldNum" sz="quarter" idx="12"/>
          </p:nvPr>
        </p:nvSpPr>
        <p:spPr/>
        <p:txBody>
          <a:bodyPr/>
          <a:lstStyle/>
          <a:p>
            <a:fld id="{AFD8C7C8-58EC-4DAA-9CA6-424F97F0B9CE}" type="slidenum">
              <a:rPr lang="en-US" smtClean="0"/>
              <a:t>16</a:t>
            </a:fld>
            <a:endParaRPr lang="en-US" dirty="0"/>
          </a:p>
        </p:txBody>
      </p:sp>
    </p:spTree>
    <p:extLst>
      <p:ext uri="{BB962C8B-B14F-4D97-AF65-F5344CB8AC3E}">
        <p14:creationId xmlns:p14="http://schemas.microsoft.com/office/powerpoint/2010/main" val="2891775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0C2A8F-6F93-433D-9F9F-9F3B720463C8}"/>
              </a:ext>
            </a:extLst>
          </p:cNvPr>
          <p:cNvSpPr>
            <a:spLocks noGrp="1"/>
          </p:cNvSpPr>
          <p:nvPr>
            <p:ph idx="1"/>
          </p:nvPr>
        </p:nvSpPr>
        <p:spPr>
          <a:xfrm>
            <a:off x="838200" y="1040662"/>
            <a:ext cx="10515600" cy="4964851"/>
          </a:xfrm>
        </p:spPr>
        <p:txBody>
          <a:bodyPr>
            <a:normAutofit lnSpcReduction="10000"/>
          </a:bodyPr>
          <a:lstStyle/>
          <a:p>
            <a:r>
              <a:rPr lang="en-US" dirty="0"/>
              <a:t>IRT – ITEM RESPONSE THEORY</a:t>
            </a:r>
            <a:endParaRPr lang="en-US" b="1" dirty="0"/>
          </a:p>
          <a:p>
            <a:endParaRPr lang="en-US" b="1" dirty="0"/>
          </a:p>
          <a:p>
            <a:pPr lvl="1"/>
            <a:r>
              <a:rPr lang="en-US" dirty="0"/>
              <a:t>AGENCY ADMITS IT HAS “LIMITED ABILITY TO FEED NEW DATA INTO THE IRT SCORING SYSTEM”</a:t>
            </a:r>
          </a:p>
          <a:p>
            <a:pPr lvl="1"/>
            <a:endParaRPr lang="en-US" dirty="0"/>
          </a:p>
          <a:p>
            <a:pPr lvl="1"/>
            <a:r>
              <a:rPr lang="en-US" dirty="0"/>
              <a:t>OIG FOUND SYSTEM COULD BE PLAGUED BY THE SAME QUESTIONS OF ACCURACY AND CARRIER RATING AS SMS</a:t>
            </a:r>
          </a:p>
          <a:p>
            <a:pPr lvl="1"/>
            <a:endParaRPr lang="en-US" dirty="0"/>
          </a:p>
          <a:p>
            <a:pPr lvl="1"/>
            <a:r>
              <a:rPr lang="en-US" dirty="0"/>
              <a:t>OIG NOTES THERE ARE A LIMITED NUMBER OF INDIVIDUALS IN THE U.S. WITH EXPERIENCE IN DEVELOPING LARGE SCALE IRT MODELS (“MATHEMATICAL MAGIC”)</a:t>
            </a:r>
          </a:p>
          <a:p>
            <a:pPr lvl="1"/>
            <a:endParaRPr lang="en-US" dirty="0"/>
          </a:p>
          <a:p>
            <a:pPr lvl="1"/>
            <a:r>
              <a:rPr lang="en-US" dirty="0"/>
              <a:t>SEE “REPORT ASKS TOUGH QUESTIONS OF FMCSA’S PLAN TO FIX CSA” JAMES JAILLET, CCJ MAGAZINE 9/27/2019</a:t>
            </a:r>
          </a:p>
          <a:p>
            <a:endParaRPr lang="en-US" dirty="0"/>
          </a:p>
        </p:txBody>
      </p:sp>
      <p:sp>
        <p:nvSpPr>
          <p:cNvPr id="4" name="Slide Number Placeholder 3">
            <a:extLst>
              <a:ext uri="{FF2B5EF4-FFF2-40B4-BE49-F238E27FC236}">
                <a16:creationId xmlns:a16="http://schemas.microsoft.com/office/drawing/2014/main" id="{2075DEA2-510A-457A-ADDF-4B636E898212}"/>
              </a:ext>
            </a:extLst>
          </p:cNvPr>
          <p:cNvSpPr>
            <a:spLocks noGrp="1"/>
          </p:cNvSpPr>
          <p:nvPr>
            <p:ph type="sldNum" sz="quarter" idx="12"/>
          </p:nvPr>
        </p:nvSpPr>
        <p:spPr/>
        <p:txBody>
          <a:bodyPr/>
          <a:lstStyle/>
          <a:p>
            <a:fld id="{AFD8C7C8-58EC-4DAA-9CA6-424F97F0B9CE}" type="slidenum">
              <a:rPr lang="en-US" smtClean="0"/>
              <a:t>17</a:t>
            </a:fld>
            <a:endParaRPr lang="en-US" dirty="0"/>
          </a:p>
        </p:txBody>
      </p:sp>
    </p:spTree>
    <p:extLst>
      <p:ext uri="{BB962C8B-B14F-4D97-AF65-F5344CB8AC3E}">
        <p14:creationId xmlns:p14="http://schemas.microsoft.com/office/powerpoint/2010/main" val="2597557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12B4C-21BB-408C-A381-66D0E085326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BC71B5B-0E8D-4FE9-AA26-93B1A6A38672}"/>
              </a:ext>
            </a:extLst>
          </p:cNvPr>
          <p:cNvSpPr>
            <a:spLocks noGrp="1"/>
          </p:cNvSpPr>
          <p:nvPr>
            <p:ph idx="1"/>
          </p:nvPr>
        </p:nvSpPr>
        <p:spPr/>
        <p:txBody>
          <a:bodyPr/>
          <a:lstStyle/>
          <a:p>
            <a:r>
              <a:rPr lang="en-US" dirty="0"/>
              <a:t>IRT PROGRAM HAS NOT BEEN PRESENTED.</a:t>
            </a:r>
          </a:p>
          <a:p>
            <a:endParaRPr lang="en-US" dirty="0"/>
          </a:p>
          <a:p>
            <a:r>
              <a:rPr lang="en-US" dirty="0"/>
              <a:t>AGENCY SEEMS TO THINK NO ONE WILL HOLD IT ACCOUNTABLE.</a:t>
            </a:r>
          </a:p>
          <a:p>
            <a:endParaRPr lang="en-US" dirty="0"/>
          </a:p>
          <a:p>
            <a:r>
              <a:rPr lang="en-US" dirty="0"/>
              <a:t>INDUSTRY SEEMS FECKLESS TO DEAL WITH AGENCY’S SHORTCOMINGS.</a:t>
            </a:r>
          </a:p>
          <a:p>
            <a:endParaRPr lang="en-US" dirty="0"/>
          </a:p>
        </p:txBody>
      </p:sp>
      <p:sp>
        <p:nvSpPr>
          <p:cNvPr id="4" name="Slide Number Placeholder 3">
            <a:extLst>
              <a:ext uri="{FF2B5EF4-FFF2-40B4-BE49-F238E27FC236}">
                <a16:creationId xmlns:a16="http://schemas.microsoft.com/office/drawing/2014/main" id="{4873EADF-376B-4193-8F82-5518840125AF}"/>
              </a:ext>
            </a:extLst>
          </p:cNvPr>
          <p:cNvSpPr>
            <a:spLocks noGrp="1"/>
          </p:cNvSpPr>
          <p:nvPr>
            <p:ph type="sldNum" sz="quarter" idx="12"/>
          </p:nvPr>
        </p:nvSpPr>
        <p:spPr/>
        <p:txBody>
          <a:bodyPr/>
          <a:lstStyle/>
          <a:p>
            <a:fld id="{4A88F56D-FD68-44E4-981D-CAEE8BB1877F}" type="slidenum">
              <a:rPr lang="en-US" smtClean="0"/>
              <a:t>18</a:t>
            </a:fld>
            <a:endParaRPr lang="en-US" dirty="0"/>
          </a:p>
        </p:txBody>
      </p:sp>
    </p:spTree>
    <p:extLst>
      <p:ext uri="{BB962C8B-B14F-4D97-AF65-F5344CB8AC3E}">
        <p14:creationId xmlns:p14="http://schemas.microsoft.com/office/powerpoint/2010/main" val="818524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9AF1A-2E36-4957-BC05-71D6F412DC3E}"/>
              </a:ext>
            </a:extLst>
          </p:cNvPr>
          <p:cNvSpPr>
            <a:spLocks noGrp="1"/>
          </p:cNvSpPr>
          <p:nvPr>
            <p:ph type="title"/>
          </p:nvPr>
        </p:nvSpPr>
        <p:spPr/>
        <p:txBody>
          <a:bodyPr/>
          <a:lstStyle/>
          <a:p>
            <a:pPr algn="ctr"/>
            <a:r>
              <a:rPr lang="en-US" b="1" dirty="0"/>
              <a:t>3.  PREVENTABILITY</a:t>
            </a:r>
          </a:p>
        </p:txBody>
      </p:sp>
      <p:sp>
        <p:nvSpPr>
          <p:cNvPr id="3" name="Content Placeholder 2">
            <a:extLst>
              <a:ext uri="{FF2B5EF4-FFF2-40B4-BE49-F238E27FC236}">
                <a16:creationId xmlns:a16="http://schemas.microsoft.com/office/drawing/2014/main" id="{309BF224-9DE9-40B8-B2C7-F35D5CE432FB}"/>
              </a:ext>
            </a:extLst>
          </p:cNvPr>
          <p:cNvSpPr>
            <a:spLocks noGrp="1"/>
          </p:cNvSpPr>
          <p:nvPr>
            <p:ph idx="1"/>
          </p:nvPr>
        </p:nvSpPr>
        <p:spPr/>
        <p:txBody>
          <a:bodyPr>
            <a:normAutofit/>
          </a:bodyPr>
          <a:lstStyle/>
          <a:p>
            <a:r>
              <a:rPr lang="en-US" dirty="0"/>
              <a:t>NO GOOD DEED GOES UNPUNISHED, CALLING BALLS AND STRIKES PROPOSED BY ATA WHEN AGENCY WAS PUBLISHING ALL RECORDABLE ACCIDENTS AND SUGGESTING THAT RECORDABLE ACCIDENT WAS CARRIER’S FAULT.</a:t>
            </a:r>
          </a:p>
          <a:p>
            <a:endParaRPr lang="en-US" dirty="0"/>
          </a:p>
          <a:p>
            <a:r>
              <a:rPr lang="en-US" dirty="0"/>
              <a:t>FIVE YEARS LATER, CSA HAS BEEN DISCREDITED BUT THE AGENCY HAS REPURPOSED PREVENTABILITY.</a:t>
            </a:r>
          </a:p>
        </p:txBody>
      </p:sp>
      <p:sp>
        <p:nvSpPr>
          <p:cNvPr id="4" name="Slide Number Placeholder 3">
            <a:extLst>
              <a:ext uri="{FF2B5EF4-FFF2-40B4-BE49-F238E27FC236}">
                <a16:creationId xmlns:a16="http://schemas.microsoft.com/office/drawing/2014/main" id="{6515B466-A43E-4B51-BADB-D1DE0525EBF4}"/>
              </a:ext>
            </a:extLst>
          </p:cNvPr>
          <p:cNvSpPr>
            <a:spLocks noGrp="1"/>
          </p:cNvSpPr>
          <p:nvPr>
            <p:ph type="sldNum" sz="quarter" idx="12"/>
          </p:nvPr>
        </p:nvSpPr>
        <p:spPr/>
        <p:txBody>
          <a:bodyPr/>
          <a:lstStyle/>
          <a:p>
            <a:fld id="{4A88F56D-FD68-44E4-981D-CAEE8BB1877F}" type="slidenum">
              <a:rPr lang="en-US" smtClean="0"/>
              <a:t>19</a:t>
            </a:fld>
            <a:endParaRPr lang="en-US" dirty="0"/>
          </a:p>
        </p:txBody>
      </p:sp>
    </p:spTree>
    <p:extLst>
      <p:ext uri="{BB962C8B-B14F-4D97-AF65-F5344CB8AC3E}">
        <p14:creationId xmlns:p14="http://schemas.microsoft.com/office/powerpoint/2010/main" val="3470752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6FC83-0C16-4D06-BC11-7DF8D3B84919}"/>
              </a:ext>
            </a:extLst>
          </p:cNvPr>
          <p:cNvSpPr>
            <a:spLocks noGrp="1"/>
          </p:cNvSpPr>
          <p:nvPr>
            <p:ph type="title"/>
          </p:nvPr>
        </p:nvSpPr>
        <p:spPr/>
        <p:txBody>
          <a:bodyPr/>
          <a:lstStyle/>
          <a:p>
            <a:pPr algn="ctr"/>
            <a:r>
              <a:rPr lang="en-US" b="1" dirty="0"/>
              <a:t>MAJOR ISSUES TO BE DISCUSSED</a:t>
            </a:r>
          </a:p>
        </p:txBody>
      </p:sp>
      <p:sp>
        <p:nvSpPr>
          <p:cNvPr id="3" name="Content Placeholder 2">
            <a:extLst>
              <a:ext uri="{FF2B5EF4-FFF2-40B4-BE49-F238E27FC236}">
                <a16:creationId xmlns:a16="http://schemas.microsoft.com/office/drawing/2014/main" id="{ABFDB1D0-6372-4B9C-B22C-F79A1B719671}"/>
              </a:ext>
            </a:extLst>
          </p:cNvPr>
          <p:cNvSpPr>
            <a:spLocks noGrp="1"/>
          </p:cNvSpPr>
          <p:nvPr>
            <p:ph idx="1"/>
          </p:nvPr>
        </p:nvSpPr>
        <p:spPr>
          <a:xfrm>
            <a:off x="944526" y="1690688"/>
            <a:ext cx="10515600" cy="4585808"/>
          </a:xfrm>
        </p:spPr>
        <p:txBody>
          <a:bodyPr>
            <a:normAutofit lnSpcReduction="10000"/>
          </a:bodyPr>
          <a:lstStyle/>
          <a:p>
            <a:pPr marL="514350" indent="-514350">
              <a:buAutoNum type="arabicPeriod"/>
            </a:pPr>
            <a:r>
              <a:rPr lang="en-US" dirty="0"/>
              <a:t>ELD AND HOS</a:t>
            </a:r>
          </a:p>
          <a:p>
            <a:pPr marL="514350" indent="-514350">
              <a:buAutoNum type="arabicPeriod"/>
            </a:pPr>
            <a:endParaRPr lang="en-US" dirty="0"/>
          </a:p>
          <a:p>
            <a:pPr marL="514350" indent="-514350">
              <a:buAutoNum type="arabicPeriod"/>
            </a:pPr>
            <a:r>
              <a:rPr lang="en-US" dirty="0"/>
              <a:t>THE FUTURE OF SMS METHODOLOGY AND FAST ACT COMPLIANCE</a:t>
            </a:r>
          </a:p>
          <a:p>
            <a:pPr marL="514350" indent="-514350">
              <a:buAutoNum type="arabicPeriod"/>
            </a:pPr>
            <a:endParaRPr lang="en-US" dirty="0"/>
          </a:p>
          <a:p>
            <a:pPr marL="514350" indent="-514350">
              <a:buAutoNum type="arabicPeriod"/>
            </a:pPr>
            <a:r>
              <a:rPr lang="en-US" dirty="0"/>
              <a:t>PREVENTABILITY</a:t>
            </a:r>
          </a:p>
          <a:p>
            <a:pPr marL="514350" indent="-514350">
              <a:buAutoNum type="arabicPeriod"/>
            </a:pPr>
            <a:endParaRPr lang="en-US" dirty="0"/>
          </a:p>
          <a:p>
            <a:pPr marL="514350" indent="-514350">
              <a:buAutoNum type="arabicPeriod"/>
            </a:pPr>
            <a:r>
              <a:rPr lang="en-US" dirty="0"/>
              <a:t>DEEP STATE POLITICS / GUIDANCE MASQUERADING AS RULEMAKING AND DYSFUNCTIONAL POLITICS</a:t>
            </a:r>
          </a:p>
          <a:p>
            <a:pPr marL="514350" indent="-514350">
              <a:buAutoNum type="arabicPeriod"/>
            </a:pPr>
            <a:endParaRPr lang="en-US" dirty="0"/>
          </a:p>
          <a:p>
            <a:pPr marL="514350" indent="-514350">
              <a:buAutoNum type="arabicPeriod"/>
            </a:pPr>
            <a:r>
              <a:rPr lang="en-US" dirty="0"/>
              <a:t>THE FUTURE OF THE INDEPENDENT CONTRACTOR MODEL</a:t>
            </a:r>
          </a:p>
        </p:txBody>
      </p:sp>
      <p:sp>
        <p:nvSpPr>
          <p:cNvPr id="4" name="Slide Number Placeholder 3">
            <a:extLst>
              <a:ext uri="{FF2B5EF4-FFF2-40B4-BE49-F238E27FC236}">
                <a16:creationId xmlns:a16="http://schemas.microsoft.com/office/drawing/2014/main" id="{2E79C85C-E584-4F1F-A9C7-170CFE14A556}"/>
              </a:ext>
            </a:extLst>
          </p:cNvPr>
          <p:cNvSpPr>
            <a:spLocks noGrp="1"/>
          </p:cNvSpPr>
          <p:nvPr>
            <p:ph type="sldNum" sz="quarter" idx="12"/>
          </p:nvPr>
        </p:nvSpPr>
        <p:spPr/>
        <p:txBody>
          <a:bodyPr/>
          <a:lstStyle/>
          <a:p>
            <a:fld id="{4A88F56D-FD68-44E4-981D-CAEE8BB1877F}" type="slidenum">
              <a:rPr lang="en-US" smtClean="0"/>
              <a:t>2</a:t>
            </a:fld>
            <a:endParaRPr lang="en-US" dirty="0"/>
          </a:p>
        </p:txBody>
      </p:sp>
    </p:spTree>
    <p:extLst>
      <p:ext uri="{BB962C8B-B14F-4D97-AF65-F5344CB8AC3E}">
        <p14:creationId xmlns:p14="http://schemas.microsoft.com/office/powerpoint/2010/main" val="2027575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FB3B-FB6E-4706-9569-C2B85330D0F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414BBF2-53A6-4C45-A7A2-443D1197CBC2}"/>
              </a:ext>
            </a:extLst>
          </p:cNvPr>
          <p:cNvSpPr>
            <a:spLocks noGrp="1"/>
          </p:cNvSpPr>
          <p:nvPr>
            <p:ph idx="1"/>
          </p:nvPr>
        </p:nvSpPr>
        <p:spPr/>
        <p:txBody>
          <a:bodyPr>
            <a:normAutofit/>
          </a:bodyPr>
          <a:lstStyle/>
          <a:p>
            <a:r>
              <a:rPr lang="en-US" dirty="0"/>
              <a:t>USING GUIDANCE, IT DEVELOPED AN ARTIFICIAL CONSTRUCT AND A TRIAL PROGRAM TO ALLOW CARRIERS TO CONTEST CRASH PREVENTABILITY.</a:t>
            </a:r>
          </a:p>
          <a:p>
            <a:endParaRPr lang="en-US" dirty="0"/>
          </a:p>
          <a:p>
            <a:r>
              <a:rPr lang="en-US" dirty="0"/>
              <a:t>ATRI FOUND THAT 70% OF THE CRASHES WERE NOT THE CARRIER’S FAULT.</a:t>
            </a:r>
          </a:p>
          <a:p>
            <a:endParaRPr lang="en-US" dirty="0"/>
          </a:p>
          <a:p>
            <a:r>
              <a:rPr lang="en-US" dirty="0"/>
              <a:t>PREVENTABILITY ≠ FAULT ≠ LIABILITY ≠ SYSTEMIC SAFETY FLAWS.</a:t>
            </a:r>
          </a:p>
          <a:p>
            <a:endParaRPr lang="en-US" dirty="0"/>
          </a:p>
          <a:p>
            <a:endParaRPr lang="en-US" dirty="0"/>
          </a:p>
        </p:txBody>
      </p:sp>
      <p:sp>
        <p:nvSpPr>
          <p:cNvPr id="4" name="Slide Number Placeholder 3">
            <a:extLst>
              <a:ext uri="{FF2B5EF4-FFF2-40B4-BE49-F238E27FC236}">
                <a16:creationId xmlns:a16="http://schemas.microsoft.com/office/drawing/2014/main" id="{4B918692-2B31-4924-AD3A-6B8248DC5FD2}"/>
              </a:ext>
            </a:extLst>
          </p:cNvPr>
          <p:cNvSpPr>
            <a:spLocks noGrp="1"/>
          </p:cNvSpPr>
          <p:nvPr>
            <p:ph type="sldNum" sz="quarter" idx="12"/>
          </p:nvPr>
        </p:nvSpPr>
        <p:spPr/>
        <p:txBody>
          <a:bodyPr/>
          <a:lstStyle/>
          <a:p>
            <a:fld id="{4A88F56D-FD68-44E4-981D-CAEE8BB1877F}" type="slidenum">
              <a:rPr lang="en-US" smtClean="0"/>
              <a:t>20</a:t>
            </a:fld>
            <a:endParaRPr lang="en-US" dirty="0"/>
          </a:p>
        </p:txBody>
      </p:sp>
    </p:spTree>
    <p:extLst>
      <p:ext uri="{BB962C8B-B14F-4D97-AF65-F5344CB8AC3E}">
        <p14:creationId xmlns:p14="http://schemas.microsoft.com/office/powerpoint/2010/main" val="4108449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A6CB300-A773-41E7-991F-825AE42DB0F3}"/>
              </a:ext>
            </a:extLst>
          </p:cNvPr>
          <p:cNvGraphicFramePr/>
          <p:nvPr/>
        </p:nvGraphicFramePr>
        <p:xfrm>
          <a:off x="1625715" y="346197"/>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AF914E14-F977-4140-92EE-05ADDEA39D11}"/>
              </a:ext>
            </a:extLst>
          </p:cNvPr>
          <p:cNvSpPr txBox="1"/>
          <p:nvPr/>
        </p:nvSpPr>
        <p:spPr>
          <a:xfrm>
            <a:off x="9753715" y="2933937"/>
            <a:ext cx="1361439" cy="431678"/>
          </a:xfrm>
          <a:prstGeom prst="rect">
            <a:avLst/>
          </a:prstGeom>
          <a:noFill/>
        </p:spPr>
        <p:txBody>
          <a:bodyPr wrap="square" rtlCol="0">
            <a:spAutoFit/>
          </a:bodyPr>
          <a:lstStyle/>
          <a:p>
            <a:r>
              <a:rPr lang="en-US" sz="1100" i="1" dirty="0"/>
              <a:t>Approximate margin of error 18X</a:t>
            </a:r>
          </a:p>
        </p:txBody>
      </p:sp>
      <p:sp>
        <p:nvSpPr>
          <p:cNvPr id="2" name="TextBox 1">
            <a:extLst>
              <a:ext uri="{FF2B5EF4-FFF2-40B4-BE49-F238E27FC236}">
                <a16:creationId xmlns:a16="http://schemas.microsoft.com/office/drawing/2014/main" id="{1C003F63-50E8-45D0-99C4-6BD8D579A510}"/>
              </a:ext>
            </a:extLst>
          </p:cNvPr>
          <p:cNvSpPr txBox="1"/>
          <p:nvPr/>
        </p:nvSpPr>
        <p:spPr>
          <a:xfrm>
            <a:off x="265812" y="6044809"/>
            <a:ext cx="11206716" cy="584775"/>
          </a:xfrm>
          <a:prstGeom prst="rect">
            <a:avLst/>
          </a:prstGeom>
          <a:noFill/>
        </p:spPr>
        <p:txBody>
          <a:bodyPr wrap="square" rtlCol="0">
            <a:spAutoFit/>
          </a:bodyPr>
          <a:lstStyle/>
          <a:p>
            <a:pPr algn="ctr"/>
            <a:r>
              <a:rPr lang="en-US" sz="1600" b="1" dirty="0"/>
              <a:t>Approximately 85,000 drivers would become toxic by being identified as involved </a:t>
            </a:r>
          </a:p>
          <a:p>
            <a:pPr algn="ctr"/>
            <a:r>
              <a:rPr lang="en-US" sz="1600" b="1" dirty="0"/>
              <a:t>in a preventable accident for which they were not at fault.</a:t>
            </a:r>
          </a:p>
        </p:txBody>
      </p:sp>
      <p:sp>
        <p:nvSpPr>
          <p:cNvPr id="3" name="Slide Number Placeholder 2">
            <a:extLst>
              <a:ext uri="{FF2B5EF4-FFF2-40B4-BE49-F238E27FC236}">
                <a16:creationId xmlns:a16="http://schemas.microsoft.com/office/drawing/2014/main" id="{FDA8E2A5-D1DF-40DD-B2B2-C7EA087001EF}"/>
              </a:ext>
            </a:extLst>
          </p:cNvPr>
          <p:cNvSpPr>
            <a:spLocks noGrp="1"/>
          </p:cNvSpPr>
          <p:nvPr>
            <p:ph type="sldNum" sz="quarter" idx="12"/>
          </p:nvPr>
        </p:nvSpPr>
        <p:spPr/>
        <p:txBody>
          <a:bodyPr/>
          <a:lstStyle/>
          <a:p>
            <a:fld id="{4A88F56D-FD68-44E4-981D-CAEE8BB1877F}" type="slidenum">
              <a:rPr lang="en-US" smtClean="0"/>
              <a:t>21</a:t>
            </a:fld>
            <a:endParaRPr lang="en-US" dirty="0"/>
          </a:p>
        </p:txBody>
      </p:sp>
    </p:spTree>
    <p:extLst>
      <p:ext uri="{BB962C8B-B14F-4D97-AF65-F5344CB8AC3E}">
        <p14:creationId xmlns:p14="http://schemas.microsoft.com/office/powerpoint/2010/main" val="744448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004CD-E3C1-4BBB-9378-2948AC01529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3990DC2-D32E-48BB-84DB-CCDDB1E06EA8}"/>
              </a:ext>
            </a:extLst>
          </p:cNvPr>
          <p:cNvSpPr>
            <a:spLocks noGrp="1"/>
          </p:cNvSpPr>
          <p:nvPr>
            <p:ph idx="1"/>
          </p:nvPr>
        </p:nvSpPr>
        <p:spPr/>
        <p:txBody>
          <a:bodyPr/>
          <a:lstStyle/>
          <a:p>
            <a:r>
              <a:rPr lang="en-US" dirty="0"/>
              <a:t>THE PREVIOUS CHART SHOWS WHAT THE AGENCY ADMITS ARE MEASLY RETURNS.</a:t>
            </a:r>
          </a:p>
          <a:p>
            <a:endParaRPr lang="en-US" dirty="0"/>
          </a:p>
          <a:p>
            <a:r>
              <a:rPr lang="en-US" dirty="0"/>
              <a:t>AN ERROR RATE OF OVER 18X.</a:t>
            </a:r>
            <a:endParaRPr lang="en-US" b="1" dirty="0"/>
          </a:p>
        </p:txBody>
      </p:sp>
      <p:sp>
        <p:nvSpPr>
          <p:cNvPr id="4" name="Slide Number Placeholder 3">
            <a:extLst>
              <a:ext uri="{FF2B5EF4-FFF2-40B4-BE49-F238E27FC236}">
                <a16:creationId xmlns:a16="http://schemas.microsoft.com/office/drawing/2014/main" id="{25DFDBE6-6970-4323-9859-0431A9135907}"/>
              </a:ext>
            </a:extLst>
          </p:cNvPr>
          <p:cNvSpPr>
            <a:spLocks noGrp="1"/>
          </p:cNvSpPr>
          <p:nvPr>
            <p:ph type="sldNum" sz="quarter" idx="12"/>
          </p:nvPr>
        </p:nvSpPr>
        <p:spPr/>
        <p:txBody>
          <a:bodyPr/>
          <a:lstStyle/>
          <a:p>
            <a:fld id="{4A88F56D-FD68-44E4-981D-CAEE8BB1877F}" type="slidenum">
              <a:rPr lang="en-US" smtClean="0"/>
              <a:t>22</a:t>
            </a:fld>
            <a:endParaRPr lang="en-US" dirty="0"/>
          </a:p>
        </p:txBody>
      </p:sp>
    </p:spTree>
    <p:extLst>
      <p:ext uri="{BB962C8B-B14F-4D97-AF65-F5344CB8AC3E}">
        <p14:creationId xmlns:p14="http://schemas.microsoft.com/office/powerpoint/2010/main" val="1131289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C8C5E-9823-4577-9F98-5241B32F80CD}"/>
              </a:ext>
            </a:extLst>
          </p:cNvPr>
          <p:cNvSpPr>
            <a:spLocks noGrp="1"/>
          </p:cNvSpPr>
          <p:nvPr>
            <p:ph type="title"/>
          </p:nvPr>
        </p:nvSpPr>
        <p:spPr/>
        <p:txBody>
          <a:bodyPr/>
          <a:lstStyle/>
          <a:p>
            <a:pPr algn="ctr"/>
            <a:r>
              <a:rPr lang="en-US" b="1" dirty="0"/>
              <a:t>DUE PROCESS AND PREVENTABILITY</a:t>
            </a:r>
          </a:p>
        </p:txBody>
      </p:sp>
      <p:sp>
        <p:nvSpPr>
          <p:cNvPr id="3" name="Content Placeholder 2">
            <a:extLst>
              <a:ext uri="{FF2B5EF4-FFF2-40B4-BE49-F238E27FC236}">
                <a16:creationId xmlns:a16="http://schemas.microsoft.com/office/drawing/2014/main" id="{EC5AA228-E095-4EAD-82FF-94F3C3311F12}"/>
              </a:ext>
            </a:extLst>
          </p:cNvPr>
          <p:cNvSpPr>
            <a:spLocks noGrp="1"/>
          </p:cNvSpPr>
          <p:nvPr>
            <p:ph idx="1"/>
          </p:nvPr>
        </p:nvSpPr>
        <p:spPr>
          <a:xfrm>
            <a:off x="1549695" y="2017011"/>
            <a:ext cx="9092609" cy="4351338"/>
          </a:xfrm>
        </p:spPr>
        <p:txBody>
          <a:bodyPr>
            <a:normAutofit fontScale="85000" lnSpcReduction="20000"/>
          </a:bodyPr>
          <a:lstStyle/>
          <a:p>
            <a:r>
              <a:rPr lang="en-US" dirty="0"/>
              <a:t>TO WIN A PREVENTABILITY CHALLENGE, A CARRIER MUST MEET THE ARTIFICIAL CONSTRUCT EXCEPTIONS AND OVERCOME A PAR (POLICE ACCIDENT REPORT).</a:t>
            </a:r>
          </a:p>
          <a:p>
            <a:endParaRPr lang="en-US" dirty="0"/>
          </a:p>
          <a:p>
            <a:r>
              <a:rPr lang="en-US" dirty="0"/>
              <a:t>A PAR IS HEARSAY, PRECLUDED FROM ADMISSION IN COURT UNDER 49 U.S.C. §504 BUT IT IS FREQUENTLY ADMITTED.</a:t>
            </a:r>
          </a:p>
          <a:p>
            <a:endParaRPr lang="en-US" dirty="0"/>
          </a:p>
          <a:p>
            <a:r>
              <a:rPr lang="en-US" dirty="0"/>
              <a:t>THE AGENCY HAS REVERSED THE BURDEN OF PROOF AND SAID THAT THE CRASH MUST BE SUCCESSFULLY CONTESTED OR IT WILL BE PUBLISHED AS “PREVENTABLE.”</a:t>
            </a:r>
          </a:p>
          <a:p>
            <a:endParaRPr lang="en-US" dirty="0"/>
          </a:p>
          <a:p>
            <a:r>
              <a:rPr lang="en-US" dirty="0"/>
              <a:t>ENFORCEMENT OFFICIALS NOT IMPARTIAL – JURORS ACT LIKE GRAND JURIES HANDING DOWN INDICTMENTS.</a:t>
            </a:r>
          </a:p>
          <a:p>
            <a:endParaRPr lang="en-US" dirty="0"/>
          </a:p>
        </p:txBody>
      </p:sp>
      <p:sp>
        <p:nvSpPr>
          <p:cNvPr id="4" name="Slide Number Placeholder 3">
            <a:extLst>
              <a:ext uri="{FF2B5EF4-FFF2-40B4-BE49-F238E27FC236}">
                <a16:creationId xmlns:a16="http://schemas.microsoft.com/office/drawing/2014/main" id="{4F8AFAEE-0AB6-4059-A0F9-3CAABB7C587A}"/>
              </a:ext>
            </a:extLst>
          </p:cNvPr>
          <p:cNvSpPr>
            <a:spLocks noGrp="1"/>
          </p:cNvSpPr>
          <p:nvPr>
            <p:ph type="sldNum" sz="quarter" idx="12"/>
          </p:nvPr>
        </p:nvSpPr>
        <p:spPr/>
        <p:txBody>
          <a:bodyPr/>
          <a:lstStyle/>
          <a:p>
            <a:fld id="{4A88F56D-FD68-44E4-981D-CAEE8BB1877F}" type="slidenum">
              <a:rPr lang="en-US" smtClean="0"/>
              <a:t>23</a:t>
            </a:fld>
            <a:endParaRPr lang="en-US" dirty="0"/>
          </a:p>
        </p:txBody>
      </p:sp>
    </p:spTree>
    <p:extLst>
      <p:ext uri="{BB962C8B-B14F-4D97-AF65-F5344CB8AC3E}">
        <p14:creationId xmlns:p14="http://schemas.microsoft.com/office/powerpoint/2010/main" val="2767442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D6F55-6E90-4E0D-B1E5-6493FC1DA826}"/>
              </a:ext>
            </a:extLst>
          </p:cNvPr>
          <p:cNvSpPr>
            <a:spLocks noGrp="1"/>
          </p:cNvSpPr>
          <p:nvPr>
            <p:ph type="title"/>
          </p:nvPr>
        </p:nvSpPr>
        <p:spPr>
          <a:xfrm>
            <a:off x="838200" y="1212275"/>
            <a:ext cx="10515600" cy="1325563"/>
          </a:xfrm>
        </p:spPr>
        <p:txBody>
          <a:bodyPr/>
          <a:lstStyle/>
          <a:p>
            <a:pPr algn="ctr"/>
            <a:r>
              <a:rPr lang="en-US" b="1" dirty="0"/>
              <a:t>WHY PREVENTABILITY AND GUIDANCE ARE ISSUES WORTH FIGHTING FOR:</a:t>
            </a:r>
          </a:p>
        </p:txBody>
      </p:sp>
      <p:sp>
        <p:nvSpPr>
          <p:cNvPr id="3" name="Content Placeholder 2">
            <a:extLst>
              <a:ext uri="{FF2B5EF4-FFF2-40B4-BE49-F238E27FC236}">
                <a16:creationId xmlns:a16="http://schemas.microsoft.com/office/drawing/2014/main" id="{F280A50E-C1DD-4C3B-8BCE-47F0FC927B6F}"/>
              </a:ext>
            </a:extLst>
          </p:cNvPr>
          <p:cNvSpPr>
            <a:spLocks noGrp="1"/>
          </p:cNvSpPr>
          <p:nvPr>
            <p:ph idx="1"/>
          </p:nvPr>
        </p:nvSpPr>
        <p:spPr>
          <a:xfrm>
            <a:off x="1889760" y="3068062"/>
            <a:ext cx="8831580" cy="4351338"/>
          </a:xfrm>
        </p:spPr>
        <p:txBody>
          <a:bodyPr/>
          <a:lstStyle/>
          <a:p>
            <a:pPr marL="0" indent="0" algn="ctr">
              <a:buNone/>
            </a:pPr>
            <a:r>
              <a:rPr lang="en-US" sz="4400" dirty="0"/>
              <a:t>IF ALL CRASHES ARE PRESUMED “PREVENTABLE” PLAINTIFF’S BAR WILL HAVE A FIELD DAY.</a:t>
            </a:r>
          </a:p>
          <a:p>
            <a:endParaRPr lang="en-US" dirty="0"/>
          </a:p>
        </p:txBody>
      </p:sp>
      <p:sp>
        <p:nvSpPr>
          <p:cNvPr id="4" name="Slide Number Placeholder 3">
            <a:extLst>
              <a:ext uri="{FF2B5EF4-FFF2-40B4-BE49-F238E27FC236}">
                <a16:creationId xmlns:a16="http://schemas.microsoft.com/office/drawing/2014/main" id="{BAF2942B-FECF-4FAD-B172-A1DC003E7CAD}"/>
              </a:ext>
            </a:extLst>
          </p:cNvPr>
          <p:cNvSpPr>
            <a:spLocks noGrp="1"/>
          </p:cNvSpPr>
          <p:nvPr>
            <p:ph type="sldNum" sz="quarter" idx="12"/>
          </p:nvPr>
        </p:nvSpPr>
        <p:spPr/>
        <p:txBody>
          <a:bodyPr/>
          <a:lstStyle/>
          <a:p>
            <a:fld id="{4A88F56D-FD68-44E4-981D-CAEE8BB1877F}" type="slidenum">
              <a:rPr lang="en-US" smtClean="0"/>
              <a:t>24</a:t>
            </a:fld>
            <a:endParaRPr lang="en-US" dirty="0"/>
          </a:p>
        </p:txBody>
      </p:sp>
    </p:spTree>
    <p:extLst>
      <p:ext uri="{BB962C8B-B14F-4D97-AF65-F5344CB8AC3E}">
        <p14:creationId xmlns:p14="http://schemas.microsoft.com/office/powerpoint/2010/main" val="2458522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74C962-0AA8-44DB-A0A9-54C4D06E5EB6}" type="slidenum">
              <a:rPr lang="en-US" smtClean="0"/>
              <a:t>25</a:t>
            </a:fld>
            <a:endParaRPr lang="en-US" dirty="0"/>
          </a:p>
        </p:txBody>
      </p:sp>
      <p:pic>
        <p:nvPicPr>
          <p:cNvPr id="5" name="IMG_3563">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57258" y="757088"/>
            <a:ext cx="9938691" cy="5599262"/>
          </a:xfrm>
          <a:prstGeom prst="rect">
            <a:avLst/>
          </a:prstGeom>
        </p:spPr>
      </p:pic>
      <p:sp>
        <p:nvSpPr>
          <p:cNvPr id="2" name="TextBox 1">
            <a:extLst>
              <a:ext uri="{FF2B5EF4-FFF2-40B4-BE49-F238E27FC236}">
                <a16:creationId xmlns:a16="http://schemas.microsoft.com/office/drawing/2014/main" id="{BFB5FD40-727A-4189-830D-71CB12AAC71F}"/>
              </a:ext>
            </a:extLst>
          </p:cNvPr>
          <p:cNvSpPr txBox="1"/>
          <p:nvPr/>
        </p:nvSpPr>
        <p:spPr>
          <a:xfrm>
            <a:off x="3221665" y="130353"/>
            <a:ext cx="5748670" cy="523220"/>
          </a:xfrm>
          <a:prstGeom prst="rect">
            <a:avLst/>
          </a:prstGeom>
          <a:noFill/>
        </p:spPr>
        <p:txBody>
          <a:bodyPr wrap="square" rtlCol="0">
            <a:spAutoFit/>
          </a:bodyPr>
          <a:lstStyle/>
          <a:p>
            <a:r>
              <a:rPr lang="en-US" sz="2800" dirty="0"/>
              <a:t>A picture is worth a thousand words</a:t>
            </a:r>
          </a:p>
        </p:txBody>
      </p:sp>
    </p:spTree>
    <p:extLst>
      <p:ext uri="{BB962C8B-B14F-4D97-AF65-F5344CB8AC3E}">
        <p14:creationId xmlns:p14="http://schemas.microsoft.com/office/powerpoint/2010/main" val="153901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7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B3A04-5FBD-47A3-BC74-B69D94FB8CD5}"/>
              </a:ext>
            </a:extLst>
          </p:cNvPr>
          <p:cNvSpPr>
            <a:spLocks noGrp="1"/>
          </p:cNvSpPr>
          <p:nvPr>
            <p:ph type="title"/>
          </p:nvPr>
        </p:nvSpPr>
        <p:spPr>
          <a:xfrm>
            <a:off x="838200" y="482083"/>
            <a:ext cx="10515600" cy="1325563"/>
          </a:xfrm>
        </p:spPr>
        <p:txBody>
          <a:bodyPr/>
          <a:lstStyle/>
          <a:p>
            <a:pPr algn="ctr"/>
            <a:r>
              <a:rPr lang="en-US" b="1" dirty="0"/>
              <a:t>FRONT FACING CAMERA SHOWS EXAMPLE OF HOW MISLEADING PREVENTABILITY CAN BE</a:t>
            </a:r>
          </a:p>
        </p:txBody>
      </p:sp>
      <p:sp>
        <p:nvSpPr>
          <p:cNvPr id="3" name="Content Placeholder 2">
            <a:extLst>
              <a:ext uri="{FF2B5EF4-FFF2-40B4-BE49-F238E27FC236}">
                <a16:creationId xmlns:a16="http://schemas.microsoft.com/office/drawing/2014/main" id="{99C5FCB4-7A1D-4B37-8EE6-66029B4C7E55}"/>
              </a:ext>
            </a:extLst>
          </p:cNvPr>
          <p:cNvSpPr>
            <a:spLocks noGrp="1"/>
          </p:cNvSpPr>
          <p:nvPr>
            <p:ph idx="1"/>
          </p:nvPr>
        </p:nvSpPr>
        <p:spPr>
          <a:xfrm>
            <a:off x="838200" y="2282825"/>
            <a:ext cx="10515600" cy="4351338"/>
          </a:xfrm>
        </p:spPr>
        <p:txBody>
          <a:bodyPr>
            <a:normAutofit/>
          </a:bodyPr>
          <a:lstStyle/>
          <a:p>
            <a:r>
              <a:rPr lang="en-US" dirty="0"/>
              <a:t>CARRIER WAS A BUS COMPANY</a:t>
            </a:r>
          </a:p>
          <a:p>
            <a:r>
              <a:rPr lang="en-US" dirty="0"/>
              <a:t>RECORDED AS INVOLVED IN FATALITY ACCIDENT</a:t>
            </a:r>
          </a:p>
          <a:p>
            <a:r>
              <a:rPr lang="en-US" dirty="0"/>
              <a:t>INSURER CANCELED</a:t>
            </a:r>
          </a:p>
          <a:p>
            <a:r>
              <a:rPr lang="en-US" dirty="0"/>
              <a:t>30 DAYS FOR CANCELATION</a:t>
            </a:r>
          </a:p>
          <a:p>
            <a:r>
              <a:rPr lang="en-US" dirty="0"/>
              <a:t>FMCSA AND STATE WOULD NOT REMOVE</a:t>
            </a:r>
          </a:p>
          <a:p>
            <a:r>
              <a:rPr lang="en-US" dirty="0"/>
              <a:t>AGENCY CLAIMS VAST MAJORITY OF RDRS ARE GRANTED BUT DOES NOT COUNT THE APPROXIMATELY 50% IT FAILS TO CONSIDER.</a:t>
            </a:r>
          </a:p>
        </p:txBody>
      </p:sp>
      <p:sp>
        <p:nvSpPr>
          <p:cNvPr id="4" name="Slide Number Placeholder 3">
            <a:extLst>
              <a:ext uri="{FF2B5EF4-FFF2-40B4-BE49-F238E27FC236}">
                <a16:creationId xmlns:a16="http://schemas.microsoft.com/office/drawing/2014/main" id="{B703D2C2-333A-4EE6-A8B4-74E3F21F1670}"/>
              </a:ext>
            </a:extLst>
          </p:cNvPr>
          <p:cNvSpPr>
            <a:spLocks noGrp="1"/>
          </p:cNvSpPr>
          <p:nvPr>
            <p:ph type="sldNum" sz="quarter" idx="12"/>
          </p:nvPr>
        </p:nvSpPr>
        <p:spPr/>
        <p:txBody>
          <a:bodyPr/>
          <a:lstStyle/>
          <a:p>
            <a:fld id="{33CF64DD-FA57-4F70-8170-EBB9CD068B2D}" type="slidenum">
              <a:rPr lang="en-US" smtClean="0"/>
              <a:t>26</a:t>
            </a:fld>
            <a:endParaRPr lang="en-US" dirty="0"/>
          </a:p>
        </p:txBody>
      </p:sp>
    </p:spTree>
    <p:extLst>
      <p:ext uri="{BB962C8B-B14F-4D97-AF65-F5344CB8AC3E}">
        <p14:creationId xmlns:p14="http://schemas.microsoft.com/office/powerpoint/2010/main" val="3310851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3A7176-4C62-4B55-B3B3-D7FAFA085A21}"/>
              </a:ext>
            </a:extLst>
          </p:cNvPr>
          <p:cNvSpPr>
            <a:spLocks noGrp="1"/>
          </p:cNvSpPr>
          <p:nvPr>
            <p:ph idx="1"/>
          </p:nvPr>
        </p:nvSpPr>
        <p:spPr>
          <a:xfrm>
            <a:off x="880731" y="1400323"/>
            <a:ext cx="10251558" cy="4351338"/>
          </a:xfrm>
        </p:spPr>
        <p:txBody>
          <a:bodyPr>
            <a:normAutofit fontScale="85000" lnSpcReduction="20000"/>
          </a:bodyPr>
          <a:lstStyle/>
          <a:p>
            <a:pPr marL="0" indent="0" algn="ctr">
              <a:buNone/>
            </a:pPr>
            <a:r>
              <a:rPr lang="en-US" sz="4400" b="1" dirty="0"/>
              <a:t>SIMILAR INCIDENTS UNDER “PREVENTABILITY STUDY” RESULT IN THIS TYPICAL AGENCY REJECTION OF RDR SUBMISSION:</a:t>
            </a:r>
          </a:p>
          <a:p>
            <a:pPr marL="0" indent="0" algn="ctr">
              <a:buNone/>
            </a:pPr>
            <a:endParaRPr lang="en-US" sz="4400" dirty="0"/>
          </a:p>
          <a:p>
            <a:pPr marL="0" indent="0" algn="ctr">
              <a:buNone/>
            </a:pPr>
            <a:r>
              <a:rPr lang="en-US" sz="4400" dirty="0"/>
              <a:t>“THE CRASH PREVENTABILITY DEMONSTRATION PROGRAM REQUEST FOR DATA REVIEW (RDR) THAT YOU SUBMITTED IS INELIGIBLE FOR PARTICIPATION IN THE PROGRAM BECAUSE THERE IS NO EVIDENCE THE OTHER DRIVER WAS OPERATING UNDER THE INFLUENCE OF DRUGS OR ALCOHOL.”</a:t>
            </a:r>
          </a:p>
        </p:txBody>
      </p:sp>
      <p:sp>
        <p:nvSpPr>
          <p:cNvPr id="4" name="Slide Number Placeholder 3">
            <a:extLst>
              <a:ext uri="{FF2B5EF4-FFF2-40B4-BE49-F238E27FC236}">
                <a16:creationId xmlns:a16="http://schemas.microsoft.com/office/drawing/2014/main" id="{92E50CF4-586F-4E55-B12E-14ACE952DD6D}"/>
              </a:ext>
            </a:extLst>
          </p:cNvPr>
          <p:cNvSpPr>
            <a:spLocks noGrp="1"/>
          </p:cNvSpPr>
          <p:nvPr>
            <p:ph type="sldNum" sz="quarter" idx="12"/>
          </p:nvPr>
        </p:nvSpPr>
        <p:spPr/>
        <p:txBody>
          <a:bodyPr/>
          <a:lstStyle/>
          <a:p>
            <a:fld id="{33CF64DD-FA57-4F70-8170-EBB9CD068B2D}" type="slidenum">
              <a:rPr lang="en-US" smtClean="0"/>
              <a:t>27</a:t>
            </a:fld>
            <a:endParaRPr lang="en-US" dirty="0"/>
          </a:p>
        </p:txBody>
      </p:sp>
    </p:spTree>
    <p:extLst>
      <p:ext uri="{BB962C8B-B14F-4D97-AF65-F5344CB8AC3E}">
        <p14:creationId xmlns:p14="http://schemas.microsoft.com/office/powerpoint/2010/main" val="2663180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30F8A-D1E1-46A2-8796-1EED37D57EDA}"/>
              </a:ext>
            </a:extLst>
          </p:cNvPr>
          <p:cNvSpPr>
            <a:spLocks noGrp="1"/>
          </p:cNvSpPr>
          <p:nvPr>
            <p:ph type="title"/>
          </p:nvPr>
        </p:nvSpPr>
        <p:spPr>
          <a:xfrm>
            <a:off x="648587" y="503354"/>
            <a:ext cx="11036594" cy="1325563"/>
          </a:xfrm>
        </p:spPr>
        <p:txBody>
          <a:bodyPr>
            <a:normAutofit fontScale="90000"/>
          </a:bodyPr>
          <a:lstStyle/>
          <a:p>
            <a:pPr algn="ctr"/>
            <a:r>
              <a:rPr lang="en-US" b="1" dirty="0"/>
              <a:t>4. DEEP STATE POLITICS / GUIDANCE MASQUERADING AS RULEMAKING AND DYSFUNCTIONAL POLITICS</a:t>
            </a:r>
          </a:p>
        </p:txBody>
      </p:sp>
      <p:sp>
        <p:nvSpPr>
          <p:cNvPr id="3" name="Content Placeholder 2">
            <a:extLst>
              <a:ext uri="{FF2B5EF4-FFF2-40B4-BE49-F238E27FC236}">
                <a16:creationId xmlns:a16="http://schemas.microsoft.com/office/drawing/2014/main" id="{492834A1-F99E-49B1-B3A9-2B9F5D69CFC4}"/>
              </a:ext>
            </a:extLst>
          </p:cNvPr>
          <p:cNvSpPr>
            <a:spLocks noGrp="1"/>
          </p:cNvSpPr>
          <p:nvPr>
            <p:ph idx="1"/>
          </p:nvPr>
        </p:nvSpPr>
        <p:spPr>
          <a:xfrm>
            <a:off x="838200" y="2015198"/>
            <a:ext cx="10515600" cy="4523714"/>
          </a:xfrm>
        </p:spPr>
        <p:txBody>
          <a:bodyPr>
            <a:normAutofit fontScale="85000" lnSpcReduction="20000"/>
          </a:bodyPr>
          <a:lstStyle/>
          <a:p>
            <a:r>
              <a:rPr lang="en-US" dirty="0"/>
              <a:t>AHAA AS PART OF MCRR ASKED THAT PREVENTABILITY BE REVIEWED UNDER APA RULEMAKING AND IN ACCORDANCE WITH THE FAST ACT REQUIREMENTS WHICH WAS DENIED.</a:t>
            </a:r>
          </a:p>
          <a:p>
            <a:endParaRPr lang="en-US" dirty="0"/>
          </a:p>
          <a:p>
            <a:r>
              <a:rPr lang="en-US" dirty="0"/>
              <a:t>ACADEMICS AND CAREER BUREAUCRATS ARE TRUE BELIEVERS IN BIG DATA AND BAD ACTORS WHO HAVE NO OBJECTIVITY.</a:t>
            </a:r>
          </a:p>
          <a:p>
            <a:endParaRPr lang="en-US" dirty="0"/>
          </a:p>
          <a:p>
            <a:r>
              <a:rPr lang="en-US" dirty="0"/>
              <a:t>GUIDANCE OFFERS NO CHECK AGAINST ARBITRARY OR CAPRICIOUS ACTIONS BY BUREAUCRATS. </a:t>
            </a:r>
          </a:p>
          <a:p>
            <a:endParaRPr lang="en-US" dirty="0"/>
          </a:p>
          <a:p>
            <a:r>
              <a:rPr lang="en-US" dirty="0"/>
              <a:t>RULEMAKING PROTECTS RIGHT TO BE HEARD AND BASIS FOR APPEAL. </a:t>
            </a:r>
          </a:p>
          <a:p>
            <a:endParaRPr lang="en-US" dirty="0"/>
          </a:p>
          <a:p>
            <a:r>
              <a:rPr lang="en-US" dirty="0"/>
              <a:t>RULEMAKING IS ESSENTIAL TO REIN IN BUREAUCRATIC OVERREACH.</a:t>
            </a:r>
          </a:p>
          <a:p>
            <a:endParaRPr lang="en-US" dirty="0"/>
          </a:p>
        </p:txBody>
      </p:sp>
      <p:sp>
        <p:nvSpPr>
          <p:cNvPr id="4" name="Slide Number Placeholder 3">
            <a:extLst>
              <a:ext uri="{FF2B5EF4-FFF2-40B4-BE49-F238E27FC236}">
                <a16:creationId xmlns:a16="http://schemas.microsoft.com/office/drawing/2014/main" id="{ED24BDDD-1748-49CC-AD5E-49727C977064}"/>
              </a:ext>
            </a:extLst>
          </p:cNvPr>
          <p:cNvSpPr>
            <a:spLocks noGrp="1"/>
          </p:cNvSpPr>
          <p:nvPr>
            <p:ph type="sldNum" sz="quarter" idx="12"/>
          </p:nvPr>
        </p:nvSpPr>
        <p:spPr/>
        <p:txBody>
          <a:bodyPr/>
          <a:lstStyle/>
          <a:p>
            <a:fld id="{4A88F56D-FD68-44E4-981D-CAEE8BB1877F}" type="slidenum">
              <a:rPr lang="en-US" smtClean="0"/>
              <a:t>28</a:t>
            </a:fld>
            <a:endParaRPr lang="en-US" dirty="0"/>
          </a:p>
        </p:txBody>
      </p:sp>
    </p:spTree>
    <p:extLst>
      <p:ext uri="{BB962C8B-B14F-4D97-AF65-F5344CB8AC3E}">
        <p14:creationId xmlns:p14="http://schemas.microsoft.com/office/powerpoint/2010/main" val="329607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AB7FC7-21CD-4FA0-B917-0322E91FA74D}"/>
              </a:ext>
            </a:extLst>
          </p:cNvPr>
          <p:cNvSpPr>
            <a:spLocks noGrp="1"/>
          </p:cNvSpPr>
          <p:nvPr>
            <p:ph idx="1"/>
          </p:nvPr>
        </p:nvSpPr>
        <p:spPr>
          <a:xfrm>
            <a:off x="2963825" y="1031358"/>
            <a:ext cx="6264349" cy="5324992"/>
          </a:xfrm>
        </p:spPr>
        <p:txBody>
          <a:bodyPr>
            <a:normAutofit/>
          </a:bodyPr>
          <a:lstStyle/>
          <a:p>
            <a:r>
              <a:rPr lang="en-US" dirty="0"/>
              <a:t>ISSUES REQUIRED BY RULEMAKING:</a:t>
            </a:r>
          </a:p>
          <a:p>
            <a:endParaRPr lang="en-US" dirty="0"/>
          </a:p>
          <a:p>
            <a:pPr marL="1371600" lvl="2" indent="-457200">
              <a:buAutoNum type="arabicParenBoth"/>
            </a:pPr>
            <a:r>
              <a:rPr lang="en-US" dirty="0"/>
              <a:t>EFFECT ON SMALL BUSINESSES</a:t>
            </a:r>
          </a:p>
          <a:p>
            <a:pPr marL="1371600" lvl="2" indent="-457200">
              <a:buAutoNum type="arabicParenBoth"/>
            </a:pPr>
            <a:endParaRPr lang="en-US" dirty="0"/>
          </a:p>
          <a:p>
            <a:pPr marL="1371600" lvl="2" indent="-457200">
              <a:buAutoNum type="arabicParenBoth"/>
            </a:pPr>
            <a:r>
              <a:rPr lang="en-US" dirty="0"/>
              <a:t>COST BENEFIT ANALYSIS</a:t>
            </a:r>
          </a:p>
          <a:p>
            <a:pPr marL="1371600" lvl="2" indent="-457200">
              <a:buAutoNum type="arabicParenBoth"/>
            </a:pPr>
            <a:endParaRPr lang="en-US" dirty="0"/>
          </a:p>
          <a:p>
            <a:pPr marL="1371600" lvl="2" indent="-457200">
              <a:buAutoNum type="arabicParenBoth"/>
            </a:pPr>
            <a:r>
              <a:rPr lang="en-US" dirty="0"/>
              <a:t>STATUTORY MANDATE</a:t>
            </a:r>
          </a:p>
          <a:p>
            <a:pPr marL="1371600" lvl="2" indent="-457200">
              <a:buAutoNum type="arabicParenBoth"/>
            </a:pPr>
            <a:endParaRPr lang="en-US" dirty="0"/>
          </a:p>
          <a:p>
            <a:pPr marL="1371600" lvl="2" indent="-457200">
              <a:buAutoNum type="arabicParenBoth"/>
            </a:pPr>
            <a:r>
              <a:rPr lang="en-US" dirty="0"/>
              <a:t>REG FLEX / PAPERWORK REDUCTION</a:t>
            </a:r>
          </a:p>
          <a:p>
            <a:pPr marL="1371600" lvl="2" indent="-457200">
              <a:buAutoNum type="arabicParenBoth"/>
            </a:pPr>
            <a:endParaRPr lang="en-US" dirty="0"/>
          </a:p>
          <a:p>
            <a:pPr marL="1371600" lvl="2" indent="-457200">
              <a:buAutoNum type="arabicParenBoth"/>
            </a:pPr>
            <a:r>
              <a:rPr lang="en-US" dirty="0"/>
              <a:t>STATUTORY PROHIBITION ON USE</a:t>
            </a:r>
          </a:p>
          <a:p>
            <a:pPr marL="1371600" lvl="2" indent="-457200">
              <a:buAutoNum type="arabicParenBoth"/>
            </a:pPr>
            <a:endParaRPr lang="en-US" dirty="0"/>
          </a:p>
          <a:p>
            <a:pPr marL="1371600" lvl="2" indent="-457200">
              <a:buAutoNum type="arabicParenBoth"/>
            </a:pPr>
            <a:r>
              <a:rPr lang="en-US" dirty="0"/>
              <a:t>DUE PROCESS ISSUES, ETC.</a:t>
            </a:r>
          </a:p>
          <a:p>
            <a:endParaRPr lang="en-US" dirty="0"/>
          </a:p>
        </p:txBody>
      </p:sp>
      <p:sp>
        <p:nvSpPr>
          <p:cNvPr id="4" name="Slide Number Placeholder 3">
            <a:extLst>
              <a:ext uri="{FF2B5EF4-FFF2-40B4-BE49-F238E27FC236}">
                <a16:creationId xmlns:a16="http://schemas.microsoft.com/office/drawing/2014/main" id="{EB4A7FB4-EF43-495C-B204-0F72DEC0258E}"/>
              </a:ext>
            </a:extLst>
          </p:cNvPr>
          <p:cNvSpPr>
            <a:spLocks noGrp="1"/>
          </p:cNvSpPr>
          <p:nvPr>
            <p:ph type="sldNum" sz="quarter" idx="12"/>
          </p:nvPr>
        </p:nvSpPr>
        <p:spPr/>
        <p:txBody>
          <a:bodyPr/>
          <a:lstStyle/>
          <a:p>
            <a:fld id="{4A88F56D-FD68-44E4-981D-CAEE8BB1877F}" type="slidenum">
              <a:rPr lang="en-US" smtClean="0"/>
              <a:t>29</a:t>
            </a:fld>
            <a:endParaRPr lang="en-US" dirty="0"/>
          </a:p>
        </p:txBody>
      </p:sp>
    </p:spTree>
    <p:extLst>
      <p:ext uri="{BB962C8B-B14F-4D97-AF65-F5344CB8AC3E}">
        <p14:creationId xmlns:p14="http://schemas.microsoft.com/office/powerpoint/2010/main" val="134416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0ECB3-C4D1-4973-A293-804AC981C404}"/>
              </a:ext>
            </a:extLst>
          </p:cNvPr>
          <p:cNvSpPr>
            <a:spLocks noGrp="1"/>
          </p:cNvSpPr>
          <p:nvPr>
            <p:ph type="title"/>
          </p:nvPr>
        </p:nvSpPr>
        <p:spPr/>
        <p:txBody>
          <a:bodyPr/>
          <a:lstStyle/>
          <a:p>
            <a:pPr algn="ctr"/>
            <a:r>
              <a:rPr lang="en-US" b="1" dirty="0"/>
              <a:t>1. ELD AND HOS</a:t>
            </a:r>
          </a:p>
        </p:txBody>
      </p:sp>
      <p:sp>
        <p:nvSpPr>
          <p:cNvPr id="3" name="Content Placeholder 2">
            <a:extLst>
              <a:ext uri="{FF2B5EF4-FFF2-40B4-BE49-F238E27FC236}">
                <a16:creationId xmlns:a16="http://schemas.microsoft.com/office/drawing/2014/main" id="{C583B0C0-E5E9-4DA6-9C64-FD9497C50C6B}"/>
              </a:ext>
            </a:extLst>
          </p:cNvPr>
          <p:cNvSpPr>
            <a:spLocks noGrp="1"/>
          </p:cNvSpPr>
          <p:nvPr>
            <p:ph idx="1"/>
          </p:nvPr>
        </p:nvSpPr>
        <p:spPr>
          <a:xfrm>
            <a:off x="1384890" y="1804360"/>
            <a:ext cx="9422219" cy="4351338"/>
          </a:xfrm>
        </p:spPr>
        <p:txBody>
          <a:bodyPr>
            <a:normAutofit/>
          </a:bodyPr>
          <a:lstStyle/>
          <a:p>
            <a:r>
              <a:rPr lang="en-US" dirty="0"/>
              <a:t>ELD MANDATE TAKES FULL EFFECT IN DECEMBER</a:t>
            </a:r>
          </a:p>
          <a:p>
            <a:endParaRPr lang="en-US" dirty="0"/>
          </a:p>
          <a:p>
            <a:pPr lvl="1"/>
            <a:r>
              <a:rPr lang="en-US" dirty="0"/>
              <a:t>EXPECT ENFORCEMENT TO BE DRACONIAN</a:t>
            </a:r>
          </a:p>
          <a:p>
            <a:pPr lvl="1"/>
            <a:endParaRPr lang="en-US" dirty="0"/>
          </a:p>
          <a:p>
            <a:pPr lvl="1"/>
            <a:r>
              <a:rPr lang="en-US" dirty="0"/>
              <a:t>NUMBER OF ROADSIDE HOS VIOLATIONS HAS CRASHED</a:t>
            </a:r>
          </a:p>
          <a:p>
            <a:pPr lvl="1"/>
            <a:endParaRPr lang="en-US" dirty="0"/>
          </a:p>
          <a:p>
            <a:pPr lvl="1"/>
            <a:r>
              <a:rPr lang="en-US" dirty="0"/>
              <a:t>AS A RESULT, A SINGLE VIOLATION CAN CAUSE SMS SCORES TO JUMP</a:t>
            </a:r>
          </a:p>
          <a:p>
            <a:pPr lvl="1"/>
            <a:endParaRPr lang="en-US" dirty="0"/>
          </a:p>
          <a:p>
            <a:pPr lvl="1"/>
            <a:r>
              <a:rPr lang="en-US" dirty="0"/>
              <a:t>EXPECT FINES RESULTING FROM DROPPED MILES AND EDITS</a:t>
            </a:r>
            <a:endParaRPr lang="en-US" b="1" dirty="0"/>
          </a:p>
        </p:txBody>
      </p:sp>
      <p:sp>
        <p:nvSpPr>
          <p:cNvPr id="4" name="Slide Number Placeholder 3">
            <a:extLst>
              <a:ext uri="{FF2B5EF4-FFF2-40B4-BE49-F238E27FC236}">
                <a16:creationId xmlns:a16="http://schemas.microsoft.com/office/drawing/2014/main" id="{4A87840B-8AC8-4742-9F30-419BDFA7048A}"/>
              </a:ext>
            </a:extLst>
          </p:cNvPr>
          <p:cNvSpPr>
            <a:spLocks noGrp="1"/>
          </p:cNvSpPr>
          <p:nvPr>
            <p:ph type="sldNum" sz="quarter" idx="12"/>
          </p:nvPr>
        </p:nvSpPr>
        <p:spPr/>
        <p:txBody>
          <a:bodyPr/>
          <a:lstStyle/>
          <a:p>
            <a:fld id="{4A88F56D-FD68-44E4-981D-CAEE8BB1877F}" type="slidenum">
              <a:rPr lang="en-US" smtClean="0"/>
              <a:t>3</a:t>
            </a:fld>
            <a:endParaRPr lang="en-US" dirty="0"/>
          </a:p>
        </p:txBody>
      </p:sp>
    </p:spTree>
    <p:extLst>
      <p:ext uri="{BB962C8B-B14F-4D97-AF65-F5344CB8AC3E}">
        <p14:creationId xmlns:p14="http://schemas.microsoft.com/office/powerpoint/2010/main" val="3701041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CCDAA-6EB6-4034-A783-94973837B1C9}"/>
              </a:ext>
            </a:extLst>
          </p:cNvPr>
          <p:cNvSpPr>
            <a:spLocks noGrp="1"/>
          </p:cNvSpPr>
          <p:nvPr>
            <p:ph type="title"/>
          </p:nvPr>
        </p:nvSpPr>
        <p:spPr>
          <a:xfrm>
            <a:off x="838200" y="547688"/>
            <a:ext cx="10515600" cy="1325563"/>
          </a:xfrm>
        </p:spPr>
        <p:txBody>
          <a:bodyPr/>
          <a:lstStyle/>
          <a:p>
            <a:pPr algn="ctr"/>
            <a:r>
              <a:rPr lang="en-US" b="1" dirty="0"/>
              <a:t>SUNK COST THEORY RESULTS IN IGNORING </a:t>
            </a:r>
            <a:br>
              <a:rPr lang="en-US" b="1" dirty="0"/>
            </a:br>
            <a:r>
              <a:rPr lang="en-US" b="1" dirty="0"/>
              <a:t>THERE IS A BETTER ANSWER</a:t>
            </a:r>
          </a:p>
        </p:txBody>
      </p:sp>
      <p:sp>
        <p:nvSpPr>
          <p:cNvPr id="3" name="Content Placeholder 2">
            <a:extLst>
              <a:ext uri="{FF2B5EF4-FFF2-40B4-BE49-F238E27FC236}">
                <a16:creationId xmlns:a16="http://schemas.microsoft.com/office/drawing/2014/main" id="{65FBB051-9EEC-4AD2-B719-3D7DDD5706DF}"/>
              </a:ext>
            </a:extLst>
          </p:cNvPr>
          <p:cNvSpPr>
            <a:spLocks noGrp="1"/>
          </p:cNvSpPr>
          <p:nvPr>
            <p:ph idx="1"/>
          </p:nvPr>
        </p:nvSpPr>
        <p:spPr>
          <a:xfrm>
            <a:off x="838200" y="2370137"/>
            <a:ext cx="10515600" cy="4351338"/>
          </a:xfrm>
        </p:spPr>
        <p:txBody>
          <a:bodyPr/>
          <a:lstStyle/>
          <a:p>
            <a:r>
              <a:rPr lang="en-US" dirty="0"/>
              <a:t>NASTC HAS REPEATEDLY SUBMITTED A SIMPLIFIED PROPOSAL TO ASSIGN A SAFETY RATING TO ALL MOTOR CARRIERS.</a:t>
            </a:r>
          </a:p>
          <a:p>
            <a:endParaRPr lang="en-US" dirty="0"/>
          </a:p>
          <a:p>
            <a:r>
              <a:rPr lang="en-US" dirty="0"/>
              <a:t>USING THE NEW CARRIER AUDIT PROCEDURE, THE AGENCY COULD ELIMINATE THE “CONTINUE TO OPERATE” STATUS AND AFFIRM ITS DUTY TO ACTUALLY MAKE A SAFETY FITNESS DETERMINATION ALL CARRIERS COULD RELY UPON.</a:t>
            </a:r>
          </a:p>
        </p:txBody>
      </p:sp>
      <p:sp>
        <p:nvSpPr>
          <p:cNvPr id="4" name="Slide Number Placeholder 3">
            <a:extLst>
              <a:ext uri="{FF2B5EF4-FFF2-40B4-BE49-F238E27FC236}">
                <a16:creationId xmlns:a16="http://schemas.microsoft.com/office/drawing/2014/main" id="{26D3CD1B-D305-408C-8346-17BB182C1A7B}"/>
              </a:ext>
            </a:extLst>
          </p:cNvPr>
          <p:cNvSpPr>
            <a:spLocks noGrp="1"/>
          </p:cNvSpPr>
          <p:nvPr>
            <p:ph type="sldNum" sz="quarter" idx="12"/>
          </p:nvPr>
        </p:nvSpPr>
        <p:spPr/>
        <p:txBody>
          <a:bodyPr/>
          <a:lstStyle/>
          <a:p>
            <a:fld id="{4A88F56D-FD68-44E4-981D-CAEE8BB1877F}" type="slidenum">
              <a:rPr lang="en-US" smtClean="0"/>
              <a:t>30</a:t>
            </a:fld>
            <a:endParaRPr lang="en-US" dirty="0"/>
          </a:p>
        </p:txBody>
      </p:sp>
    </p:spTree>
    <p:extLst>
      <p:ext uri="{BB962C8B-B14F-4D97-AF65-F5344CB8AC3E}">
        <p14:creationId xmlns:p14="http://schemas.microsoft.com/office/powerpoint/2010/main" val="3459085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84788-18F6-46F6-A2C2-43A7C4A820F7}"/>
              </a:ext>
            </a:extLst>
          </p:cNvPr>
          <p:cNvSpPr>
            <a:spLocks noGrp="1"/>
          </p:cNvSpPr>
          <p:nvPr>
            <p:ph type="title"/>
          </p:nvPr>
        </p:nvSpPr>
        <p:spPr/>
        <p:txBody>
          <a:bodyPr>
            <a:normAutofit/>
          </a:bodyPr>
          <a:lstStyle/>
          <a:p>
            <a:pPr algn="ctr"/>
            <a:r>
              <a:rPr lang="en-US" b="1" dirty="0"/>
              <a:t>5. THE FUTURE OF THE INDEPENDENT CONTRACTOR MODEL</a:t>
            </a:r>
          </a:p>
        </p:txBody>
      </p:sp>
      <p:sp>
        <p:nvSpPr>
          <p:cNvPr id="3" name="Content Placeholder 2">
            <a:extLst>
              <a:ext uri="{FF2B5EF4-FFF2-40B4-BE49-F238E27FC236}">
                <a16:creationId xmlns:a16="http://schemas.microsoft.com/office/drawing/2014/main" id="{A3EE8D9A-A6E1-4898-9C77-9BC1CC910FB7}"/>
              </a:ext>
            </a:extLst>
          </p:cNvPr>
          <p:cNvSpPr>
            <a:spLocks noGrp="1"/>
          </p:cNvSpPr>
          <p:nvPr>
            <p:ph idx="1"/>
          </p:nvPr>
        </p:nvSpPr>
        <p:spPr>
          <a:xfrm>
            <a:off x="838200" y="2370137"/>
            <a:ext cx="10515600" cy="4351338"/>
          </a:xfrm>
        </p:spPr>
        <p:txBody>
          <a:bodyPr>
            <a:normAutofit/>
          </a:bodyPr>
          <a:lstStyle/>
          <a:p>
            <a:r>
              <a:rPr lang="en-US" dirty="0"/>
              <a:t>IS THE END OF THE INDEPENDENT CONTRACTOR MODEL AT HAND?</a:t>
            </a:r>
          </a:p>
          <a:p>
            <a:endParaRPr lang="en-US" dirty="0"/>
          </a:p>
          <a:p>
            <a:r>
              <a:rPr lang="en-US" dirty="0"/>
              <a:t>THE LEASING REGULATIONS (49 C.F.R. 376) CREATED A TRADITIONAL SAFE HARBOR FOR LEASE OWNER-OPERATORS.</a:t>
            </a:r>
          </a:p>
          <a:p>
            <a:endParaRPr lang="en-US" dirty="0"/>
          </a:p>
          <a:p>
            <a:r>
              <a:rPr lang="en-US" dirty="0"/>
              <a:t>AN ESTIMATED ONE MILLION MORE BLUE COLLAR ENTREPRENEURS OBTAIN SMALL BUSINESSMAN TREATMENT.</a:t>
            </a:r>
          </a:p>
        </p:txBody>
      </p:sp>
      <p:sp>
        <p:nvSpPr>
          <p:cNvPr id="4" name="Slide Number Placeholder 3">
            <a:extLst>
              <a:ext uri="{FF2B5EF4-FFF2-40B4-BE49-F238E27FC236}">
                <a16:creationId xmlns:a16="http://schemas.microsoft.com/office/drawing/2014/main" id="{06A65348-53DE-46CB-9B5D-AB9012C4EE8E}"/>
              </a:ext>
            </a:extLst>
          </p:cNvPr>
          <p:cNvSpPr>
            <a:spLocks noGrp="1"/>
          </p:cNvSpPr>
          <p:nvPr>
            <p:ph type="sldNum" sz="quarter" idx="12"/>
          </p:nvPr>
        </p:nvSpPr>
        <p:spPr/>
        <p:txBody>
          <a:bodyPr/>
          <a:lstStyle/>
          <a:p>
            <a:fld id="{4A88F56D-FD68-44E4-981D-CAEE8BB1877F}" type="slidenum">
              <a:rPr lang="en-US" smtClean="0"/>
              <a:t>31</a:t>
            </a:fld>
            <a:endParaRPr lang="en-US" dirty="0"/>
          </a:p>
        </p:txBody>
      </p:sp>
    </p:spTree>
    <p:extLst>
      <p:ext uri="{BB962C8B-B14F-4D97-AF65-F5344CB8AC3E}">
        <p14:creationId xmlns:p14="http://schemas.microsoft.com/office/powerpoint/2010/main" val="323597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BD877A-4AB9-4650-817C-24EBC48BB7DE}"/>
              </a:ext>
            </a:extLst>
          </p:cNvPr>
          <p:cNvSpPr>
            <a:spLocks noGrp="1"/>
          </p:cNvSpPr>
          <p:nvPr>
            <p:ph idx="1"/>
          </p:nvPr>
        </p:nvSpPr>
        <p:spPr>
          <a:xfrm>
            <a:off x="1061484" y="616689"/>
            <a:ext cx="9847521" cy="5975498"/>
          </a:xfrm>
        </p:spPr>
        <p:txBody>
          <a:bodyPr>
            <a:normAutofit fontScale="92500" lnSpcReduction="20000"/>
          </a:bodyPr>
          <a:lstStyle/>
          <a:p>
            <a:r>
              <a:rPr lang="en-US" dirty="0"/>
              <a:t>UNDER FEDERAL TRANSPORTATION LAW AND THE DOCTRINE OF PREEMPTION, FEDERAL STATUTE SHOULD TRUMP STATE EMPLOYMENT LAW BUT THE COURTS ARE DIVIDED.</a:t>
            </a:r>
          </a:p>
          <a:p>
            <a:endParaRPr lang="en-US" dirty="0"/>
          </a:p>
          <a:p>
            <a:r>
              <a:rPr lang="en-US" dirty="0"/>
              <a:t>IN RECENT YEARS THERE HAS BECOME A PATCHWORK QUILT OF CONFLICTING STATE EMPLOYMENT LAWS AND FEDERAL DEPARTMENT OF LABOR “GUIDANCE” DEPENDING ON THE BUREAUCRAT.</a:t>
            </a:r>
          </a:p>
          <a:p>
            <a:endParaRPr lang="en-US" dirty="0"/>
          </a:p>
          <a:p>
            <a:r>
              <a:rPr lang="en-US" dirty="0"/>
              <a:t>VIRTUALLY EVERY MAJOR TL CARRIER HAS BEEN SUED BY CLASS ACTION PLAINTIFFS CLAIMING HUGE AMOUNTS ARE DUE TO FORMER MISCLASSIFIED OWNER-OPERATORS WHO WERE DENIED WAGES AND BENEFITS DUE THEM AS EMPLOYEES.</a:t>
            </a:r>
          </a:p>
          <a:p>
            <a:endParaRPr lang="en-US" dirty="0"/>
          </a:p>
          <a:p>
            <a:r>
              <a:rPr lang="en-US" dirty="0"/>
              <a:t>BLUE STATES HAVE BEEN TOXIC.</a:t>
            </a:r>
          </a:p>
          <a:p>
            <a:endParaRPr lang="en-US" dirty="0"/>
          </a:p>
          <a:p>
            <a:r>
              <a:rPr lang="en-US" dirty="0"/>
              <a:t>CALIFORNIA IS NOT ALONE – NY, PA, MA, WA ET AL. ARE UNFRIENDLY.</a:t>
            </a:r>
          </a:p>
        </p:txBody>
      </p:sp>
      <p:sp>
        <p:nvSpPr>
          <p:cNvPr id="4" name="Slide Number Placeholder 3">
            <a:extLst>
              <a:ext uri="{FF2B5EF4-FFF2-40B4-BE49-F238E27FC236}">
                <a16:creationId xmlns:a16="http://schemas.microsoft.com/office/drawing/2014/main" id="{214FBD77-0183-48F1-B7F3-6B83129D06EB}"/>
              </a:ext>
            </a:extLst>
          </p:cNvPr>
          <p:cNvSpPr>
            <a:spLocks noGrp="1"/>
          </p:cNvSpPr>
          <p:nvPr>
            <p:ph type="sldNum" sz="quarter" idx="12"/>
          </p:nvPr>
        </p:nvSpPr>
        <p:spPr/>
        <p:txBody>
          <a:bodyPr/>
          <a:lstStyle/>
          <a:p>
            <a:fld id="{4A88F56D-FD68-44E4-981D-CAEE8BB1877F}" type="slidenum">
              <a:rPr lang="en-US" smtClean="0"/>
              <a:t>32</a:t>
            </a:fld>
            <a:endParaRPr lang="en-US" dirty="0"/>
          </a:p>
        </p:txBody>
      </p:sp>
    </p:spTree>
    <p:extLst>
      <p:ext uri="{BB962C8B-B14F-4D97-AF65-F5344CB8AC3E}">
        <p14:creationId xmlns:p14="http://schemas.microsoft.com/office/powerpoint/2010/main" val="4185915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C6684-9A90-4522-9806-7C33E2928A8F}"/>
              </a:ext>
            </a:extLst>
          </p:cNvPr>
          <p:cNvSpPr>
            <a:spLocks noGrp="1"/>
          </p:cNvSpPr>
          <p:nvPr>
            <p:ph type="title"/>
          </p:nvPr>
        </p:nvSpPr>
        <p:spPr>
          <a:xfrm>
            <a:off x="838200" y="301327"/>
            <a:ext cx="10515600" cy="1325563"/>
          </a:xfrm>
        </p:spPr>
        <p:txBody>
          <a:bodyPr/>
          <a:lstStyle/>
          <a:p>
            <a:pPr algn="ctr"/>
            <a:r>
              <a:rPr lang="en-US" b="1" dirty="0"/>
              <a:t>MISCLASSIFICATION ISSUES </a:t>
            </a:r>
            <a:br>
              <a:rPr lang="en-US" b="1" dirty="0"/>
            </a:br>
            <a:r>
              <a:rPr lang="en-US" b="1" dirty="0"/>
              <a:t>AT FEDERAL AND STATE LEVELS</a:t>
            </a:r>
          </a:p>
        </p:txBody>
      </p:sp>
      <p:sp>
        <p:nvSpPr>
          <p:cNvPr id="3" name="Content Placeholder 2">
            <a:extLst>
              <a:ext uri="{FF2B5EF4-FFF2-40B4-BE49-F238E27FC236}">
                <a16:creationId xmlns:a16="http://schemas.microsoft.com/office/drawing/2014/main" id="{32B14D0E-A907-49E7-AF06-1E1984E72B1E}"/>
              </a:ext>
            </a:extLst>
          </p:cNvPr>
          <p:cNvSpPr>
            <a:spLocks noGrp="1"/>
          </p:cNvSpPr>
          <p:nvPr>
            <p:ph idx="1"/>
          </p:nvPr>
        </p:nvSpPr>
        <p:spPr>
          <a:xfrm>
            <a:off x="1398271" y="2112704"/>
            <a:ext cx="9700260" cy="4745296"/>
          </a:xfrm>
        </p:spPr>
        <p:txBody>
          <a:bodyPr>
            <a:normAutofit/>
          </a:bodyPr>
          <a:lstStyle/>
          <a:p>
            <a:r>
              <a:rPr lang="en-US" dirty="0"/>
              <a:t>WITHHOLDING</a:t>
            </a:r>
          </a:p>
          <a:p>
            <a:r>
              <a:rPr lang="en-US" dirty="0"/>
              <a:t>MINIMUM WAGE</a:t>
            </a:r>
          </a:p>
          <a:p>
            <a:r>
              <a:rPr lang="en-US" dirty="0"/>
              <a:t>WORKER’S COMPENSATION</a:t>
            </a:r>
          </a:p>
          <a:p>
            <a:r>
              <a:rPr lang="en-US" dirty="0"/>
              <a:t>STATE UNEMPLOYMENT ACT AND STATE TAX WITHHOLDING</a:t>
            </a:r>
          </a:p>
          <a:p>
            <a:r>
              <a:rPr lang="en-US" dirty="0"/>
              <a:t>CLASS ACTIONS HAVE BEEN BROUGHT AGAINST MANY MAJOR TRUCKLOAD CARRIERS</a:t>
            </a:r>
          </a:p>
          <a:p>
            <a:r>
              <a:rPr lang="en-US" dirty="0"/>
              <a:t>RESURGENT LABOR INTERESTS ARE LEADING THE CHARGE</a:t>
            </a:r>
          </a:p>
          <a:p>
            <a:r>
              <a:rPr lang="en-US" dirty="0"/>
              <a:t>BAD FACTS WILL MAKE BAD LAWS - AMAZON</a:t>
            </a:r>
          </a:p>
          <a:p>
            <a:endParaRPr lang="en-US" dirty="0"/>
          </a:p>
        </p:txBody>
      </p:sp>
      <p:sp>
        <p:nvSpPr>
          <p:cNvPr id="4" name="Slide Number Placeholder 3">
            <a:extLst>
              <a:ext uri="{FF2B5EF4-FFF2-40B4-BE49-F238E27FC236}">
                <a16:creationId xmlns:a16="http://schemas.microsoft.com/office/drawing/2014/main" id="{FF757735-588F-4444-B45E-B7BED029D48E}"/>
              </a:ext>
            </a:extLst>
          </p:cNvPr>
          <p:cNvSpPr>
            <a:spLocks noGrp="1"/>
          </p:cNvSpPr>
          <p:nvPr>
            <p:ph type="sldNum" sz="quarter" idx="12"/>
          </p:nvPr>
        </p:nvSpPr>
        <p:spPr/>
        <p:txBody>
          <a:bodyPr/>
          <a:lstStyle/>
          <a:p>
            <a:fld id="{4A88F56D-FD68-44E4-981D-CAEE8BB1877F}" type="slidenum">
              <a:rPr lang="en-US" smtClean="0"/>
              <a:t>33</a:t>
            </a:fld>
            <a:endParaRPr lang="en-US" dirty="0"/>
          </a:p>
        </p:txBody>
      </p:sp>
    </p:spTree>
    <p:extLst>
      <p:ext uri="{BB962C8B-B14F-4D97-AF65-F5344CB8AC3E}">
        <p14:creationId xmlns:p14="http://schemas.microsoft.com/office/powerpoint/2010/main" val="284327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B69D8F-F905-4716-9861-F3289A3764F3}"/>
              </a:ext>
            </a:extLst>
          </p:cNvPr>
          <p:cNvSpPr>
            <a:spLocks noGrp="1"/>
          </p:cNvSpPr>
          <p:nvPr>
            <p:ph idx="1"/>
          </p:nvPr>
        </p:nvSpPr>
        <p:spPr>
          <a:xfrm>
            <a:off x="838200" y="813694"/>
            <a:ext cx="10515600" cy="5230611"/>
          </a:xfrm>
        </p:spPr>
        <p:txBody>
          <a:bodyPr>
            <a:normAutofit/>
          </a:bodyPr>
          <a:lstStyle/>
          <a:p>
            <a:r>
              <a:rPr lang="en-US" dirty="0"/>
              <a:t>AB5 AND </a:t>
            </a:r>
            <a:r>
              <a:rPr lang="en-US" i="1" dirty="0"/>
              <a:t>DYNAMEX </a:t>
            </a:r>
            <a:r>
              <a:rPr lang="en-US" dirty="0"/>
              <a:t>CASE IN CALIFORNIA MAY BE THE LAST STRAW.</a:t>
            </a:r>
          </a:p>
          <a:p>
            <a:endParaRPr lang="en-US" dirty="0"/>
          </a:p>
          <a:p>
            <a:r>
              <a:rPr lang="en-US" dirty="0"/>
              <a:t>AB5 IS A CALIFORNIA STATUTE WHICH IMPOSES THE ABC TEST ACROSS THE BOARD</a:t>
            </a:r>
          </a:p>
          <a:p>
            <a:endParaRPr lang="en-US" dirty="0"/>
          </a:p>
          <a:p>
            <a:r>
              <a:rPr lang="en-US" dirty="0"/>
              <a:t>CARRIER CANNOT TREAT LEASE OPERATOR AS AN INDEPENDENT CONTRACTOR UNLESS:</a:t>
            </a:r>
          </a:p>
          <a:p>
            <a:pPr lvl="1"/>
            <a:r>
              <a:rPr lang="en-US" dirty="0"/>
              <a:t>THE CONTRACTOR IS FREE FROM CONTROL OR DIRECTION BY THE CARRIER</a:t>
            </a:r>
          </a:p>
          <a:p>
            <a:pPr lvl="1"/>
            <a:r>
              <a:rPr lang="en-US" dirty="0"/>
              <a:t>THE CONTRACTOR’S WORK IS PERFORMED OUTSIDE THE SCOPE OF THE HIRING COMPANY’S BUSINESS</a:t>
            </a:r>
          </a:p>
          <a:p>
            <a:pPr lvl="1"/>
            <a:r>
              <a:rPr lang="en-US" dirty="0"/>
              <a:t>THE LEASE OPERATOR IS ENGAGED IN AN INDEPENDENTLY ESTABLISHED TRADE OR BUSINESS</a:t>
            </a:r>
          </a:p>
        </p:txBody>
      </p:sp>
      <p:sp>
        <p:nvSpPr>
          <p:cNvPr id="4" name="Slide Number Placeholder 3">
            <a:extLst>
              <a:ext uri="{FF2B5EF4-FFF2-40B4-BE49-F238E27FC236}">
                <a16:creationId xmlns:a16="http://schemas.microsoft.com/office/drawing/2014/main" id="{11D7B5B6-FAF5-4732-8EDA-305D0066AD3C}"/>
              </a:ext>
            </a:extLst>
          </p:cNvPr>
          <p:cNvSpPr>
            <a:spLocks noGrp="1"/>
          </p:cNvSpPr>
          <p:nvPr>
            <p:ph type="sldNum" sz="quarter" idx="12"/>
          </p:nvPr>
        </p:nvSpPr>
        <p:spPr/>
        <p:txBody>
          <a:bodyPr/>
          <a:lstStyle/>
          <a:p>
            <a:fld id="{4A88F56D-FD68-44E4-981D-CAEE8BB1877F}" type="slidenum">
              <a:rPr lang="en-US" smtClean="0"/>
              <a:t>34</a:t>
            </a:fld>
            <a:endParaRPr lang="en-US" dirty="0"/>
          </a:p>
        </p:txBody>
      </p:sp>
    </p:spTree>
    <p:extLst>
      <p:ext uri="{BB962C8B-B14F-4D97-AF65-F5344CB8AC3E}">
        <p14:creationId xmlns:p14="http://schemas.microsoft.com/office/powerpoint/2010/main" val="2095754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3B9B5-A08F-468E-9992-9A8ACCEFEE64}"/>
              </a:ext>
            </a:extLst>
          </p:cNvPr>
          <p:cNvSpPr>
            <a:spLocks noGrp="1"/>
          </p:cNvSpPr>
          <p:nvPr>
            <p:ph idx="1"/>
          </p:nvPr>
        </p:nvSpPr>
        <p:spPr>
          <a:xfrm>
            <a:off x="838200" y="1251467"/>
            <a:ext cx="10515600" cy="4713398"/>
          </a:xfrm>
        </p:spPr>
        <p:txBody>
          <a:bodyPr>
            <a:normAutofit/>
          </a:bodyPr>
          <a:lstStyle/>
          <a:p>
            <a:r>
              <a:rPr lang="en-US" dirty="0"/>
              <a:t>ESTABLISHING ALTERNATIVE MODELS WILL BE CHALLENGING.</a:t>
            </a:r>
          </a:p>
          <a:p>
            <a:endParaRPr lang="en-US" dirty="0"/>
          </a:p>
          <a:p>
            <a:r>
              <a:rPr lang="en-US" dirty="0"/>
              <a:t>USE OF BROKER OR FREIGHT FORWARDER TO HIRE INDEPENDENT “POWER-ONLY” COMPANIES CAN MEET THE TEST BUT:</a:t>
            </a:r>
          </a:p>
          <a:p>
            <a:endParaRPr lang="en-US" dirty="0"/>
          </a:p>
          <a:p>
            <a:pPr lvl="1"/>
            <a:r>
              <a:rPr lang="en-US" dirty="0"/>
              <a:t>CALIFORNIA LAW EXTENDS TO UBER AND THE GIG ECONOMY WHICH IS WELL WITHIN THE BOUNDARIES IOF THE ABC EXCEPTION</a:t>
            </a:r>
          </a:p>
          <a:p>
            <a:pPr lvl="1"/>
            <a:endParaRPr lang="en-US" dirty="0"/>
          </a:p>
          <a:p>
            <a:pPr lvl="1"/>
            <a:r>
              <a:rPr lang="en-US" dirty="0"/>
              <a:t>YET IF THE IC MUST BECOME A CARRIER, BUY WORKER’S COMPENSATION AND LIABILITY INSURANCE, WHAT INCREASE IN RATES MUST BE ABSORBED BY THE CARRIER AND PASSED THROUGH TO THE CUSTOMER?</a:t>
            </a:r>
          </a:p>
          <a:p>
            <a:pPr marL="457200" lvl="1" indent="0">
              <a:buNone/>
            </a:pPr>
            <a:endParaRPr lang="en-US" dirty="0"/>
          </a:p>
        </p:txBody>
      </p:sp>
      <p:sp>
        <p:nvSpPr>
          <p:cNvPr id="4" name="Slide Number Placeholder 3">
            <a:extLst>
              <a:ext uri="{FF2B5EF4-FFF2-40B4-BE49-F238E27FC236}">
                <a16:creationId xmlns:a16="http://schemas.microsoft.com/office/drawing/2014/main" id="{4A5940B2-CBA0-4502-A4A2-EABAC385FD94}"/>
              </a:ext>
            </a:extLst>
          </p:cNvPr>
          <p:cNvSpPr>
            <a:spLocks noGrp="1"/>
          </p:cNvSpPr>
          <p:nvPr>
            <p:ph type="sldNum" sz="quarter" idx="12"/>
          </p:nvPr>
        </p:nvSpPr>
        <p:spPr/>
        <p:txBody>
          <a:bodyPr/>
          <a:lstStyle/>
          <a:p>
            <a:fld id="{4A88F56D-FD68-44E4-981D-CAEE8BB1877F}" type="slidenum">
              <a:rPr lang="en-US" smtClean="0"/>
              <a:t>35</a:t>
            </a:fld>
            <a:endParaRPr lang="en-US" dirty="0"/>
          </a:p>
        </p:txBody>
      </p:sp>
    </p:spTree>
    <p:extLst>
      <p:ext uri="{BB962C8B-B14F-4D97-AF65-F5344CB8AC3E}">
        <p14:creationId xmlns:p14="http://schemas.microsoft.com/office/powerpoint/2010/main" val="188262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171EE-EC0E-4F9C-BDE3-2DD6FBB5C972}"/>
              </a:ext>
            </a:extLst>
          </p:cNvPr>
          <p:cNvSpPr>
            <a:spLocks noGrp="1"/>
          </p:cNvSpPr>
          <p:nvPr>
            <p:ph type="title"/>
          </p:nvPr>
        </p:nvSpPr>
        <p:spPr>
          <a:xfrm>
            <a:off x="838200" y="184364"/>
            <a:ext cx="10515600" cy="1325563"/>
          </a:xfrm>
        </p:spPr>
        <p:txBody>
          <a:bodyPr/>
          <a:lstStyle/>
          <a:p>
            <a:pPr algn="ctr"/>
            <a:r>
              <a:rPr lang="en-US" b="1" dirty="0"/>
              <a:t>OTHER ALTERNATIVES</a:t>
            </a:r>
          </a:p>
        </p:txBody>
      </p:sp>
      <p:sp>
        <p:nvSpPr>
          <p:cNvPr id="3" name="Content Placeholder 2">
            <a:extLst>
              <a:ext uri="{FF2B5EF4-FFF2-40B4-BE49-F238E27FC236}">
                <a16:creationId xmlns:a16="http://schemas.microsoft.com/office/drawing/2014/main" id="{ED80C25B-6FC7-4C27-A396-C027BB847139}"/>
              </a:ext>
            </a:extLst>
          </p:cNvPr>
          <p:cNvSpPr>
            <a:spLocks noGrp="1"/>
          </p:cNvSpPr>
          <p:nvPr>
            <p:ph idx="1"/>
          </p:nvPr>
        </p:nvSpPr>
        <p:spPr>
          <a:xfrm>
            <a:off x="944528" y="1657135"/>
            <a:ext cx="10515600" cy="5059135"/>
          </a:xfrm>
        </p:spPr>
        <p:txBody>
          <a:bodyPr>
            <a:normAutofit/>
          </a:bodyPr>
          <a:lstStyle/>
          <a:p>
            <a:r>
              <a:rPr lang="en-US" dirty="0"/>
              <a:t>WITHDRAW FROM SERVICING CALIFORNIA ALTOGETHER.</a:t>
            </a:r>
          </a:p>
          <a:p>
            <a:endParaRPr lang="en-US" dirty="0"/>
          </a:p>
          <a:p>
            <a:r>
              <a:rPr lang="en-US" dirty="0"/>
              <a:t>INTERLINE OR CROSS-DOCK FREIGHT IN ARIZONA OR NEVADA</a:t>
            </a:r>
          </a:p>
          <a:p>
            <a:endParaRPr lang="en-US" dirty="0"/>
          </a:p>
          <a:p>
            <a:r>
              <a:rPr lang="en-US" dirty="0"/>
              <a:t>HIRE CALIFORNIA PICKUP AND DELIVERY CARRIERS WHO ABSORB THE COST AND PASS ALONG A CALIFORNIA SURCHARGE</a:t>
            </a:r>
          </a:p>
          <a:p>
            <a:endParaRPr lang="en-US" dirty="0"/>
          </a:p>
          <a:p>
            <a:r>
              <a:rPr lang="en-US" dirty="0"/>
              <a:t>ESTABLISH BROKER OR FREIGHT FORWARDER FOR POWER-ONLY CARRIERS.</a:t>
            </a:r>
          </a:p>
          <a:p>
            <a:endParaRPr lang="en-US" dirty="0"/>
          </a:p>
        </p:txBody>
      </p:sp>
      <p:sp>
        <p:nvSpPr>
          <p:cNvPr id="4" name="Slide Number Placeholder 3">
            <a:extLst>
              <a:ext uri="{FF2B5EF4-FFF2-40B4-BE49-F238E27FC236}">
                <a16:creationId xmlns:a16="http://schemas.microsoft.com/office/drawing/2014/main" id="{4EE590D0-2318-4966-B9F8-D7A9B8AB1847}"/>
              </a:ext>
            </a:extLst>
          </p:cNvPr>
          <p:cNvSpPr>
            <a:spLocks noGrp="1"/>
          </p:cNvSpPr>
          <p:nvPr>
            <p:ph type="sldNum" sz="quarter" idx="12"/>
          </p:nvPr>
        </p:nvSpPr>
        <p:spPr/>
        <p:txBody>
          <a:bodyPr/>
          <a:lstStyle/>
          <a:p>
            <a:fld id="{4A88F56D-FD68-44E4-981D-CAEE8BB1877F}" type="slidenum">
              <a:rPr lang="en-US" smtClean="0"/>
              <a:t>36</a:t>
            </a:fld>
            <a:endParaRPr lang="en-US" dirty="0"/>
          </a:p>
        </p:txBody>
      </p:sp>
    </p:spTree>
    <p:extLst>
      <p:ext uri="{BB962C8B-B14F-4D97-AF65-F5344CB8AC3E}">
        <p14:creationId xmlns:p14="http://schemas.microsoft.com/office/powerpoint/2010/main" val="4253553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26E251-34AB-4F88-A8AF-464840814E2B}"/>
              </a:ext>
            </a:extLst>
          </p:cNvPr>
          <p:cNvSpPr>
            <a:spLocks noGrp="1"/>
          </p:cNvSpPr>
          <p:nvPr>
            <p:ph idx="1"/>
          </p:nvPr>
        </p:nvSpPr>
        <p:spPr>
          <a:xfrm>
            <a:off x="1049079" y="1233376"/>
            <a:ext cx="10304721" cy="5122973"/>
          </a:xfrm>
        </p:spPr>
        <p:txBody>
          <a:bodyPr/>
          <a:lstStyle/>
          <a:p>
            <a:r>
              <a:rPr lang="en-US" dirty="0"/>
              <a:t>REQUIRE EXISTING INDEPENDENT CONTRACTORS TO INCORPORATE AS SUB C OR SUB S CORPORATION WARRANTING COMPLIANCE WITH EMPLOYMENT LAW AND SIGN AS GUARANTOR</a:t>
            </a:r>
          </a:p>
          <a:p>
            <a:pPr lvl="1"/>
            <a:r>
              <a:rPr lang="en-US" dirty="0"/>
              <a:t>AVOID W-2 AND 1099 TO CALIFORNIA DOMICILES</a:t>
            </a:r>
          </a:p>
          <a:p>
            <a:pPr lvl="1"/>
            <a:endParaRPr lang="en-US" dirty="0"/>
          </a:p>
          <a:p>
            <a:r>
              <a:rPr lang="en-US" dirty="0"/>
              <a:t>DRAFT LEASES TO PROVIDE FOR LOAD-BY-LOAD SERVICE </a:t>
            </a:r>
          </a:p>
          <a:p>
            <a:endParaRPr lang="en-US" dirty="0"/>
          </a:p>
          <a:p>
            <a:r>
              <a:rPr lang="en-US" dirty="0"/>
              <a:t>ENSURE THAT LEASED EQUIPMENT IS COVERED WITH DEADHEAD AND BOBTAIL</a:t>
            </a:r>
          </a:p>
          <a:p>
            <a:endParaRPr lang="en-US" dirty="0"/>
          </a:p>
        </p:txBody>
      </p:sp>
      <p:sp>
        <p:nvSpPr>
          <p:cNvPr id="4" name="Slide Number Placeholder 3">
            <a:extLst>
              <a:ext uri="{FF2B5EF4-FFF2-40B4-BE49-F238E27FC236}">
                <a16:creationId xmlns:a16="http://schemas.microsoft.com/office/drawing/2014/main" id="{8EAE159F-7D46-4571-9B6E-D523B77A099E}"/>
              </a:ext>
            </a:extLst>
          </p:cNvPr>
          <p:cNvSpPr>
            <a:spLocks noGrp="1"/>
          </p:cNvSpPr>
          <p:nvPr>
            <p:ph type="sldNum" sz="quarter" idx="12"/>
          </p:nvPr>
        </p:nvSpPr>
        <p:spPr/>
        <p:txBody>
          <a:bodyPr/>
          <a:lstStyle/>
          <a:p>
            <a:fld id="{4A88F56D-FD68-44E4-981D-CAEE8BB1877F}" type="slidenum">
              <a:rPr lang="en-US" smtClean="0"/>
              <a:t>37</a:t>
            </a:fld>
            <a:endParaRPr lang="en-US" dirty="0"/>
          </a:p>
        </p:txBody>
      </p:sp>
    </p:spTree>
    <p:extLst>
      <p:ext uri="{BB962C8B-B14F-4D97-AF65-F5344CB8AC3E}">
        <p14:creationId xmlns:p14="http://schemas.microsoft.com/office/powerpoint/2010/main" val="789132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FB77-AE01-4CDC-A5A5-B7A04D492211}"/>
              </a:ext>
            </a:extLst>
          </p:cNvPr>
          <p:cNvSpPr>
            <a:spLocks noGrp="1"/>
          </p:cNvSpPr>
          <p:nvPr>
            <p:ph type="title"/>
          </p:nvPr>
        </p:nvSpPr>
        <p:spPr/>
        <p:txBody>
          <a:bodyPr/>
          <a:lstStyle/>
          <a:p>
            <a:pPr algn="ctr"/>
            <a:r>
              <a:rPr lang="en-US" b="1" dirty="0"/>
              <a:t>CONCLUSIONS</a:t>
            </a:r>
          </a:p>
        </p:txBody>
      </p:sp>
      <p:sp>
        <p:nvSpPr>
          <p:cNvPr id="3" name="Content Placeholder 2">
            <a:extLst>
              <a:ext uri="{FF2B5EF4-FFF2-40B4-BE49-F238E27FC236}">
                <a16:creationId xmlns:a16="http://schemas.microsoft.com/office/drawing/2014/main" id="{DB5F4141-03B6-4456-B420-99DC7E2ED3E0}"/>
              </a:ext>
            </a:extLst>
          </p:cNvPr>
          <p:cNvSpPr>
            <a:spLocks noGrp="1"/>
          </p:cNvSpPr>
          <p:nvPr>
            <p:ph idx="1"/>
          </p:nvPr>
        </p:nvSpPr>
        <p:spPr>
          <a:xfrm>
            <a:off x="838200" y="1825624"/>
            <a:ext cx="10515600" cy="4530725"/>
          </a:xfrm>
        </p:spPr>
        <p:txBody>
          <a:bodyPr>
            <a:normAutofit fontScale="85000" lnSpcReduction="20000"/>
          </a:bodyPr>
          <a:lstStyle/>
          <a:p>
            <a:r>
              <a:rPr lang="en-US" dirty="0"/>
              <a:t>ELD AND HOS WILL REDUCE ROADSIDE OUT-OF-SERVICE ORDERS AND PROVIDE SOME NEEDED FLEXIBILITY.</a:t>
            </a:r>
          </a:p>
          <a:p>
            <a:endParaRPr lang="en-US" dirty="0"/>
          </a:p>
          <a:p>
            <a:r>
              <a:rPr lang="en-US" dirty="0"/>
              <a:t>YET FATIGUE AND STRICT ENFORCEMENT STILL UNHINGED BY FATIGUED DRIVING.</a:t>
            </a:r>
          </a:p>
          <a:p>
            <a:endParaRPr lang="en-US" dirty="0"/>
          </a:p>
          <a:p>
            <a:r>
              <a:rPr lang="en-US" dirty="0"/>
              <a:t>SMS DOES NOT WORK AND CANNOT BE REFORMED – IT WAS TERMINATED AND SHOULD BE REPLACED WITH SIMPLIFIED AUDITS AND AFFIRMATION THAT FIT TO OPERATE IS FIT TO USE.</a:t>
            </a:r>
          </a:p>
          <a:p>
            <a:endParaRPr lang="en-US" dirty="0"/>
          </a:p>
          <a:p>
            <a:r>
              <a:rPr lang="en-US" dirty="0"/>
              <a:t>GUIDANCE INSTEAD OF RULEMAKING SHOULD NOT BE PERMITTED.</a:t>
            </a:r>
          </a:p>
          <a:p>
            <a:endParaRPr lang="en-US" dirty="0"/>
          </a:p>
          <a:p>
            <a:r>
              <a:rPr lang="en-US" dirty="0"/>
              <a:t>RULEMAKING IS THE INDUSTRY’S BEST PROTECTION AGAINST DEEP STATE ABUSE.</a:t>
            </a:r>
          </a:p>
          <a:p>
            <a:pPr marL="0" indent="0">
              <a:buNone/>
            </a:pPr>
            <a:endParaRPr lang="en-US" dirty="0"/>
          </a:p>
        </p:txBody>
      </p:sp>
      <p:sp>
        <p:nvSpPr>
          <p:cNvPr id="4" name="Slide Number Placeholder 3">
            <a:extLst>
              <a:ext uri="{FF2B5EF4-FFF2-40B4-BE49-F238E27FC236}">
                <a16:creationId xmlns:a16="http://schemas.microsoft.com/office/drawing/2014/main" id="{163CE5B0-BEA6-402B-B1D1-E04E6A9AA10C}"/>
              </a:ext>
            </a:extLst>
          </p:cNvPr>
          <p:cNvSpPr>
            <a:spLocks noGrp="1"/>
          </p:cNvSpPr>
          <p:nvPr>
            <p:ph type="sldNum" sz="quarter" idx="12"/>
          </p:nvPr>
        </p:nvSpPr>
        <p:spPr/>
        <p:txBody>
          <a:bodyPr/>
          <a:lstStyle/>
          <a:p>
            <a:fld id="{4A88F56D-FD68-44E4-981D-CAEE8BB1877F}" type="slidenum">
              <a:rPr lang="en-US" smtClean="0"/>
              <a:t>38</a:t>
            </a:fld>
            <a:endParaRPr lang="en-US" dirty="0"/>
          </a:p>
        </p:txBody>
      </p:sp>
    </p:spTree>
    <p:extLst>
      <p:ext uri="{BB962C8B-B14F-4D97-AF65-F5344CB8AC3E}">
        <p14:creationId xmlns:p14="http://schemas.microsoft.com/office/powerpoint/2010/main" val="2468519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B48B92-07AF-43CF-A2ED-D17421852678}"/>
              </a:ext>
            </a:extLst>
          </p:cNvPr>
          <p:cNvSpPr>
            <a:spLocks noGrp="1"/>
          </p:cNvSpPr>
          <p:nvPr>
            <p:ph idx="1"/>
          </p:nvPr>
        </p:nvSpPr>
        <p:spPr>
          <a:xfrm>
            <a:off x="1080977" y="1594995"/>
            <a:ext cx="10272823" cy="4593154"/>
          </a:xfrm>
        </p:spPr>
        <p:txBody>
          <a:bodyPr/>
          <a:lstStyle/>
          <a:p>
            <a:r>
              <a:rPr lang="en-US" dirty="0"/>
              <a:t>THE NATURE OF THE OWNER-OPERATOR MODEL IS IN CRISIS. THERE IS NO POLITICAL WILL IN WASHINGTON TO ADDRESS THE ISSUE:</a:t>
            </a:r>
          </a:p>
          <a:p>
            <a:endParaRPr lang="en-US" dirty="0"/>
          </a:p>
          <a:p>
            <a:pPr lvl="1"/>
            <a:r>
              <a:rPr lang="en-US" dirty="0"/>
              <a:t>WE CANNOT EXPECT A SUPREME COURT RULING</a:t>
            </a:r>
          </a:p>
          <a:p>
            <a:pPr lvl="1"/>
            <a:endParaRPr lang="en-US" dirty="0"/>
          </a:p>
          <a:p>
            <a:pPr lvl="1"/>
            <a:r>
              <a:rPr lang="en-US" dirty="0"/>
              <a:t>IT IS TOO LATE TO WAIT</a:t>
            </a:r>
          </a:p>
          <a:p>
            <a:pPr lvl="1"/>
            <a:endParaRPr lang="en-US" dirty="0"/>
          </a:p>
          <a:p>
            <a:pPr lvl="1"/>
            <a:r>
              <a:rPr lang="en-US" dirty="0"/>
              <a:t>NOW IS THE TIME FOR REVIEW</a:t>
            </a:r>
          </a:p>
        </p:txBody>
      </p:sp>
      <p:sp>
        <p:nvSpPr>
          <p:cNvPr id="4" name="Slide Number Placeholder 3">
            <a:extLst>
              <a:ext uri="{FF2B5EF4-FFF2-40B4-BE49-F238E27FC236}">
                <a16:creationId xmlns:a16="http://schemas.microsoft.com/office/drawing/2014/main" id="{80F649BF-1DD9-464E-AA23-FCEF0111FEC6}"/>
              </a:ext>
            </a:extLst>
          </p:cNvPr>
          <p:cNvSpPr>
            <a:spLocks noGrp="1"/>
          </p:cNvSpPr>
          <p:nvPr>
            <p:ph type="sldNum" sz="quarter" idx="12"/>
          </p:nvPr>
        </p:nvSpPr>
        <p:spPr/>
        <p:txBody>
          <a:bodyPr/>
          <a:lstStyle/>
          <a:p>
            <a:fld id="{4A88F56D-FD68-44E4-981D-CAEE8BB1877F}" type="slidenum">
              <a:rPr lang="en-US" smtClean="0"/>
              <a:t>39</a:t>
            </a:fld>
            <a:endParaRPr lang="en-US" dirty="0"/>
          </a:p>
        </p:txBody>
      </p:sp>
    </p:spTree>
    <p:extLst>
      <p:ext uri="{BB962C8B-B14F-4D97-AF65-F5344CB8AC3E}">
        <p14:creationId xmlns:p14="http://schemas.microsoft.com/office/powerpoint/2010/main" val="449817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F9F31F-E2EA-4844-BBE5-7CA2FF45C5D0}"/>
              </a:ext>
            </a:extLst>
          </p:cNvPr>
          <p:cNvSpPr>
            <a:spLocks noGrp="1"/>
          </p:cNvSpPr>
          <p:nvPr>
            <p:ph idx="1"/>
          </p:nvPr>
        </p:nvSpPr>
        <p:spPr>
          <a:xfrm>
            <a:off x="753139" y="489094"/>
            <a:ext cx="10515600" cy="6147317"/>
          </a:xfrm>
        </p:spPr>
        <p:txBody>
          <a:bodyPr>
            <a:normAutofit lnSpcReduction="10000"/>
          </a:bodyPr>
          <a:lstStyle/>
          <a:p>
            <a:r>
              <a:rPr lang="en-US" dirty="0"/>
              <a:t>FIVE CHANGES TO HOURS OF SERVICE:</a:t>
            </a:r>
          </a:p>
          <a:p>
            <a:endParaRPr lang="en-US" dirty="0"/>
          </a:p>
          <a:p>
            <a:pPr marL="914400" lvl="1" indent="-457200">
              <a:buAutoNum type="arabicParenBoth"/>
            </a:pPr>
            <a:r>
              <a:rPr lang="en-US" dirty="0"/>
              <a:t>30 MINUTE BREAK REQUIREMENT MUST BE TAKEN AS ON-DUTY, NOT DRIVING EVERY 8 HOURS</a:t>
            </a:r>
          </a:p>
          <a:p>
            <a:pPr marL="914400" lvl="1" indent="-457200">
              <a:buAutoNum type="arabicParenBoth"/>
            </a:pPr>
            <a:endParaRPr lang="en-US" dirty="0"/>
          </a:p>
          <a:p>
            <a:pPr marL="914400" lvl="1" indent="-457200">
              <a:buAutoNum type="arabicParenBoth"/>
            </a:pPr>
            <a:r>
              <a:rPr lang="en-US" dirty="0"/>
              <a:t>SLEEPER BERTH WILL ALLOW 10 HOUR SPLIT IN TWO PERIODS – ONE OF AT LEAST 7 CONSECUTIVE HOURS AND THE OTHER NOT LESS THAN 2 CONSECUTIVE HOURS EITHER OFF-DUTY OR IN SLEEPER BERTH</a:t>
            </a:r>
          </a:p>
          <a:p>
            <a:pPr marL="914400" lvl="1" indent="-457200">
              <a:buAutoNum type="arabicParenBoth"/>
            </a:pPr>
            <a:endParaRPr lang="en-US" dirty="0"/>
          </a:p>
          <a:p>
            <a:pPr marL="914400" lvl="1" indent="-457200">
              <a:buAutoNum type="arabicParenBoth"/>
            </a:pPr>
            <a:r>
              <a:rPr lang="en-US" dirty="0"/>
              <a:t>ALLOWS OFF-DUTY BREAK AT LEAST 30 MINUTES BUT NOT MORE THAN 3 HOURS THAT WOULD PAUSE THE 14 HOUR CLOCK</a:t>
            </a:r>
          </a:p>
          <a:p>
            <a:pPr marL="914400" lvl="1" indent="-457200">
              <a:buAutoNum type="arabicParenBoth"/>
            </a:pPr>
            <a:endParaRPr lang="en-US" dirty="0"/>
          </a:p>
          <a:p>
            <a:pPr marL="914400" lvl="1" indent="-457200">
              <a:buAutoNum type="arabicParenBoth"/>
            </a:pPr>
            <a:r>
              <a:rPr lang="en-US" dirty="0"/>
              <a:t>MODIFIES ADVERSE DRIVING CONDITIONS BY EXTENDING WINDOW TO 2 HOURS</a:t>
            </a:r>
          </a:p>
          <a:p>
            <a:pPr marL="914400" lvl="1" indent="-457200">
              <a:buAutoNum type="arabicParenBoth"/>
            </a:pPr>
            <a:endParaRPr lang="en-US" dirty="0"/>
          </a:p>
          <a:p>
            <a:pPr marL="914400" lvl="1" indent="-457200">
              <a:buAutoNum type="arabicParenBoth"/>
            </a:pPr>
            <a:r>
              <a:rPr lang="en-US" dirty="0"/>
              <a:t>CHANGES SHORT HAUL EXCEPTION TO ALLOW DRIVERS UP TO 14 HOURS ON CLOCK AND DISTANCE FROM 100 AIR MILES TO 150 AIR MILES</a:t>
            </a:r>
          </a:p>
          <a:p>
            <a:pPr lvl="1"/>
            <a:endParaRPr lang="en-US" b="1" dirty="0"/>
          </a:p>
          <a:p>
            <a:endParaRPr lang="en-US" dirty="0"/>
          </a:p>
        </p:txBody>
      </p:sp>
      <p:sp>
        <p:nvSpPr>
          <p:cNvPr id="4" name="Slide Number Placeholder 3">
            <a:extLst>
              <a:ext uri="{FF2B5EF4-FFF2-40B4-BE49-F238E27FC236}">
                <a16:creationId xmlns:a16="http://schemas.microsoft.com/office/drawing/2014/main" id="{F8367821-3155-4A79-89D9-8423E479C35C}"/>
              </a:ext>
            </a:extLst>
          </p:cNvPr>
          <p:cNvSpPr>
            <a:spLocks noGrp="1"/>
          </p:cNvSpPr>
          <p:nvPr>
            <p:ph type="sldNum" sz="quarter" idx="12"/>
          </p:nvPr>
        </p:nvSpPr>
        <p:spPr/>
        <p:txBody>
          <a:bodyPr/>
          <a:lstStyle/>
          <a:p>
            <a:fld id="{4A88F56D-FD68-44E4-981D-CAEE8BB1877F}" type="slidenum">
              <a:rPr lang="en-US" smtClean="0"/>
              <a:t>4</a:t>
            </a:fld>
            <a:endParaRPr lang="en-US" dirty="0"/>
          </a:p>
        </p:txBody>
      </p:sp>
    </p:spTree>
    <p:extLst>
      <p:ext uri="{BB962C8B-B14F-4D97-AF65-F5344CB8AC3E}">
        <p14:creationId xmlns:p14="http://schemas.microsoft.com/office/powerpoint/2010/main" val="865940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39CC14-8682-4978-BA91-F0BD175A9242}"/>
              </a:ext>
            </a:extLst>
          </p:cNvPr>
          <p:cNvSpPr>
            <a:spLocks noGrp="1"/>
          </p:cNvSpPr>
          <p:nvPr>
            <p:ph idx="1"/>
          </p:nvPr>
        </p:nvSpPr>
        <p:spPr>
          <a:xfrm>
            <a:off x="2623581" y="1485378"/>
            <a:ext cx="6817242" cy="4351338"/>
          </a:xfrm>
        </p:spPr>
        <p:txBody>
          <a:bodyPr/>
          <a:lstStyle/>
          <a:p>
            <a:r>
              <a:rPr lang="en-US" dirty="0"/>
              <a:t>PUBLIC CONVEYANCE</a:t>
            </a:r>
          </a:p>
          <a:p>
            <a:endParaRPr lang="en-US" dirty="0"/>
          </a:p>
          <a:p>
            <a:pPr lvl="1"/>
            <a:r>
              <a:rPr lang="en-US" dirty="0"/>
              <a:t>RESULTS IN ENFORCEMENT INCONSISTENCIES</a:t>
            </a:r>
          </a:p>
          <a:p>
            <a:pPr lvl="1"/>
            <a:endParaRPr lang="en-US" dirty="0"/>
          </a:p>
          <a:p>
            <a:pPr lvl="1"/>
            <a:r>
              <a:rPr lang="en-US" dirty="0"/>
              <a:t>LAW OF SMALL NUMBERS AT WORK</a:t>
            </a:r>
          </a:p>
          <a:p>
            <a:pPr lvl="1"/>
            <a:endParaRPr lang="en-US" dirty="0"/>
          </a:p>
          <a:p>
            <a:pPr lvl="1"/>
            <a:r>
              <a:rPr lang="en-US" dirty="0"/>
              <a:t>WHERE IS FATIGUE BEING MEASURED?</a:t>
            </a:r>
          </a:p>
          <a:p>
            <a:pPr lvl="1"/>
            <a:endParaRPr lang="en-US" dirty="0"/>
          </a:p>
          <a:p>
            <a:pPr lvl="1"/>
            <a:r>
              <a:rPr lang="en-US" dirty="0"/>
              <a:t>WHATEVER HAPPENED TO SLEEP “SCIENCE?”</a:t>
            </a:r>
          </a:p>
          <a:p>
            <a:endParaRPr lang="en-US" dirty="0"/>
          </a:p>
        </p:txBody>
      </p:sp>
      <p:sp>
        <p:nvSpPr>
          <p:cNvPr id="4" name="Slide Number Placeholder 3">
            <a:extLst>
              <a:ext uri="{FF2B5EF4-FFF2-40B4-BE49-F238E27FC236}">
                <a16:creationId xmlns:a16="http://schemas.microsoft.com/office/drawing/2014/main" id="{09AAB700-6046-44CB-B83D-62AFBFE97FD0}"/>
              </a:ext>
            </a:extLst>
          </p:cNvPr>
          <p:cNvSpPr>
            <a:spLocks noGrp="1"/>
          </p:cNvSpPr>
          <p:nvPr>
            <p:ph type="sldNum" sz="quarter" idx="12"/>
          </p:nvPr>
        </p:nvSpPr>
        <p:spPr/>
        <p:txBody>
          <a:bodyPr/>
          <a:lstStyle/>
          <a:p>
            <a:fld id="{4A88F56D-FD68-44E4-981D-CAEE8BB1877F}" type="slidenum">
              <a:rPr lang="en-US" smtClean="0"/>
              <a:t>5</a:t>
            </a:fld>
            <a:endParaRPr lang="en-US" dirty="0"/>
          </a:p>
        </p:txBody>
      </p:sp>
    </p:spTree>
    <p:extLst>
      <p:ext uri="{BB962C8B-B14F-4D97-AF65-F5344CB8AC3E}">
        <p14:creationId xmlns:p14="http://schemas.microsoft.com/office/powerpoint/2010/main" val="3550356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E9806-E47D-4490-B79F-EE673E79D7F0}"/>
              </a:ext>
            </a:extLst>
          </p:cNvPr>
          <p:cNvSpPr>
            <a:spLocks noGrp="1"/>
          </p:cNvSpPr>
          <p:nvPr>
            <p:ph type="title"/>
          </p:nvPr>
        </p:nvSpPr>
        <p:spPr>
          <a:xfrm>
            <a:off x="838200" y="730250"/>
            <a:ext cx="10515600" cy="1325563"/>
          </a:xfrm>
        </p:spPr>
        <p:txBody>
          <a:bodyPr/>
          <a:lstStyle/>
          <a:p>
            <a:pPr algn="ctr"/>
            <a:r>
              <a:rPr lang="en-US" b="1" dirty="0"/>
              <a:t>2. THE FUTURE OF SMS METHODOLOGY </a:t>
            </a:r>
            <a:br>
              <a:rPr lang="en-US" b="1" dirty="0"/>
            </a:br>
            <a:r>
              <a:rPr lang="en-US" b="1" dirty="0"/>
              <a:t>AND FAST ACT COMPLIANCE</a:t>
            </a:r>
          </a:p>
        </p:txBody>
      </p:sp>
      <p:sp>
        <p:nvSpPr>
          <p:cNvPr id="3" name="Content Placeholder 2">
            <a:extLst>
              <a:ext uri="{FF2B5EF4-FFF2-40B4-BE49-F238E27FC236}">
                <a16:creationId xmlns:a16="http://schemas.microsoft.com/office/drawing/2014/main" id="{6B6895D9-2095-4747-8930-FDDE9A3B9ECD}"/>
              </a:ext>
            </a:extLst>
          </p:cNvPr>
          <p:cNvSpPr>
            <a:spLocks noGrp="1"/>
          </p:cNvSpPr>
          <p:nvPr>
            <p:ph idx="1"/>
          </p:nvPr>
        </p:nvSpPr>
        <p:spPr>
          <a:xfrm>
            <a:off x="838200" y="2506662"/>
            <a:ext cx="10515600" cy="4351338"/>
          </a:xfrm>
        </p:spPr>
        <p:txBody>
          <a:bodyPr>
            <a:normAutofit/>
          </a:bodyPr>
          <a:lstStyle/>
          <a:p>
            <a:r>
              <a:rPr lang="en-US" dirty="0"/>
              <a:t>THE AGENCY HAS MADE NO FORMAL CHANGES SINCE JANUARY OF 2016.</a:t>
            </a:r>
          </a:p>
          <a:p>
            <a:endParaRPr lang="en-US" dirty="0"/>
          </a:p>
          <a:p>
            <a:r>
              <a:rPr lang="en-US" dirty="0"/>
              <a:t>SCORES ARE STILL NOT PUBLISHED BY FMCSA BUT ARE RECREATED AND USED BY SHIPPERS, BROKERS, INSURERS AND PLAINTIFF’S BAR:</a:t>
            </a:r>
          </a:p>
          <a:p>
            <a:pPr lvl="1"/>
            <a:r>
              <a:rPr lang="en-US" dirty="0"/>
              <a:t>IN LARGE PART RESPONSIBLE FOR NUCLEAR VERDICTS</a:t>
            </a:r>
          </a:p>
          <a:p>
            <a:pPr lvl="1"/>
            <a:r>
              <a:rPr lang="en-US" dirty="0"/>
              <a:t>HIGH COST OF INSURANCE</a:t>
            </a:r>
          </a:p>
          <a:p>
            <a:endParaRPr lang="en-US" dirty="0"/>
          </a:p>
        </p:txBody>
      </p:sp>
      <p:sp>
        <p:nvSpPr>
          <p:cNvPr id="4" name="Slide Number Placeholder 3">
            <a:extLst>
              <a:ext uri="{FF2B5EF4-FFF2-40B4-BE49-F238E27FC236}">
                <a16:creationId xmlns:a16="http://schemas.microsoft.com/office/drawing/2014/main" id="{914ECB80-DB4E-44BB-8F6B-88135B07A044}"/>
              </a:ext>
            </a:extLst>
          </p:cNvPr>
          <p:cNvSpPr>
            <a:spLocks noGrp="1"/>
          </p:cNvSpPr>
          <p:nvPr>
            <p:ph type="sldNum" sz="quarter" idx="12"/>
          </p:nvPr>
        </p:nvSpPr>
        <p:spPr/>
        <p:txBody>
          <a:bodyPr/>
          <a:lstStyle/>
          <a:p>
            <a:fld id="{4A88F56D-FD68-44E4-981D-CAEE8BB1877F}" type="slidenum">
              <a:rPr lang="en-US" smtClean="0"/>
              <a:t>6</a:t>
            </a:fld>
            <a:endParaRPr lang="en-US" dirty="0"/>
          </a:p>
        </p:txBody>
      </p:sp>
    </p:spTree>
    <p:extLst>
      <p:ext uri="{BB962C8B-B14F-4D97-AF65-F5344CB8AC3E}">
        <p14:creationId xmlns:p14="http://schemas.microsoft.com/office/powerpoint/2010/main" val="406255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7931A-A648-451B-909A-1D6147C5FE7D}"/>
              </a:ext>
            </a:extLst>
          </p:cNvPr>
          <p:cNvSpPr>
            <a:spLocks noGrp="1"/>
          </p:cNvSpPr>
          <p:nvPr>
            <p:ph type="title"/>
          </p:nvPr>
        </p:nvSpPr>
        <p:spPr/>
        <p:txBody>
          <a:bodyPr/>
          <a:lstStyle/>
          <a:p>
            <a:pPr algn="ctr"/>
            <a:r>
              <a:rPr lang="en-US" b="1" dirty="0"/>
              <a:t>SMS SCORES ARE DOWN BUT NOT FORGOTTEN BY:</a:t>
            </a:r>
          </a:p>
        </p:txBody>
      </p:sp>
      <p:sp>
        <p:nvSpPr>
          <p:cNvPr id="3" name="Content Placeholder 2">
            <a:extLst>
              <a:ext uri="{FF2B5EF4-FFF2-40B4-BE49-F238E27FC236}">
                <a16:creationId xmlns:a16="http://schemas.microsoft.com/office/drawing/2014/main" id="{6F94256A-DE38-4DF5-B1C3-A940C1F7757D}"/>
              </a:ext>
            </a:extLst>
          </p:cNvPr>
          <p:cNvSpPr>
            <a:spLocks noGrp="1"/>
          </p:cNvSpPr>
          <p:nvPr>
            <p:ph idx="1"/>
          </p:nvPr>
        </p:nvSpPr>
        <p:spPr>
          <a:xfrm>
            <a:off x="1378688" y="2190749"/>
            <a:ext cx="9975112" cy="4667251"/>
          </a:xfrm>
        </p:spPr>
        <p:txBody>
          <a:bodyPr>
            <a:normAutofit/>
          </a:bodyPr>
          <a:lstStyle/>
          <a:p>
            <a:pPr marL="514350" indent="-514350">
              <a:buAutoNum type="alphaUcPeriod"/>
            </a:pPr>
            <a:r>
              <a:rPr lang="en-US" dirty="0"/>
              <a:t>PLAINTIFF’S BAR</a:t>
            </a:r>
          </a:p>
          <a:p>
            <a:pPr marL="514350" indent="-514350">
              <a:buAutoNum type="alphaUcPeriod"/>
            </a:pPr>
            <a:endParaRPr lang="en-US" sz="800" dirty="0"/>
          </a:p>
          <a:p>
            <a:pPr marL="914400" lvl="1" indent="-457200">
              <a:buAutoNum type="arabicParenBoth"/>
            </a:pPr>
            <a:r>
              <a:rPr lang="en-US" dirty="0"/>
              <a:t>MAJOR PRONG OF REPTILIAN THEORY</a:t>
            </a:r>
          </a:p>
          <a:p>
            <a:pPr marL="914400" lvl="1" indent="-457200">
              <a:buAutoNum type="arabicParenBoth"/>
            </a:pPr>
            <a:r>
              <a:rPr lang="en-US" dirty="0"/>
              <a:t>NOT FIT FOR USE BUT ADMITTED</a:t>
            </a:r>
          </a:p>
          <a:p>
            <a:pPr marL="914400" lvl="1" indent="-457200">
              <a:buAutoNum type="arabicParenBoth"/>
            </a:pPr>
            <a:r>
              <a:rPr lang="en-US" dirty="0"/>
              <a:t>OPEN DISCOVERY</a:t>
            </a:r>
          </a:p>
          <a:p>
            <a:pPr marL="914400" lvl="1" indent="-457200">
              <a:buAutoNum type="arabicParenBoth"/>
            </a:pPr>
            <a:r>
              <a:rPr lang="en-US" dirty="0"/>
              <a:t>LEADS TO NUCLEAR VERDICTS</a:t>
            </a:r>
          </a:p>
          <a:p>
            <a:pPr marL="1257300" lvl="2" indent="-342900">
              <a:buAutoNum type="alphaLcParenBoth"/>
            </a:pPr>
            <a:r>
              <a:rPr lang="en-US" dirty="0"/>
              <a:t>$120,000 MILLION IN 2 WERNER VERDICTS ALONE</a:t>
            </a:r>
          </a:p>
          <a:p>
            <a:pPr marL="1257300" lvl="2" indent="-342900">
              <a:buAutoNum type="alphaLcParenBoth"/>
            </a:pPr>
            <a:r>
              <a:rPr lang="en-US" dirty="0"/>
              <a:t>AGENCY IGNORES FAST ACT REQUIREMENTS WHILE ITS CONSULTANTS ARE PLAINTIFF EXPERTS</a:t>
            </a:r>
          </a:p>
          <a:p>
            <a:pPr marL="1257300" lvl="2" indent="-342900">
              <a:buAutoNum type="alphaLcParenBoth"/>
            </a:pPr>
            <a:r>
              <a:rPr lang="en-US" dirty="0"/>
              <a:t>ATRI IS EXAMINING</a:t>
            </a:r>
          </a:p>
        </p:txBody>
      </p:sp>
      <p:sp>
        <p:nvSpPr>
          <p:cNvPr id="4" name="Slide Number Placeholder 3">
            <a:extLst>
              <a:ext uri="{FF2B5EF4-FFF2-40B4-BE49-F238E27FC236}">
                <a16:creationId xmlns:a16="http://schemas.microsoft.com/office/drawing/2014/main" id="{6C8FF3F5-9988-4774-981D-BDF00188DB11}"/>
              </a:ext>
            </a:extLst>
          </p:cNvPr>
          <p:cNvSpPr>
            <a:spLocks noGrp="1"/>
          </p:cNvSpPr>
          <p:nvPr>
            <p:ph type="sldNum" sz="quarter" idx="12"/>
          </p:nvPr>
        </p:nvSpPr>
        <p:spPr/>
        <p:txBody>
          <a:bodyPr/>
          <a:lstStyle/>
          <a:p>
            <a:fld id="{4A88F56D-FD68-44E4-981D-CAEE8BB1877F}" type="slidenum">
              <a:rPr lang="en-US" smtClean="0"/>
              <a:t>7</a:t>
            </a:fld>
            <a:endParaRPr lang="en-US" dirty="0"/>
          </a:p>
        </p:txBody>
      </p:sp>
    </p:spTree>
    <p:extLst>
      <p:ext uri="{BB962C8B-B14F-4D97-AF65-F5344CB8AC3E}">
        <p14:creationId xmlns:p14="http://schemas.microsoft.com/office/powerpoint/2010/main" val="1772776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FF7AD7-9994-4C9E-8A78-1BDE15B533A4}"/>
              </a:ext>
            </a:extLst>
          </p:cNvPr>
          <p:cNvSpPr>
            <a:spLocks noGrp="1"/>
          </p:cNvSpPr>
          <p:nvPr>
            <p:ph idx="1"/>
          </p:nvPr>
        </p:nvSpPr>
        <p:spPr>
          <a:xfrm>
            <a:off x="1650704" y="1496016"/>
            <a:ext cx="8890591" cy="4351338"/>
          </a:xfrm>
        </p:spPr>
        <p:txBody>
          <a:bodyPr/>
          <a:lstStyle/>
          <a:p>
            <a:pPr marL="514350" indent="-514350">
              <a:buAutoNum type="alphaUcPeriod" startAt="2"/>
            </a:pPr>
            <a:r>
              <a:rPr lang="en-US" dirty="0"/>
              <a:t>COTTAGE INDUSTRY “BETTER SAFE THAN SORRY.”</a:t>
            </a:r>
          </a:p>
          <a:p>
            <a:pPr marL="514350" indent="-514350">
              <a:buAutoNum type="alphaUcPeriod" startAt="2"/>
            </a:pPr>
            <a:endParaRPr lang="en-US" dirty="0"/>
          </a:p>
          <a:p>
            <a:pPr marL="514350" indent="-514350">
              <a:buAutoNum type="alphaUcPeriod" startAt="2"/>
            </a:pPr>
            <a:r>
              <a:rPr lang="en-US" dirty="0"/>
              <a:t>SHIPPERS, BROKERS AND CARRIERS</a:t>
            </a:r>
          </a:p>
          <a:p>
            <a:pPr marL="914400" lvl="1" indent="-457200">
              <a:buAutoNum type="arabicParenBoth"/>
            </a:pPr>
            <a:endParaRPr lang="en-US" dirty="0"/>
          </a:p>
          <a:p>
            <a:pPr marL="914400" lvl="1" indent="-457200">
              <a:buAutoNum type="arabicParenBoth"/>
            </a:pPr>
            <a:r>
              <a:rPr lang="en-US" dirty="0"/>
              <a:t>CRASH</a:t>
            </a:r>
          </a:p>
          <a:p>
            <a:pPr marL="914400" lvl="1" indent="-457200">
              <a:buAutoNum type="arabicParenBoth"/>
            </a:pPr>
            <a:r>
              <a:rPr lang="en-US" dirty="0"/>
              <a:t>SHIPPERS STILL BAR CARRIERS BASED ON SCORES</a:t>
            </a:r>
          </a:p>
          <a:p>
            <a:pPr marL="914400" lvl="1" indent="-457200">
              <a:buAutoNum type="arabicParenBoth"/>
            </a:pPr>
            <a:endParaRPr lang="en-US" dirty="0"/>
          </a:p>
          <a:p>
            <a:pPr marL="514350" indent="-514350">
              <a:buAutoNum type="alphaUcPeriod" startAt="4"/>
            </a:pPr>
            <a:r>
              <a:rPr lang="en-US" dirty="0"/>
              <a:t>INSURERS – TOO SCARED TO NOT OFFER POLICY LIMITS</a:t>
            </a:r>
          </a:p>
          <a:p>
            <a:pPr marL="514350" indent="-514350">
              <a:buAutoNum type="alphaUcPeriod" startAt="4"/>
            </a:pPr>
            <a:endParaRPr lang="en-US" dirty="0"/>
          </a:p>
        </p:txBody>
      </p:sp>
      <p:sp>
        <p:nvSpPr>
          <p:cNvPr id="4" name="Slide Number Placeholder 3">
            <a:extLst>
              <a:ext uri="{FF2B5EF4-FFF2-40B4-BE49-F238E27FC236}">
                <a16:creationId xmlns:a16="http://schemas.microsoft.com/office/drawing/2014/main" id="{401882A2-A316-44C4-9241-0A639C6F03DB}"/>
              </a:ext>
            </a:extLst>
          </p:cNvPr>
          <p:cNvSpPr>
            <a:spLocks noGrp="1"/>
          </p:cNvSpPr>
          <p:nvPr>
            <p:ph type="sldNum" sz="quarter" idx="12"/>
          </p:nvPr>
        </p:nvSpPr>
        <p:spPr/>
        <p:txBody>
          <a:bodyPr/>
          <a:lstStyle/>
          <a:p>
            <a:fld id="{4A88F56D-FD68-44E4-981D-CAEE8BB1877F}" type="slidenum">
              <a:rPr lang="en-US" smtClean="0"/>
              <a:t>8</a:t>
            </a:fld>
            <a:endParaRPr lang="en-US" dirty="0"/>
          </a:p>
        </p:txBody>
      </p:sp>
    </p:spTree>
    <p:extLst>
      <p:ext uri="{BB962C8B-B14F-4D97-AF65-F5344CB8AC3E}">
        <p14:creationId xmlns:p14="http://schemas.microsoft.com/office/powerpoint/2010/main" val="1749580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7B6B8-90A0-4135-A9F0-6A323C90F87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DAAFAB-61D4-45FD-9891-34C191B0BF8F}"/>
              </a:ext>
            </a:extLst>
          </p:cNvPr>
          <p:cNvSpPr>
            <a:spLocks noGrp="1"/>
          </p:cNvSpPr>
          <p:nvPr>
            <p:ph idx="1"/>
          </p:nvPr>
        </p:nvSpPr>
        <p:spPr/>
        <p:txBody>
          <a:bodyPr>
            <a:normAutofit/>
          </a:bodyPr>
          <a:lstStyle/>
          <a:p>
            <a:r>
              <a:rPr lang="en-US" dirty="0"/>
              <a:t>BUREAUCRATS AND THEIR PAID ACADEMICS CONTINUE TO TOUT METHODOLOGY NOTWITHSTANDING:</a:t>
            </a:r>
          </a:p>
          <a:p>
            <a:endParaRPr lang="en-US" dirty="0"/>
          </a:p>
          <a:p>
            <a:pPr lvl="1"/>
            <a:r>
              <a:rPr lang="en-US" dirty="0"/>
              <a:t>AGENCY HAS FAILED TO ADDRESS FAST ACT CONCERNS:</a:t>
            </a:r>
          </a:p>
          <a:p>
            <a:endParaRPr lang="en-US" dirty="0"/>
          </a:p>
          <a:p>
            <a:pPr lvl="1"/>
            <a:r>
              <a:rPr lang="en-US" dirty="0"/>
              <a:t>RECORD SHOWS AND CONGRESS AGREED ON SYSTEMIC ISSUES</a:t>
            </a:r>
          </a:p>
          <a:p>
            <a:endParaRPr lang="en-US" dirty="0"/>
          </a:p>
        </p:txBody>
      </p:sp>
      <p:sp>
        <p:nvSpPr>
          <p:cNvPr id="4" name="Slide Number Placeholder 3">
            <a:extLst>
              <a:ext uri="{FF2B5EF4-FFF2-40B4-BE49-F238E27FC236}">
                <a16:creationId xmlns:a16="http://schemas.microsoft.com/office/drawing/2014/main" id="{C57CEADA-6ACB-405E-890D-36258FF2A441}"/>
              </a:ext>
            </a:extLst>
          </p:cNvPr>
          <p:cNvSpPr>
            <a:spLocks noGrp="1"/>
          </p:cNvSpPr>
          <p:nvPr>
            <p:ph type="sldNum" sz="quarter" idx="12"/>
          </p:nvPr>
        </p:nvSpPr>
        <p:spPr/>
        <p:txBody>
          <a:bodyPr/>
          <a:lstStyle/>
          <a:p>
            <a:fld id="{4A88F56D-FD68-44E4-981D-CAEE8BB1877F}" type="slidenum">
              <a:rPr lang="en-US" smtClean="0"/>
              <a:t>9</a:t>
            </a:fld>
            <a:endParaRPr lang="en-US" dirty="0"/>
          </a:p>
        </p:txBody>
      </p:sp>
    </p:spTree>
    <p:extLst>
      <p:ext uri="{BB962C8B-B14F-4D97-AF65-F5344CB8AC3E}">
        <p14:creationId xmlns:p14="http://schemas.microsoft.com/office/powerpoint/2010/main" val="2769625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TotalTime>
  <Words>1869</Words>
  <Application>Microsoft Office PowerPoint</Application>
  <PresentationFormat>Widescreen</PresentationFormat>
  <Paragraphs>300</Paragraphs>
  <Slides>39</Slides>
  <Notes>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Helvetica Neue</vt:lpstr>
      <vt:lpstr>Times New Roman</vt:lpstr>
      <vt:lpstr>Office Theme</vt:lpstr>
      <vt:lpstr>REGULATORY REVIEW AND PREDICTIONS</vt:lpstr>
      <vt:lpstr>MAJOR ISSUES TO BE DISCUSSED</vt:lpstr>
      <vt:lpstr>1. ELD AND HOS</vt:lpstr>
      <vt:lpstr>PowerPoint Presentation</vt:lpstr>
      <vt:lpstr>PowerPoint Presentation</vt:lpstr>
      <vt:lpstr>2. THE FUTURE OF SMS METHODOLOGY  AND FAST ACT COMPLIANCE</vt:lpstr>
      <vt:lpstr>SMS SCORES ARE DOWN BUT NOT FORGOTTEN BY:</vt:lpstr>
      <vt:lpstr>PowerPoint Presentation</vt:lpstr>
      <vt:lpstr>PowerPoint Presentation</vt:lpstr>
      <vt:lpstr>LAW OF LARGE NUMBERS:  SCORES ARE NOT PREDICTORS OF ACTUAL CRASHES</vt:lpstr>
      <vt:lpstr>PowerPoint Presentation</vt:lpstr>
      <vt:lpstr>Crash Ratios and the Law of Large Numbers</vt:lpstr>
      <vt:lpstr>PowerPoint Presentation</vt:lpstr>
      <vt:lpstr>PowerPoint Presentation</vt:lpstr>
      <vt:lpstr>Fatal Crashes Involving Large Trucks 2013-2018</vt:lpstr>
      <vt:lpstr>STICK A FORK IN IT – CSA IS DONE</vt:lpstr>
      <vt:lpstr>PowerPoint Presentation</vt:lpstr>
      <vt:lpstr>PowerPoint Presentation</vt:lpstr>
      <vt:lpstr>3.  PREVENTABILITY</vt:lpstr>
      <vt:lpstr>PowerPoint Presentation</vt:lpstr>
      <vt:lpstr>PowerPoint Presentation</vt:lpstr>
      <vt:lpstr>PowerPoint Presentation</vt:lpstr>
      <vt:lpstr>DUE PROCESS AND PREVENTABILITY</vt:lpstr>
      <vt:lpstr>WHY PREVENTABILITY AND GUIDANCE ARE ISSUES WORTH FIGHTING FOR:</vt:lpstr>
      <vt:lpstr>PowerPoint Presentation</vt:lpstr>
      <vt:lpstr>FRONT FACING CAMERA SHOWS EXAMPLE OF HOW MISLEADING PREVENTABILITY CAN BE</vt:lpstr>
      <vt:lpstr>PowerPoint Presentation</vt:lpstr>
      <vt:lpstr>4. DEEP STATE POLITICS / GUIDANCE MASQUERADING AS RULEMAKING AND DYSFUNCTIONAL POLITICS</vt:lpstr>
      <vt:lpstr>PowerPoint Presentation</vt:lpstr>
      <vt:lpstr>SUNK COST THEORY RESULTS IN IGNORING  THERE IS A BETTER ANSWER</vt:lpstr>
      <vt:lpstr>5. THE FUTURE OF THE INDEPENDENT CONTRACTOR MODEL</vt:lpstr>
      <vt:lpstr>PowerPoint Presentation</vt:lpstr>
      <vt:lpstr>MISCLASSIFICATION ISSUES  AT FEDERAL AND STATE LEVELS</vt:lpstr>
      <vt:lpstr>PowerPoint Presentation</vt:lpstr>
      <vt:lpstr>PowerPoint Presentation</vt:lpstr>
      <vt:lpstr>OTHER ALTERNATIVES</vt:lpstr>
      <vt:lpstr>PowerPoint Presentation</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Regulatory Review and Predictions</dc:title>
  <dc:creator>Nancy Elliott</dc:creator>
  <cp:lastModifiedBy>Guy Young</cp:lastModifiedBy>
  <cp:revision>42</cp:revision>
  <cp:lastPrinted>2019-10-28T16:22:06Z</cp:lastPrinted>
  <dcterms:created xsi:type="dcterms:W3CDTF">2019-10-22T15:38:12Z</dcterms:created>
  <dcterms:modified xsi:type="dcterms:W3CDTF">2019-10-28T20:42:47Z</dcterms:modified>
</cp:coreProperties>
</file>