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4"/>
  </p:sldMasterIdLst>
  <p:notesMasterIdLst>
    <p:notesMasterId r:id="rId69"/>
  </p:notesMasterIdLst>
  <p:handoutMasterIdLst>
    <p:handoutMasterId r:id="rId70"/>
  </p:handoutMasterIdLst>
  <p:sldIdLst>
    <p:sldId id="645" r:id="rId5"/>
    <p:sldId id="699" r:id="rId6"/>
    <p:sldId id="647" r:id="rId7"/>
    <p:sldId id="601" r:id="rId8"/>
    <p:sldId id="582" r:id="rId9"/>
    <p:sldId id="584" r:id="rId10"/>
    <p:sldId id="607" r:id="rId11"/>
    <p:sldId id="603" r:id="rId12"/>
    <p:sldId id="671" r:id="rId13"/>
    <p:sldId id="672" r:id="rId14"/>
    <p:sldId id="673" r:id="rId15"/>
    <p:sldId id="674" r:id="rId16"/>
    <p:sldId id="675" r:id="rId17"/>
    <p:sldId id="676" r:id="rId18"/>
    <p:sldId id="677" r:id="rId19"/>
    <p:sldId id="678" r:id="rId20"/>
    <p:sldId id="679" r:id="rId21"/>
    <p:sldId id="680" r:id="rId22"/>
    <p:sldId id="681" r:id="rId23"/>
    <p:sldId id="682" r:id="rId24"/>
    <p:sldId id="697" r:id="rId25"/>
    <p:sldId id="683" r:id="rId26"/>
    <p:sldId id="684" r:id="rId27"/>
    <p:sldId id="685" r:id="rId28"/>
    <p:sldId id="686" r:id="rId29"/>
    <p:sldId id="687" r:id="rId30"/>
    <p:sldId id="688" r:id="rId31"/>
    <p:sldId id="689" r:id="rId32"/>
    <p:sldId id="714" r:id="rId33"/>
    <p:sldId id="716" r:id="rId34"/>
    <p:sldId id="700" r:id="rId35"/>
    <p:sldId id="701" r:id="rId36"/>
    <p:sldId id="702" r:id="rId37"/>
    <p:sldId id="703" r:id="rId38"/>
    <p:sldId id="704" r:id="rId39"/>
    <p:sldId id="705" r:id="rId40"/>
    <p:sldId id="706" r:id="rId41"/>
    <p:sldId id="707" r:id="rId42"/>
    <p:sldId id="708" r:id="rId43"/>
    <p:sldId id="709" r:id="rId44"/>
    <p:sldId id="710" r:id="rId45"/>
    <p:sldId id="711" r:id="rId46"/>
    <p:sldId id="717" r:id="rId47"/>
    <p:sldId id="648" r:id="rId48"/>
    <p:sldId id="649" r:id="rId49"/>
    <p:sldId id="650" r:id="rId50"/>
    <p:sldId id="651" r:id="rId51"/>
    <p:sldId id="652" r:id="rId52"/>
    <p:sldId id="654" r:id="rId53"/>
    <p:sldId id="695" r:id="rId54"/>
    <p:sldId id="696" r:id="rId55"/>
    <p:sldId id="718" r:id="rId56"/>
    <p:sldId id="719" r:id="rId57"/>
    <p:sldId id="720" r:id="rId58"/>
    <p:sldId id="722" r:id="rId59"/>
    <p:sldId id="723" r:id="rId60"/>
    <p:sldId id="724" r:id="rId61"/>
    <p:sldId id="725" r:id="rId62"/>
    <p:sldId id="726" r:id="rId63"/>
    <p:sldId id="662" r:id="rId64"/>
    <p:sldId id="659" r:id="rId65"/>
    <p:sldId id="660" r:id="rId66"/>
    <p:sldId id="658" r:id="rId67"/>
    <p:sldId id="661" r:id="rId6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aker, Barbara (FMCSA)" initials="BB(" lastIdx="19" clrIdx="6">
    <p:extLst>
      <p:ext uri="{19B8F6BF-5375-455C-9EA6-DF929625EA0E}">
        <p15:presenceInfo xmlns:p15="http://schemas.microsoft.com/office/powerpoint/2012/main" userId="S-1-5-21-982035342-1880134254-310265210-71768" providerId="AD"/>
      </p:ext>
    </p:extLst>
  </p:cmAuthor>
  <p:cmAuthor id="1" name="Eovine, Linda CTR (Volpe)" initials="ELC(" lastIdx="3" clrIdx="0"/>
  <p:cmAuthor id="8" name="Yessen, David (FMCSA)" initials="YD(" lastIdx="4" clrIdx="7">
    <p:extLst>
      <p:ext uri="{19B8F6BF-5375-455C-9EA6-DF929625EA0E}">
        <p15:presenceInfo xmlns:p15="http://schemas.microsoft.com/office/powerpoint/2012/main" userId="S-1-5-21-982035342-1880134254-310265210-71420" providerId="AD"/>
      </p:ext>
    </p:extLst>
  </p:cmAuthor>
  <p:cmAuthor id="2" name="Butts, Laurie CTR (Volpe)" initials="BLC(" lastIdx="14" clrIdx="1"/>
  <p:cmAuthor id="9" name="Lancaster, Jennifer (FMCSA)" initials="LJ(" lastIdx="4" clrIdx="8">
    <p:extLst>
      <p:ext uri="{19B8F6BF-5375-455C-9EA6-DF929625EA0E}">
        <p15:presenceInfo xmlns:p15="http://schemas.microsoft.com/office/powerpoint/2012/main" userId="S-1-5-21-982035342-1880134254-310265210-71132" providerId="AD"/>
      </p:ext>
    </p:extLst>
  </p:cmAuthor>
  <p:cmAuthor id="3" name="Hacker, Elizabeth (VOLPE)" initials="HE(" lastIdx="10" clrIdx="2"/>
  <p:cmAuthor id="4" name="Kennedy, Nancy (Volpe)" initials="KN(" lastIdx="1" clrIdx="3"/>
  <p:cmAuthor id="5" name="Lacombe, Annalynn (VOLPE)" initials="LA(" lastIdx="1" clrIdx="4"/>
  <p:cmAuthor id="6" name="Marshall, Gian (FMCSA)" initials="MG(" lastIdx="31" clrIdx="5">
    <p:extLst>
      <p:ext uri="{19B8F6BF-5375-455C-9EA6-DF929625EA0E}">
        <p15:presenceInfo xmlns:p15="http://schemas.microsoft.com/office/powerpoint/2012/main" userId="S-1-5-21-982035342-1880134254-310265210-1528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5D9"/>
    <a:srgbClr val="B3CBD4"/>
    <a:srgbClr val="001647"/>
    <a:srgbClr val="E4F2F4"/>
    <a:srgbClr val="121A45"/>
    <a:srgbClr val="01ABC2"/>
    <a:srgbClr val="B3C3D3"/>
    <a:srgbClr val="777777"/>
    <a:srgbClr val="15335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69" autoAdjust="0"/>
    <p:restoredTop sz="92389" autoAdjust="0"/>
  </p:normalViewPr>
  <p:slideViewPr>
    <p:cSldViewPr snapToGrid="0">
      <p:cViewPr varScale="1">
        <p:scale>
          <a:sx n="79" d="100"/>
          <a:sy n="79" d="100"/>
        </p:scale>
        <p:origin x="917"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76"/>
    </p:cViewPr>
  </p:sorterViewPr>
  <p:notesViewPr>
    <p:cSldViewPr snapToGrid="0">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41F1B3-1905-4BB3-A99B-AF8E3B8C904E}" type="doc">
      <dgm:prSet loTypeId="urn:microsoft.com/office/officeart/2005/8/layout/hProcess9" loCatId="process" qsTypeId="urn:microsoft.com/office/officeart/2005/8/quickstyle/simple1" qsCatId="simple" csTypeId="urn:microsoft.com/office/officeart/2005/8/colors/accent1_2" csCatId="accent1" phldr="1"/>
      <dgm:spPr/>
    </dgm:pt>
    <dgm:pt modelId="{D157A676-DFCF-429C-935C-3C7A5FC3143B}">
      <dgm:prSet phldrT="[Text]" custT="1"/>
      <dgm:spPr>
        <a:xfrm>
          <a:off x="2837" y="1325880"/>
          <a:ext cx="1843386" cy="1767840"/>
        </a:xfrm>
        <a:prstGeom prst="roundRect">
          <a:avLst/>
        </a:prstGeom>
        <a:solidFill>
          <a:srgbClr val="0070C0"/>
        </a:solidFill>
        <a:ln w="12700" cap="flat" cmpd="sng" algn="ctr">
          <a:solidFill>
            <a:schemeClr val="accent1">
              <a:lumMod val="75000"/>
            </a:schemeClr>
          </a:solidFill>
          <a:prstDash val="solid"/>
          <a:miter lim="800000"/>
        </a:ln>
        <a:effectLst/>
      </dgm:spPr>
      <dgm:t>
        <a:bodyPr/>
        <a:lstStyle/>
        <a:p>
          <a:pPr>
            <a:lnSpc>
              <a:spcPct val="100000"/>
            </a:lnSpc>
            <a:spcAft>
              <a:spcPts val="0"/>
            </a:spcAft>
          </a:pPr>
          <a:r>
            <a:rPr lang="en-US" sz="1700" b="1" i="0" dirty="0">
              <a:solidFill>
                <a:schemeClr val="bg1"/>
              </a:solidFill>
              <a:latin typeface="Calibri" panose="020F0502020204030204"/>
              <a:ea typeface="+mn-ea"/>
              <a:cs typeface="+mn-cs"/>
            </a:rPr>
            <a:t>CSA &amp; SMS Launch</a:t>
          </a:r>
        </a:p>
        <a:p>
          <a:pPr>
            <a:lnSpc>
              <a:spcPct val="100000"/>
            </a:lnSpc>
            <a:spcAft>
              <a:spcPts val="0"/>
            </a:spcAft>
          </a:pPr>
          <a:r>
            <a:rPr lang="en-US" sz="1600" b="0" i="1" dirty="0">
              <a:solidFill>
                <a:schemeClr val="bg1"/>
              </a:solidFill>
              <a:latin typeface="Calibri" panose="020F0502020204030204"/>
              <a:ea typeface="+mn-ea"/>
              <a:cs typeface="+mn-cs"/>
            </a:rPr>
            <a:t>2008-2010</a:t>
          </a:r>
        </a:p>
      </dgm:t>
    </dgm:pt>
    <dgm:pt modelId="{F476D235-D626-432E-BB05-F019347D69E3}" type="parTrans" cxnId="{AA31E9AB-1C6E-4CD4-930E-738D7F409753}">
      <dgm:prSet/>
      <dgm:spPr/>
      <dgm:t>
        <a:bodyPr/>
        <a:lstStyle/>
        <a:p>
          <a:endParaRPr lang="en-US"/>
        </a:p>
      </dgm:t>
    </dgm:pt>
    <dgm:pt modelId="{79414585-9A56-4684-B2A2-7D87266E3F67}" type="sibTrans" cxnId="{AA31E9AB-1C6E-4CD4-930E-738D7F409753}">
      <dgm:prSet/>
      <dgm:spPr/>
      <dgm:t>
        <a:bodyPr/>
        <a:lstStyle/>
        <a:p>
          <a:endParaRPr lang="en-US"/>
        </a:p>
      </dgm:t>
    </dgm:pt>
    <dgm:pt modelId="{B8FE2706-03F6-4C92-993A-C96C7BE1FB07}">
      <dgm:prSet phldrT="[Text]" custT="1"/>
      <dgm:spPr>
        <a:xfrm>
          <a:off x="2153454" y="1325880"/>
          <a:ext cx="1843386" cy="1767840"/>
        </a:xfrm>
        <a:prstGeom prst="roundRect">
          <a:avLst/>
        </a:prstGeom>
        <a:solidFill>
          <a:srgbClr val="0070C0"/>
        </a:solidFill>
        <a:ln w="12700" cap="flat" cmpd="sng" algn="ctr">
          <a:solidFill>
            <a:schemeClr val="accent1">
              <a:lumMod val="75000"/>
            </a:schemeClr>
          </a:solidFill>
          <a:prstDash val="solid"/>
          <a:miter lim="800000"/>
        </a:ln>
        <a:effectLst/>
      </dgm:spPr>
      <dgm:t>
        <a:bodyPr/>
        <a:lstStyle/>
        <a:p>
          <a:pPr>
            <a:lnSpc>
              <a:spcPct val="100000"/>
            </a:lnSpc>
            <a:spcAft>
              <a:spcPts val="0"/>
            </a:spcAft>
          </a:pPr>
          <a:r>
            <a:rPr lang="en-US" sz="1700" b="1" dirty="0">
              <a:solidFill>
                <a:srgbClr val="FFFFFF"/>
              </a:solidFill>
              <a:latin typeface="Calibri" panose="020F0502020204030204"/>
              <a:ea typeface="+mn-ea"/>
              <a:cs typeface="+mn-cs"/>
            </a:rPr>
            <a:t>FAST Act</a:t>
          </a:r>
        </a:p>
        <a:p>
          <a:pPr>
            <a:lnSpc>
              <a:spcPct val="100000"/>
            </a:lnSpc>
            <a:spcAft>
              <a:spcPts val="0"/>
            </a:spcAft>
          </a:pPr>
          <a:r>
            <a:rPr lang="en-US" sz="1600" b="0" i="1" dirty="0">
              <a:solidFill>
                <a:srgbClr val="FFFFFF"/>
              </a:solidFill>
              <a:latin typeface="Calibri" panose="020F0502020204030204"/>
              <a:ea typeface="+mn-ea"/>
              <a:cs typeface="+mn-cs"/>
            </a:rPr>
            <a:t>December 2015 </a:t>
          </a:r>
        </a:p>
      </dgm:t>
    </dgm:pt>
    <dgm:pt modelId="{C778B98F-7214-4F9E-B4F3-EE733513E521}" type="parTrans" cxnId="{A3143787-A1E3-497E-A20A-D6EA96840410}">
      <dgm:prSet/>
      <dgm:spPr/>
      <dgm:t>
        <a:bodyPr/>
        <a:lstStyle/>
        <a:p>
          <a:endParaRPr lang="en-US"/>
        </a:p>
      </dgm:t>
    </dgm:pt>
    <dgm:pt modelId="{222FC6B0-895F-4E4B-A17D-1B292E5C5BF0}" type="sibTrans" cxnId="{A3143787-A1E3-497E-A20A-D6EA96840410}">
      <dgm:prSet/>
      <dgm:spPr/>
      <dgm:t>
        <a:bodyPr/>
        <a:lstStyle/>
        <a:p>
          <a:endParaRPr lang="en-US"/>
        </a:p>
      </dgm:t>
    </dgm:pt>
    <dgm:pt modelId="{4D7E82C7-66A0-4678-A2DB-CEAFF7DE499A}">
      <dgm:prSet phldrT="[Text]" custT="1"/>
      <dgm:spPr>
        <a:xfrm>
          <a:off x="4304072" y="1325880"/>
          <a:ext cx="1843386" cy="1767840"/>
        </a:xfrm>
        <a:prstGeom prst="roundRect">
          <a:avLst/>
        </a:prstGeom>
        <a:solidFill>
          <a:srgbClr val="0070C0"/>
        </a:solidFill>
        <a:ln w="12700" cap="flat" cmpd="sng" algn="ctr">
          <a:solidFill>
            <a:schemeClr val="accent1">
              <a:lumMod val="75000"/>
            </a:schemeClr>
          </a:solidFill>
          <a:prstDash val="solid"/>
          <a:miter lim="800000"/>
        </a:ln>
        <a:effectLst/>
      </dgm:spPr>
      <dgm:t>
        <a:bodyPr/>
        <a:lstStyle/>
        <a:p>
          <a:pPr>
            <a:lnSpc>
              <a:spcPct val="100000"/>
            </a:lnSpc>
            <a:spcAft>
              <a:spcPts val="0"/>
            </a:spcAft>
          </a:pPr>
          <a:r>
            <a:rPr lang="en-US" sz="1700" b="1" dirty="0">
              <a:solidFill>
                <a:srgbClr val="FFFFFF"/>
              </a:solidFill>
              <a:latin typeface="Calibri" panose="020F0502020204030204"/>
              <a:ea typeface="+mn-ea"/>
              <a:cs typeface="+mn-cs"/>
            </a:rPr>
            <a:t>FMCSA Corrective Action Plan (CAP)</a:t>
          </a:r>
        </a:p>
        <a:p>
          <a:pPr>
            <a:lnSpc>
              <a:spcPct val="100000"/>
            </a:lnSpc>
            <a:spcAft>
              <a:spcPts val="0"/>
            </a:spcAft>
          </a:pPr>
          <a:r>
            <a:rPr lang="en-US" sz="1600" b="0" i="1" dirty="0">
              <a:solidFill>
                <a:srgbClr val="FFFFFF"/>
              </a:solidFill>
              <a:latin typeface="Calibri" panose="020F0502020204030204"/>
              <a:ea typeface="+mn-ea"/>
              <a:cs typeface="+mn-cs"/>
            </a:rPr>
            <a:t>June 2018</a:t>
          </a:r>
        </a:p>
      </dgm:t>
    </dgm:pt>
    <dgm:pt modelId="{80BC6A28-FEE9-45A9-B9B8-784472904F87}" type="parTrans" cxnId="{BD0BC959-5AAD-41D4-84DD-9A76B93A3125}">
      <dgm:prSet/>
      <dgm:spPr/>
      <dgm:t>
        <a:bodyPr/>
        <a:lstStyle/>
        <a:p>
          <a:endParaRPr lang="en-US"/>
        </a:p>
      </dgm:t>
    </dgm:pt>
    <dgm:pt modelId="{A42E72BB-AB92-412A-BEB1-676C7BB2CBEC}" type="sibTrans" cxnId="{BD0BC959-5AAD-41D4-84DD-9A76B93A3125}">
      <dgm:prSet/>
      <dgm:spPr/>
      <dgm:t>
        <a:bodyPr/>
        <a:lstStyle/>
        <a:p>
          <a:endParaRPr lang="en-US"/>
        </a:p>
      </dgm:t>
    </dgm:pt>
    <dgm:pt modelId="{036F1EC7-C67A-4CFA-A241-B033C7080865}">
      <dgm:prSet custT="1"/>
      <dgm:spPr>
        <a:xfrm>
          <a:off x="6454690" y="1325880"/>
          <a:ext cx="1843386" cy="1767840"/>
        </a:xfrm>
        <a:prstGeom prst="roundRect">
          <a:avLst/>
        </a:prstGeom>
        <a:solidFill>
          <a:srgbClr val="0070C0"/>
        </a:solidFill>
        <a:ln w="12700" cap="flat" cmpd="sng" algn="ctr">
          <a:solidFill>
            <a:schemeClr val="accent1">
              <a:lumMod val="75000"/>
            </a:schemeClr>
          </a:solidFill>
          <a:prstDash val="solid"/>
          <a:miter lim="800000"/>
        </a:ln>
        <a:effectLst/>
      </dgm:spPr>
      <dgm:t>
        <a:bodyPr/>
        <a:lstStyle/>
        <a:p>
          <a:pPr>
            <a:lnSpc>
              <a:spcPct val="100000"/>
            </a:lnSpc>
            <a:spcAft>
              <a:spcPts val="0"/>
            </a:spcAft>
          </a:pPr>
          <a:r>
            <a:rPr lang="en-US" sz="1700" b="1" dirty="0">
              <a:solidFill>
                <a:srgbClr val="FFFFFF"/>
              </a:solidFill>
              <a:latin typeface="Calibri" panose="020F0502020204030204"/>
              <a:ea typeface="+mn-ea"/>
              <a:cs typeface="+mn-cs"/>
            </a:rPr>
            <a:t>FMCSA Correlation Study Launch</a:t>
          </a:r>
        </a:p>
        <a:p>
          <a:pPr>
            <a:lnSpc>
              <a:spcPct val="100000"/>
            </a:lnSpc>
            <a:spcAft>
              <a:spcPts val="0"/>
            </a:spcAft>
          </a:pPr>
          <a:r>
            <a:rPr lang="en-US" sz="1600" b="0" i="1" dirty="0">
              <a:solidFill>
                <a:schemeClr val="bg1"/>
              </a:solidFill>
              <a:latin typeface="Calibri" panose="020F0502020204030204"/>
              <a:ea typeface="+mn-ea"/>
              <a:cs typeface="+mn-cs"/>
            </a:rPr>
            <a:t>June 2018 </a:t>
          </a:r>
        </a:p>
      </dgm:t>
    </dgm:pt>
    <dgm:pt modelId="{5C8D8A62-B526-4756-AE60-C0EF65B1550D}" type="parTrans" cxnId="{2044B69C-A22C-4D3B-AD50-523D1C337DB2}">
      <dgm:prSet/>
      <dgm:spPr/>
      <dgm:t>
        <a:bodyPr/>
        <a:lstStyle/>
        <a:p>
          <a:endParaRPr lang="en-US"/>
        </a:p>
      </dgm:t>
    </dgm:pt>
    <dgm:pt modelId="{B17140E7-6F8D-4B13-A289-639A5EE3D83D}" type="sibTrans" cxnId="{2044B69C-A22C-4D3B-AD50-523D1C337DB2}">
      <dgm:prSet/>
      <dgm:spPr/>
      <dgm:t>
        <a:bodyPr/>
        <a:lstStyle/>
        <a:p>
          <a:endParaRPr lang="en-US"/>
        </a:p>
      </dgm:t>
    </dgm:pt>
    <dgm:pt modelId="{6EF344CB-75E2-441B-9373-4095A7F4F906}">
      <dgm:prSet custT="1"/>
      <dgm:spPr>
        <a:solidFill>
          <a:srgbClr val="0070C0"/>
        </a:solidFill>
        <a:ln>
          <a:solidFill>
            <a:srgbClr val="0070C0"/>
          </a:solidFill>
        </a:ln>
      </dgm:spPr>
      <dgm:t>
        <a:bodyPr/>
        <a:lstStyle/>
        <a:p>
          <a:r>
            <a:rPr lang="en-US" sz="1700" b="1" dirty="0"/>
            <a:t>Looking Ahead</a:t>
          </a:r>
        </a:p>
      </dgm:t>
    </dgm:pt>
    <dgm:pt modelId="{028B6271-25BE-4CB8-92D1-5DBABB960E68}" type="parTrans" cxnId="{4CEEEBC3-16E9-491A-BCEB-1C15EFD44D0E}">
      <dgm:prSet/>
      <dgm:spPr/>
      <dgm:t>
        <a:bodyPr/>
        <a:lstStyle/>
        <a:p>
          <a:endParaRPr lang="en-US"/>
        </a:p>
      </dgm:t>
    </dgm:pt>
    <dgm:pt modelId="{ED60C01D-9288-4452-B299-1DFDE6735BB6}" type="sibTrans" cxnId="{4CEEEBC3-16E9-491A-BCEB-1C15EFD44D0E}">
      <dgm:prSet/>
      <dgm:spPr/>
      <dgm:t>
        <a:bodyPr/>
        <a:lstStyle/>
        <a:p>
          <a:endParaRPr lang="en-US"/>
        </a:p>
      </dgm:t>
    </dgm:pt>
    <dgm:pt modelId="{8138B598-2E9C-4A26-968C-900BB7B79531}">
      <dgm:prSet custT="1"/>
      <dgm:spPr>
        <a:solidFill>
          <a:srgbClr val="0070C0"/>
        </a:solidFill>
        <a:ln>
          <a:solidFill>
            <a:schemeClr val="accent1">
              <a:lumMod val="75000"/>
            </a:schemeClr>
          </a:solidFill>
        </a:ln>
      </dgm:spPr>
      <dgm:t>
        <a:bodyPr/>
        <a:lstStyle/>
        <a:p>
          <a:r>
            <a:rPr lang="en-US" sz="1700" b="1" dirty="0"/>
            <a:t>NAS Correlation Study </a:t>
          </a:r>
        </a:p>
        <a:p>
          <a:r>
            <a:rPr lang="en-US" sz="1600" i="1" dirty="0"/>
            <a:t>June 2017 </a:t>
          </a:r>
        </a:p>
      </dgm:t>
    </dgm:pt>
    <dgm:pt modelId="{E1C95BA7-4FC2-4EA1-990B-FA6090A48BEA}" type="parTrans" cxnId="{9E4954C8-CE8F-413C-AF36-40AC644383AD}">
      <dgm:prSet/>
      <dgm:spPr/>
      <dgm:t>
        <a:bodyPr/>
        <a:lstStyle/>
        <a:p>
          <a:endParaRPr lang="en-US"/>
        </a:p>
      </dgm:t>
    </dgm:pt>
    <dgm:pt modelId="{A26346F2-4B63-4032-8955-FE323FA9310A}" type="sibTrans" cxnId="{9E4954C8-CE8F-413C-AF36-40AC644383AD}">
      <dgm:prSet/>
      <dgm:spPr/>
      <dgm:t>
        <a:bodyPr/>
        <a:lstStyle/>
        <a:p>
          <a:endParaRPr lang="en-US"/>
        </a:p>
      </dgm:t>
    </dgm:pt>
    <dgm:pt modelId="{4E374203-747D-4D41-9804-88F59D589D0E}" type="pres">
      <dgm:prSet presAssocID="{F741F1B3-1905-4BB3-A99B-AF8E3B8C904E}" presName="CompostProcess" presStyleCnt="0">
        <dgm:presLayoutVars>
          <dgm:dir/>
          <dgm:resizeHandles val="exact"/>
        </dgm:presLayoutVars>
      </dgm:prSet>
      <dgm:spPr/>
    </dgm:pt>
    <dgm:pt modelId="{E54BC08D-531E-495D-B6BA-9EFEF8BAE37A}" type="pres">
      <dgm:prSet presAssocID="{F741F1B3-1905-4BB3-A99B-AF8E3B8C904E}" presName="arrow" presStyleLbl="bgShp" presStyleIdx="0" presStyleCnt="1" custScaleX="117647" custScaleY="98806"/>
      <dgm:spPr>
        <a:xfrm>
          <a:off x="622568" y="0"/>
          <a:ext cx="7055776" cy="4419600"/>
        </a:xfrm>
        <a:prstGeom prst="rightArrow">
          <a:avLst/>
        </a:prstGeom>
        <a:solidFill>
          <a:srgbClr val="33006F">
            <a:tint val="40000"/>
            <a:hueOff val="0"/>
            <a:satOff val="0"/>
            <a:lumOff val="0"/>
            <a:alphaOff val="0"/>
          </a:srgbClr>
        </a:solidFill>
        <a:ln>
          <a:noFill/>
        </a:ln>
        <a:effectLst/>
      </dgm:spPr>
    </dgm:pt>
    <dgm:pt modelId="{A54AD593-5B6D-4AA3-BFCE-99D6DA9B1007}" type="pres">
      <dgm:prSet presAssocID="{F741F1B3-1905-4BB3-A99B-AF8E3B8C904E}" presName="linearProcess" presStyleCnt="0"/>
      <dgm:spPr/>
    </dgm:pt>
    <dgm:pt modelId="{8B197E58-1307-417F-ABC1-8ACF267252D9}" type="pres">
      <dgm:prSet presAssocID="{D157A676-DFCF-429C-935C-3C7A5FC3143B}" presName="textNode" presStyleLbl="node1" presStyleIdx="0" presStyleCnt="6" custLinFactNeighborX="-38052" custLinFactNeighborY="-562">
        <dgm:presLayoutVars>
          <dgm:bulletEnabled val="1"/>
        </dgm:presLayoutVars>
      </dgm:prSet>
      <dgm:spPr>
        <a:prstGeom prst="roundRect">
          <a:avLst/>
        </a:prstGeom>
      </dgm:spPr>
    </dgm:pt>
    <dgm:pt modelId="{8CF048D5-3BC1-4D8B-974B-9D1F3367E472}" type="pres">
      <dgm:prSet presAssocID="{79414585-9A56-4684-B2A2-7D87266E3F67}" presName="sibTrans" presStyleCnt="0"/>
      <dgm:spPr/>
    </dgm:pt>
    <dgm:pt modelId="{0E0128CF-070F-4D4C-9436-5130CEF3DDD6}" type="pres">
      <dgm:prSet presAssocID="{B8FE2706-03F6-4C92-993A-C96C7BE1FB07}" presName="textNode" presStyleLbl="node1" presStyleIdx="1" presStyleCnt="6">
        <dgm:presLayoutVars>
          <dgm:bulletEnabled val="1"/>
        </dgm:presLayoutVars>
      </dgm:prSet>
      <dgm:spPr>
        <a:prstGeom prst="roundRect">
          <a:avLst/>
        </a:prstGeom>
      </dgm:spPr>
    </dgm:pt>
    <dgm:pt modelId="{5AD50959-A987-407B-AD10-E9F7B649793E}" type="pres">
      <dgm:prSet presAssocID="{222FC6B0-895F-4E4B-A17D-1B292E5C5BF0}" presName="sibTrans" presStyleCnt="0"/>
      <dgm:spPr/>
    </dgm:pt>
    <dgm:pt modelId="{5273DA95-276E-4570-B663-583A847967DB}" type="pres">
      <dgm:prSet presAssocID="{8138B598-2E9C-4A26-968C-900BB7B79531}" presName="textNode" presStyleLbl="node1" presStyleIdx="2" presStyleCnt="6">
        <dgm:presLayoutVars>
          <dgm:bulletEnabled val="1"/>
        </dgm:presLayoutVars>
      </dgm:prSet>
      <dgm:spPr/>
    </dgm:pt>
    <dgm:pt modelId="{0DC4DA37-9677-4CF5-BC3B-96C9B86C4F36}" type="pres">
      <dgm:prSet presAssocID="{A26346F2-4B63-4032-8955-FE323FA9310A}" presName="sibTrans" presStyleCnt="0"/>
      <dgm:spPr/>
    </dgm:pt>
    <dgm:pt modelId="{B85ABE0E-5168-4537-BB6F-5E7C974E727D}" type="pres">
      <dgm:prSet presAssocID="{4D7E82C7-66A0-4678-A2DB-CEAFF7DE499A}" presName="textNode" presStyleLbl="node1" presStyleIdx="3" presStyleCnt="6">
        <dgm:presLayoutVars>
          <dgm:bulletEnabled val="1"/>
        </dgm:presLayoutVars>
      </dgm:prSet>
      <dgm:spPr>
        <a:prstGeom prst="roundRect">
          <a:avLst/>
        </a:prstGeom>
      </dgm:spPr>
    </dgm:pt>
    <dgm:pt modelId="{69DBF7FC-93BA-4342-8981-B93C5AF06A94}" type="pres">
      <dgm:prSet presAssocID="{A42E72BB-AB92-412A-BEB1-676C7BB2CBEC}" presName="sibTrans" presStyleCnt="0"/>
      <dgm:spPr/>
    </dgm:pt>
    <dgm:pt modelId="{B6F74E8E-C624-479F-9CBE-F1328F6F3D21}" type="pres">
      <dgm:prSet presAssocID="{036F1EC7-C67A-4CFA-A241-B033C7080865}" presName="textNode" presStyleLbl="node1" presStyleIdx="4" presStyleCnt="6">
        <dgm:presLayoutVars>
          <dgm:bulletEnabled val="1"/>
        </dgm:presLayoutVars>
      </dgm:prSet>
      <dgm:spPr>
        <a:prstGeom prst="roundRect">
          <a:avLst/>
        </a:prstGeom>
      </dgm:spPr>
    </dgm:pt>
    <dgm:pt modelId="{3BF2793D-3549-41DA-80A7-E35D10146E9F}" type="pres">
      <dgm:prSet presAssocID="{B17140E7-6F8D-4B13-A289-639A5EE3D83D}" presName="sibTrans" presStyleCnt="0"/>
      <dgm:spPr/>
    </dgm:pt>
    <dgm:pt modelId="{E54854DE-AA53-4F2B-9F36-F766525EF610}" type="pres">
      <dgm:prSet presAssocID="{6EF344CB-75E2-441B-9373-4095A7F4F906}" presName="textNode" presStyleLbl="node1" presStyleIdx="5" presStyleCnt="6">
        <dgm:presLayoutVars>
          <dgm:bulletEnabled val="1"/>
        </dgm:presLayoutVars>
      </dgm:prSet>
      <dgm:spPr/>
    </dgm:pt>
  </dgm:ptLst>
  <dgm:cxnLst>
    <dgm:cxn modelId="{A37ECB3F-62C6-499D-9A03-06295BD32B59}" type="presOf" srcId="{F741F1B3-1905-4BB3-A99B-AF8E3B8C904E}" destId="{4E374203-747D-4D41-9804-88F59D589D0E}" srcOrd="0" destOrd="0" presId="urn:microsoft.com/office/officeart/2005/8/layout/hProcess9"/>
    <dgm:cxn modelId="{2516705F-D30D-4184-A7C0-B940584D6DE6}" type="presOf" srcId="{036F1EC7-C67A-4CFA-A241-B033C7080865}" destId="{B6F74E8E-C624-479F-9CBE-F1328F6F3D21}" srcOrd="0" destOrd="0" presId="urn:microsoft.com/office/officeart/2005/8/layout/hProcess9"/>
    <dgm:cxn modelId="{9DF90147-9127-4B5F-8EDD-93677CEF0E29}" type="presOf" srcId="{B8FE2706-03F6-4C92-993A-C96C7BE1FB07}" destId="{0E0128CF-070F-4D4C-9436-5130CEF3DDD6}" srcOrd="0" destOrd="0" presId="urn:microsoft.com/office/officeart/2005/8/layout/hProcess9"/>
    <dgm:cxn modelId="{C208DB6C-EDAA-4723-B69B-736A4AE953E0}" type="presOf" srcId="{4D7E82C7-66A0-4678-A2DB-CEAFF7DE499A}" destId="{B85ABE0E-5168-4537-BB6F-5E7C974E727D}" srcOrd="0" destOrd="0" presId="urn:microsoft.com/office/officeart/2005/8/layout/hProcess9"/>
    <dgm:cxn modelId="{BD0BC959-5AAD-41D4-84DD-9A76B93A3125}" srcId="{F741F1B3-1905-4BB3-A99B-AF8E3B8C904E}" destId="{4D7E82C7-66A0-4678-A2DB-CEAFF7DE499A}" srcOrd="3" destOrd="0" parTransId="{80BC6A28-FEE9-45A9-B9B8-784472904F87}" sibTransId="{A42E72BB-AB92-412A-BEB1-676C7BB2CBEC}"/>
    <dgm:cxn modelId="{66FE977D-AF17-4788-A246-F8E55D55AFEC}" type="presOf" srcId="{8138B598-2E9C-4A26-968C-900BB7B79531}" destId="{5273DA95-276E-4570-B663-583A847967DB}" srcOrd="0" destOrd="0" presId="urn:microsoft.com/office/officeart/2005/8/layout/hProcess9"/>
    <dgm:cxn modelId="{A3143787-A1E3-497E-A20A-D6EA96840410}" srcId="{F741F1B3-1905-4BB3-A99B-AF8E3B8C904E}" destId="{B8FE2706-03F6-4C92-993A-C96C7BE1FB07}" srcOrd="1" destOrd="0" parTransId="{C778B98F-7214-4F9E-B4F3-EE733513E521}" sibTransId="{222FC6B0-895F-4E4B-A17D-1B292E5C5BF0}"/>
    <dgm:cxn modelId="{2044B69C-A22C-4D3B-AD50-523D1C337DB2}" srcId="{F741F1B3-1905-4BB3-A99B-AF8E3B8C904E}" destId="{036F1EC7-C67A-4CFA-A241-B033C7080865}" srcOrd="4" destOrd="0" parTransId="{5C8D8A62-B526-4756-AE60-C0EF65B1550D}" sibTransId="{B17140E7-6F8D-4B13-A289-639A5EE3D83D}"/>
    <dgm:cxn modelId="{AA31E9AB-1C6E-4CD4-930E-738D7F409753}" srcId="{F741F1B3-1905-4BB3-A99B-AF8E3B8C904E}" destId="{D157A676-DFCF-429C-935C-3C7A5FC3143B}" srcOrd="0" destOrd="0" parTransId="{F476D235-D626-432E-BB05-F019347D69E3}" sibTransId="{79414585-9A56-4684-B2A2-7D87266E3F67}"/>
    <dgm:cxn modelId="{4CEEEBC3-16E9-491A-BCEB-1C15EFD44D0E}" srcId="{F741F1B3-1905-4BB3-A99B-AF8E3B8C904E}" destId="{6EF344CB-75E2-441B-9373-4095A7F4F906}" srcOrd="5" destOrd="0" parTransId="{028B6271-25BE-4CB8-92D1-5DBABB960E68}" sibTransId="{ED60C01D-9288-4452-B299-1DFDE6735BB6}"/>
    <dgm:cxn modelId="{9E4954C8-CE8F-413C-AF36-40AC644383AD}" srcId="{F741F1B3-1905-4BB3-A99B-AF8E3B8C904E}" destId="{8138B598-2E9C-4A26-968C-900BB7B79531}" srcOrd="2" destOrd="0" parTransId="{E1C95BA7-4FC2-4EA1-990B-FA6090A48BEA}" sibTransId="{A26346F2-4B63-4032-8955-FE323FA9310A}"/>
    <dgm:cxn modelId="{DD9718E0-B517-4B9F-82F5-FF5366CAFB61}" type="presOf" srcId="{6EF344CB-75E2-441B-9373-4095A7F4F906}" destId="{E54854DE-AA53-4F2B-9F36-F766525EF610}" srcOrd="0" destOrd="0" presId="urn:microsoft.com/office/officeart/2005/8/layout/hProcess9"/>
    <dgm:cxn modelId="{C53244FA-8AB6-49A9-9526-25E57ADAE50B}" type="presOf" srcId="{D157A676-DFCF-429C-935C-3C7A5FC3143B}" destId="{8B197E58-1307-417F-ABC1-8ACF267252D9}" srcOrd="0" destOrd="0" presId="urn:microsoft.com/office/officeart/2005/8/layout/hProcess9"/>
    <dgm:cxn modelId="{5FD17EA7-87EF-420E-AC77-F9AC22389BF4}" type="presParOf" srcId="{4E374203-747D-4D41-9804-88F59D589D0E}" destId="{E54BC08D-531E-495D-B6BA-9EFEF8BAE37A}" srcOrd="0" destOrd="0" presId="urn:microsoft.com/office/officeart/2005/8/layout/hProcess9"/>
    <dgm:cxn modelId="{4DB39DA0-8571-4ED7-BFEB-04F660768158}" type="presParOf" srcId="{4E374203-747D-4D41-9804-88F59D589D0E}" destId="{A54AD593-5B6D-4AA3-BFCE-99D6DA9B1007}" srcOrd="1" destOrd="0" presId="urn:microsoft.com/office/officeart/2005/8/layout/hProcess9"/>
    <dgm:cxn modelId="{CC447B73-BFAB-4756-8871-73F20E88D85C}" type="presParOf" srcId="{A54AD593-5B6D-4AA3-BFCE-99D6DA9B1007}" destId="{8B197E58-1307-417F-ABC1-8ACF267252D9}" srcOrd="0" destOrd="0" presId="urn:microsoft.com/office/officeart/2005/8/layout/hProcess9"/>
    <dgm:cxn modelId="{5A77626D-6361-4BEA-8AAA-E8445C78EEA4}" type="presParOf" srcId="{A54AD593-5B6D-4AA3-BFCE-99D6DA9B1007}" destId="{8CF048D5-3BC1-4D8B-974B-9D1F3367E472}" srcOrd="1" destOrd="0" presId="urn:microsoft.com/office/officeart/2005/8/layout/hProcess9"/>
    <dgm:cxn modelId="{E8B87D28-2295-420A-8F28-AA5E6860B171}" type="presParOf" srcId="{A54AD593-5B6D-4AA3-BFCE-99D6DA9B1007}" destId="{0E0128CF-070F-4D4C-9436-5130CEF3DDD6}" srcOrd="2" destOrd="0" presId="urn:microsoft.com/office/officeart/2005/8/layout/hProcess9"/>
    <dgm:cxn modelId="{20D3AB30-6B82-40DF-8809-F3AA14A3A69A}" type="presParOf" srcId="{A54AD593-5B6D-4AA3-BFCE-99D6DA9B1007}" destId="{5AD50959-A987-407B-AD10-E9F7B649793E}" srcOrd="3" destOrd="0" presId="urn:microsoft.com/office/officeart/2005/8/layout/hProcess9"/>
    <dgm:cxn modelId="{CDA212E8-A630-49C5-91FA-2A062E52E686}" type="presParOf" srcId="{A54AD593-5B6D-4AA3-BFCE-99D6DA9B1007}" destId="{5273DA95-276E-4570-B663-583A847967DB}" srcOrd="4" destOrd="0" presId="urn:microsoft.com/office/officeart/2005/8/layout/hProcess9"/>
    <dgm:cxn modelId="{9A715D2D-63D2-4F91-966C-CB91C8D24114}" type="presParOf" srcId="{A54AD593-5B6D-4AA3-BFCE-99D6DA9B1007}" destId="{0DC4DA37-9677-4CF5-BC3B-96C9B86C4F36}" srcOrd="5" destOrd="0" presId="urn:microsoft.com/office/officeart/2005/8/layout/hProcess9"/>
    <dgm:cxn modelId="{C2954DD7-B0B2-400B-804B-C38C921C5D47}" type="presParOf" srcId="{A54AD593-5B6D-4AA3-BFCE-99D6DA9B1007}" destId="{B85ABE0E-5168-4537-BB6F-5E7C974E727D}" srcOrd="6" destOrd="0" presId="urn:microsoft.com/office/officeart/2005/8/layout/hProcess9"/>
    <dgm:cxn modelId="{B4A92478-5D73-4F22-AA99-F8E22C16940C}" type="presParOf" srcId="{A54AD593-5B6D-4AA3-BFCE-99D6DA9B1007}" destId="{69DBF7FC-93BA-4342-8981-B93C5AF06A94}" srcOrd="7" destOrd="0" presId="urn:microsoft.com/office/officeart/2005/8/layout/hProcess9"/>
    <dgm:cxn modelId="{3B10B19F-1F4F-4FC9-8D59-AB5B6C00DEF7}" type="presParOf" srcId="{A54AD593-5B6D-4AA3-BFCE-99D6DA9B1007}" destId="{B6F74E8E-C624-479F-9CBE-F1328F6F3D21}" srcOrd="8" destOrd="0" presId="urn:microsoft.com/office/officeart/2005/8/layout/hProcess9"/>
    <dgm:cxn modelId="{562C3073-3D55-4541-AF6E-647C80680939}" type="presParOf" srcId="{A54AD593-5B6D-4AA3-BFCE-99D6DA9B1007}" destId="{3BF2793D-3549-41DA-80A7-E35D10146E9F}" srcOrd="9" destOrd="0" presId="urn:microsoft.com/office/officeart/2005/8/layout/hProcess9"/>
    <dgm:cxn modelId="{489DC6C3-CA70-4AB3-AB0E-A9CEA86C3F86}" type="presParOf" srcId="{A54AD593-5B6D-4AA3-BFCE-99D6DA9B1007}" destId="{E54854DE-AA53-4F2B-9F36-F766525EF61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13ACC9-8476-4F3F-ACFD-C22A0D275CA6}"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614D01D1-A19D-4083-9E6D-CD12E9E44C46}">
      <dgm:prSet phldrT="[Text]" custT="1"/>
      <dgm:spPr>
        <a:solidFill>
          <a:srgbClr val="0070C0"/>
        </a:solidFill>
      </dgm:spPr>
      <dgm:t>
        <a:bodyPr/>
        <a:lstStyle/>
        <a:p>
          <a:pPr algn="ctr"/>
          <a:r>
            <a:rPr lang="en-US" sz="2400" b="1" i="0" dirty="0">
              <a:solidFill>
                <a:schemeClr val="bg1"/>
              </a:solidFill>
            </a:rPr>
            <a:t>1</a:t>
          </a:r>
        </a:p>
      </dgm:t>
    </dgm:pt>
    <dgm:pt modelId="{9406037E-21D7-4F2C-9DBE-D07EC1A8B289}" type="parTrans" cxnId="{D91ED607-C9AB-4843-9ED5-74205B90C82E}">
      <dgm:prSet/>
      <dgm:spPr/>
      <dgm:t>
        <a:bodyPr/>
        <a:lstStyle/>
        <a:p>
          <a:endParaRPr lang="en-US"/>
        </a:p>
      </dgm:t>
    </dgm:pt>
    <dgm:pt modelId="{D3C9AE83-1999-4B00-9E0F-8F0EC3575300}" type="sibTrans" cxnId="{D91ED607-C9AB-4843-9ED5-74205B90C82E}">
      <dgm:prSet/>
      <dgm:spPr/>
      <dgm:t>
        <a:bodyPr/>
        <a:lstStyle/>
        <a:p>
          <a:endParaRPr lang="en-US"/>
        </a:p>
      </dgm:t>
    </dgm:pt>
    <dgm:pt modelId="{A14B323F-669B-4FF7-9C57-CB984848694D}">
      <dgm:prSet phldrT="[Text]" custT="1"/>
      <dgm:spPr>
        <a:solidFill>
          <a:srgbClr val="0070C0"/>
        </a:solidFill>
      </dgm:spPr>
      <dgm:t>
        <a:bodyPr/>
        <a:lstStyle/>
        <a:p>
          <a:pPr algn="ctr"/>
          <a:r>
            <a:rPr lang="en-US" sz="2400" b="1" dirty="0">
              <a:solidFill>
                <a:schemeClr val="bg1"/>
              </a:solidFill>
            </a:rPr>
            <a:t>2</a:t>
          </a:r>
        </a:p>
      </dgm:t>
    </dgm:pt>
    <dgm:pt modelId="{92D16CD0-75D3-4FC4-9FBC-9F0850D32DA4}" type="parTrans" cxnId="{329EBA45-7C12-4268-9B18-C16E279E422C}">
      <dgm:prSet/>
      <dgm:spPr/>
      <dgm:t>
        <a:bodyPr/>
        <a:lstStyle/>
        <a:p>
          <a:endParaRPr lang="en-US"/>
        </a:p>
      </dgm:t>
    </dgm:pt>
    <dgm:pt modelId="{081885D9-6A57-4D77-93FA-547EFCAF0921}" type="sibTrans" cxnId="{329EBA45-7C12-4268-9B18-C16E279E422C}">
      <dgm:prSet/>
      <dgm:spPr/>
      <dgm:t>
        <a:bodyPr/>
        <a:lstStyle/>
        <a:p>
          <a:endParaRPr lang="en-US"/>
        </a:p>
      </dgm:t>
    </dgm:pt>
    <dgm:pt modelId="{BB58039A-841E-416A-9607-415ECD8E17AC}">
      <dgm:prSet phldrT="[Text]"/>
      <dgm:spPr>
        <a:solidFill>
          <a:schemeClr val="accent1">
            <a:lumMod val="20000"/>
            <a:lumOff val="80000"/>
            <a:alpha val="90000"/>
          </a:schemeClr>
        </a:solidFill>
        <a:ln>
          <a:solidFill>
            <a:schemeClr val="accent1">
              <a:lumMod val="10000"/>
              <a:lumOff val="90000"/>
              <a:alpha val="90000"/>
            </a:schemeClr>
          </a:solidFill>
        </a:ln>
      </dgm:spPr>
      <dgm:t>
        <a:bodyPr/>
        <a:lstStyle/>
        <a:p>
          <a:r>
            <a:rPr lang="en-US" dirty="0">
              <a:solidFill>
                <a:schemeClr val="tx1"/>
              </a:solidFill>
            </a:rPr>
            <a:t>Improve quality of MCMIS data</a:t>
          </a:r>
        </a:p>
      </dgm:t>
    </dgm:pt>
    <dgm:pt modelId="{495EB072-1AC7-49BE-A6BB-DAA29A47EEE7}" type="parTrans" cxnId="{81B2341A-C035-4FCF-BAC9-F0A6F2832634}">
      <dgm:prSet/>
      <dgm:spPr/>
      <dgm:t>
        <a:bodyPr/>
        <a:lstStyle/>
        <a:p>
          <a:endParaRPr lang="en-US"/>
        </a:p>
      </dgm:t>
    </dgm:pt>
    <dgm:pt modelId="{6ABB2B71-EC37-4972-93A5-0C1E61135F41}" type="sibTrans" cxnId="{81B2341A-C035-4FCF-BAC9-F0A6F2832634}">
      <dgm:prSet/>
      <dgm:spPr/>
      <dgm:t>
        <a:bodyPr/>
        <a:lstStyle/>
        <a:p>
          <a:endParaRPr lang="en-US"/>
        </a:p>
      </dgm:t>
    </dgm:pt>
    <dgm:pt modelId="{C8A1B5B8-F837-48A2-AA4B-CA98ABEA1899}">
      <dgm:prSet phldrT="[Text]" custT="1"/>
      <dgm:spPr>
        <a:solidFill>
          <a:srgbClr val="0070C0"/>
        </a:solidFill>
      </dgm:spPr>
      <dgm:t>
        <a:bodyPr/>
        <a:lstStyle/>
        <a:p>
          <a:pPr algn="ctr"/>
          <a:r>
            <a:rPr lang="en-US" sz="2400" b="1" dirty="0">
              <a:solidFill>
                <a:schemeClr val="bg1"/>
              </a:solidFill>
            </a:rPr>
            <a:t>3</a:t>
          </a:r>
        </a:p>
      </dgm:t>
    </dgm:pt>
    <dgm:pt modelId="{981AE302-0C5B-434D-8D7C-168DAF160A47}" type="parTrans" cxnId="{FBB4AC54-AD72-47D8-9B1D-C602ED3D38BA}">
      <dgm:prSet/>
      <dgm:spPr/>
      <dgm:t>
        <a:bodyPr/>
        <a:lstStyle/>
        <a:p>
          <a:endParaRPr lang="en-US"/>
        </a:p>
      </dgm:t>
    </dgm:pt>
    <dgm:pt modelId="{7AC03917-1D40-4CE4-B391-800563B99E5A}" type="sibTrans" cxnId="{FBB4AC54-AD72-47D8-9B1D-C602ED3D38BA}">
      <dgm:prSet/>
      <dgm:spPr/>
      <dgm:t>
        <a:bodyPr/>
        <a:lstStyle/>
        <a:p>
          <a:endParaRPr lang="en-US"/>
        </a:p>
      </dgm:t>
    </dgm:pt>
    <dgm:pt modelId="{C408F458-1578-4B24-B85D-C9AD5DF13951}">
      <dgm:prSet phldrT="[Text]" custT="1"/>
      <dgm:spPr>
        <a:solidFill>
          <a:srgbClr val="0070C0"/>
        </a:solidFill>
      </dgm:spPr>
      <dgm:t>
        <a:bodyPr/>
        <a:lstStyle/>
        <a:p>
          <a:pPr algn="ctr"/>
          <a:r>
            <a:rPr lang="en-US" sz="2400" b="1" dirty="0">
              <a:solidFill>
                <a:schemeClr val="bg1"/>
              </a:solidFill>
            </a:rPr>
            <a:t>4</a:t>
          </a:r>
        </a:p>
      </dgm:t>
    </dgm:pt>
    <dgm:pt modelId="{0CF34D80-AC70-4F8D-9C7D-B0D806A9EF7A}" type="parTrans" cxnId="{22CA295E-AFE9-4309-803F-8F274ADE8B8A}">
      <dgm:prSet/>
      <dgm:spPr/>
      <dgm:t>
        <a:bodyPr/>
        <a:lstStyle/>
        <a:p>
          <a:endParaRPr lang="en-US"/>
        </a:p>
      </dgm:t>
    </dgm:pt>
    <dgm:pt modelId="{A5D6E7DE-8F88-4B1E-B8FE-44CC82697D60}" type="sibTrans" cxnId="{22CA295E-AFE9-4309-803F-8F274ADE8B8A}">
      <dgm:prSet/>
      <dgm:spPr/>
      <dgm:t>
        <a:bodyPr/>
        <a:lstStyle/>
        <a:p>
          <a:endParaRPr lang="en-US"/>
        </a:p>
      </dgm:t>
    </dgm:pt>
    <dgm:pt modelId="{92C49E28-1653-4657-9873-303171F39071}">
      <dgm:prSet phldrT="[Text]" custT="1"/>
      <dgm:spPr>
        <a:solidFill>
          <a:srgbClr val="0070C0"/>
        </a:solidFill>
      </dgm:spPr>
      <dgm:t>
        <a:bodyPr/>
        <a:lstStyle/>
        <a:p>
          <a:pPr algn="ctr"/>
          <a:r>
            <a:rPr lang="en-US" sz="2400" b="1" dirty="0">
              <a:solidFill>
                <a:schemeClr val="bg1"/>
              </a:solidFill>
            </a:rPr>
            <a:t>5</a:t>
          </a:r>
        </a:p>
      </dgm:t>
    </dgm:pt>
    <dgm:pt modelId="{EFB25A55-D801-45BA-BBEC-BF4175CBEF66}" type="parTrans" cxnId="{A2591E8C-26D4-45B9-AB11-19E908F89E76}">
      <dgm:prSet/>
      <dgm:spPr/>
      <dgm:t>
        <a:bodyPr/>
        <a:lstStyle/>
        <a:p>
          <a:endParaRPr lang="en-US"/>
        </a:p>
      </dgm:t>
    </dgm:pt>
    <dgm:pt modelId="{159AF166-2356-40A3-9FBF-8E6AD40076A2}" type="sibTrans" cxnId="{A2591E8C-26D4-45B9-AB11-19E908F89E76}">
      <dgm:prSet/>
      <dgm:spPr/>
      <dgm:t>
        <a:bodyPr/>
        <a:lstStyle/>
        <a:p>
          <a:endParaRPr lang="en-US"/>
        </a:p>
      </dgm:t>
    </dgm:pt>
    <dgm:pt modelId="{86987277-BE43-4F82-88A7-A4728CD017AC}">
      <dgm:prSet phldrT="[Text]" custT="1"/>
      <dgm:spPr>
        <a:solidFill>
          <a:srgbClr val="0070C0"/>
        </a:solidFill>
      </dgm:spPr>
      <dgm:t>
        <a:bodyPr/>
        <a:lstStyle/>
        <a:p>
          <a:pPr algn="ctr"/>
          <a:r>
            <a:rPr lang="en-US" sz="2400" b="1" dirty="0">
              <a:solidFill>
                <a:schemeClr val="bg1"/>
              </a:solidFill>
            </a:rPr>
            <a:t>6</a:t>
          </a:r>
        </a:p>
      </dgm:t>
    </dgm:pt>
    <dgm:pt modelId="{09903195-9C35-496F-AA4F-177F728A3987}" type="parTrans" cxnId="{9C01FD50-2022-4958-B576-3B7B3ADDE036}">
      <dgm:prSet/>
      <dgm:spPr/>
      <dgm:t>
        <a:bodyPr/>
        <a:lstStyle/>
        <a:p>
          <a:endParaRPr lang="en-US"/>
        </a:p>
      </dgm:t>
    </dgm:pt>
    <dgm:pt modelId="{0D7110A4-C46A-4CD3-89A9-D2DC4D77BC51}" type="sibTrans" cxnId="{9C01FD50-2022-4958-B576-3B7B3ADDE036}">
      <dgm:prSet/>
      <dgm:spPr/>
      <dgm:t>
        <a:bodyPr/>
        <a:lstStyle/>
        <a:p>
          <a:endParaRPr lang="en-US"/>
        </a:p>
      </dgm:t>
    </dgm:pt>
    <dgm:pt modelId="{1A49CABD-BDE6-4F1E-9765-3092A7F5F3D2}">
      <dgm:prSet phldrT="[Text]"/>
      <dgm:spPr>
        <a:solidFill>
          <a:schemeClr val="accent1">
            <a:lumMod val="20000"/>
            <a:lumOff val="80000"/>
            <a:alpha val="90000"/>
          </a:schemeClr>
        </a:solidFill>
        <a:ln>
          <a:solidFill>
            <a:schemeClr val="accent1">
              <a:lumMod val="10000"/>
              <a:lumOff val="90000"/>
              <a:alpha val="90000"/>
            </a:schemeClr>
          </a:solidFill>
        </a:ln>
      </dgm:spPr>
      <dgm:t>
        <a:bodyPr/>
        <a:lstStyle/>
        <a:p>
          <a:r>
            <a:rPr lang="en-US" dirty="0">
              <a:solidFill>
                <a:schemeClr val="tx1"/>
              </a:solidFill>
            </a:rPr>
            <a:t>Collect additional data </a:t>
          </a:r>
        </a:p>
      </dgm:t>
    </dgm:pt>
    <dgm:pt modelId="{F95BA7D9-3A53-4106-9036-60FDB8FD3E61}" type="parTrans" cxnId="{90976869-3921-47CA-A4A4-BF44EAFD78E3}">
      <dgm:prSet/>
      <dgm:spPr/>
      <dgm:t>
        <a:bodyPr/>
        <a:lstStyle/>
        <a:p>
          <a:endParaRPr lang="en-US"/>
        </a:p>
      </dgm:t>
    </dgm:pt>
    <dgm:pt modelId="{B18D2429-0D96-41A9-AF28-14B4174EC096}" type="sibTrans" cxnId="{90976869-3921-47CA-A4A4-BF44EAFD78E3}">
      <dgm:prSet/>
      <dgm:spPr/>
      <dgm:t>
        <a:bodyPr/>
        <a:lstStyle/>
        <a:p>
          <a:endParaRPr lang="en-US"/>
        </a:p>
      </dgm:t>
    </dgm:pt>
    <dgm:pt modelId="{C256FC4B-3255-488A-9DA0-98ED8D363754}">
      <dgm:prSet phldrT="[Text]"/>
      <dgm:spPr>
        <a:solidFill>
          <a:schemeClr val="accent1">
            <a:lumMod val="20000"/>
            <a:lumOff val="80000"/>
            <a:alpha val="90000"/>
          </a:schemeClr>
        </a:solidFill>
        <a:ln>
          <a:solidFill>
            <a:schemeClr val="accent1">
              <a:lumMod val="10000"/>
              <a:lumOff val="90000"/>
              <a:alpha val="90000"/>
            </a:schemeClr>
          </a:solidFill>
        </a:ln>
      </dgm:spPr>
      <dgm:t>
        <a:bodyPr/>
        <a:lstStyle/>
        <a:p>
          <a:r>
            <a:rPr lang="en-US" dirty="0">
              <a:solidFill>
                <a:schemeClr val="tx1"/>
              </a:solidFill>
            </a:rPr>
            <a:t>Make more user-friendly technical resources available to public </a:t>
          </a:r>
        </a:p>
      </dgm:t>
    </dgm:pt>
    <dgm:pt modelId="{1E637C78-0365-46B5-88F9-F60E98C27A0C}" type="parTrans" cxnId="{8885AD7E-7FEB-4ECA-B6FA-A486CD0D83F0}">
      <dgm:prSet/>
      <dgm:spPr/>
      <dgm:t>
        <a:bodyPr/>
        <a:lstStyle/>
        <a:p>
          <a:endParaRPr lang="en-US"/>
        </a:p>
      </dgm:t>
    </dgm:pt>
    <dgm:pt modelId="{04201164-078A-473F-9C7C-16A56931BA32}" type="sibTrans" cxnId="{8885AD7E-7FEB-4ECA-B6FA-A486CD0D83F0}">
      <dgm:prSet/>
      <dgm:spPr/>
      <dgm:t>
        <a:bodyPr/>
        <a:lstStyle/>
        <a:p>
          <a:endParaRPr lang="en-US"/>
        </a:p>
      </dgm:t>
    </dgm:pt>
    <dgm:pt modelId="{717BDA07-E4B9-44BC-B116-F3CD4888EB5B}">
      <dgm:prSet phldrT="[Text]"/>
      <dgm:spPr>
        <a:solidFill>
          <a:srgbClr val="DEEBF7">
            <a:alpha val="89804"/>
          </a:srgbClr>
        </a:solidFill>
        <a:ln>
          <a:solidFill>
            <a:schemeClr val="accent1">
              <a:lumMod val="10000"/>
              <a:lumOff val="90000"/>
              <a:alpha val="90000"/>
            </a:schemeClr>
          </a:solidFill>
        </a:ln>
      </dgm:spPr>
      <dgm:t>
        <a:bodyPr/>
        <a:lstStyle/>
        <a:p>
          <a:r>
            <a:rPr lang="en-US" dirty="0">
              <a:solidFill>
                <a:schemeClr val="tx1"/>
              </a:solidFill>
            </a:rPr>
            <a:t>Conduct additional study to better understand if percentiles should be publicly available</a:t>
          </a:r>
        </a:p>
      </dgm:t>
    </dgm:pt>
    <dgm:pt modelId="{CE438AE9-6815-4941-A467-78F519CB570B}" type="parTrans" cxnId="{C67E93F3-DD5B-4B58-B497-9DF20C8631FC}">
      <dgm:prSet/>
      <dgm:spPr/>
      <dgm:t>
        <a:bodyPr/>
        <a:lstStyle/>
        <a:p>
          <a:endParaRPr lang="en-US"/>
        </a:p>
      </dgm:t>
    </dgm:pt>
    <dgm:pt modelId="{4B6BEDC0-E375-4552-A257-27391E1F474E}" type="sibTrans" cxnId="{C67E93F3-DD5B-4B58-B497-9DF20C8631FC}">
      <dgm:prSet/>
      <dgm:spPr/>
      <dgm:t>
        <a:bodyPr/>
        <a:lstStyle/>
        <a:p>
          <a:endParaRPr lang="en-US"/>
        </a:p>
      </dgm:t>
    </dgm:pt>
    <dgm:pt modelId="{D4D7924C-049A-4FAE-B5F5-7C215E791132}">
      <dgm:prSet phldrT="[Text]"/>
      <dgm:spPr>
        <a:solidFill>
          <a:srgbClr val="DEEBF7">
            <a:alpha val="90000"/>
          </a:srgbClr>
        </a:solidFill>
        <a:ln>
          <a:solidFill>
            <a:schemeClr val="accent1">
              <a:lumMod val="10000"/>
              <a:lumOff val="90000"/>
              <a:alpha val="90000"/>
            </a:schemeClr>
          </a:solidFill>
        </a:ln>
      </dgm:spPr>
      <dgm:t>
        <a:bodyPr/>
        <a:lstStyle/>
        <a:p>
          <a:r>
            <a:rPr lang="en-US" dirty="0">
              <a:solidFill>
                <a:schemeClr val="tx1"/>
              </a:solidFill>
            </a:rPr>
            <a:t>Use absolute and relative measures to prioritize carriers for intervention</a:t>
          </a:r>
        </a:p>
      </dgm:t>
    </dgm:pt>
    <dgm:pt modelId="{AC78E877-BEB2-4890-B9CB-00DD708F3F5E}" type="parTrans" cxnId="{57642454-47AD-4616-9C58-5A74DA7E7496}">
      <dgm:prSet/>
      <dgm:spPr/>
      <dgm:t>
        <a:bodyPr/>
        <a:lstStyle/>
        <a:p>
          <a:endParaRPr lang="en-US"/>
        </a:p>
      </dgm:t>
    </dgm:pt>
    <dgm:pt modelId="{58EF1934-D0C6-4271-B0B7-62BD6C2A80D9}" type="sibTrans" cxnId="{57642454-47AD-4616-9C58-5A74DA7E7496}">
      <dgm:prSet/>
      <dgm:spPr/>
      <dgm:t>
        <a:bodyPr/>
        <a:lstStyle/>
        <a:p>
          <a:endParaRPr lang="en-US"/>
        </a:p>
      </dgm:t>
    </dgm:pt>
    <dgm:pt modelId="{0A98597E-0F00-41F9-9389-5C57737ABD19}">
      <dgm:prSet phldrT="[Text]"/>
      <dgm:spPr>
        <a:solidFill>
          <a:schemeClr val="accent1">
            <a:lumMod val="20000"/>
            <a:lumOff val="80000"/>
            <a:alpha val="90000"/>
          </a:schemeClr>
        </a:solidFill>
        <a:ln>
          <a:solidFill>
            <a:schemeClr val="accent1">
              <a:lumMod val="10000"/>
              <a:lumOff val="90000"/>
              <a:alpha val="90000"/>
            </a:schemeClr>
          </a:solidFill>
        </a:ln>
      </dgm:spPr>
      <dgm:t>
        <a:bodyPr/>
        <a:lstStyle/>
        <a:p>
          <a:r>
            <a:rPr lang="en-US" dirty="0">
              <a:solidFill>
                <a:schemeClr val="tx1"/>
              </a:solidFill>
            </a:rPr>
            <a:t>Develop and test an Item Response Theory (IRT) model for carrier safety </a:t>
          </a:r>
        </a:p>
      </dgm:t>
    </dgm:pt>
    <dgm:pt modelId="{13CF5D1E-D670-48C3-BAFC-D7FCC707DA85}" type="sibTrans" cxnId="{B5CB67D9-27DC-4134-A464-CEEE050BDC6D}">
      <dgm:prSet/>
      <dgm:spPr/>
      <dgm:t>
        <a:bodyPr/>
        <a:lstStyle/>
        <a:p>
          <a:endParaRPr lang="en-US"/>
        </a:p>
      </dgm:t>
    </dgm:pt>
    <dgm:pt modelId="{7E1FA327-0A8A-47AA-873C-9F95C05AD278}" type="parTrans" cxnId="{B5CB67D9-27DC-4134-A464-CEEE050BDC6D}">
      <dgm:prSet/>
      <dgm:spPr/>
      <dgm:t>
        <a:bodyPr/>
        <a:lstStyle/>
        <a:p>
          <a:endParaRPr lang="en-US"/>
        </a:p>
      </dgm:t>
    </dgm:pt>
    <dgm:pt modelId="{0B624ED5-C7F4-4CA6-B8A1-562C9E4F374C}" type="pres">
      <dgm:prSet presAssocID="{1E13ACC9-8476-4F3F-ACFD-C22A0D275CA6}" presName="Name0" presStyleCnt="0">
        <dgm:presLayoutVars>
          <dgm:dir/>
          <dgm:animLvl val="lvl"/>
          <dgm:resizeHandles val="exact"/>
        </dgm:presLayoutVars>
      </dgm:prSet>
      <dgm:spPr/>
    </dgm:pt>
    <dgm:pt modelId="{2876C981-4688-427A-96FE-788A3F972BDF}" type="pres">
      <dgm:prSet presAssocID="{614D01D1-A19D-4083-9E6D-CD12E9E44C46}" presName="linNode" presStyleCnt="0"/>
      <dgm:spPr/>
    </dgm:pt>
    <dgm:pt modelId="{568277BF-A6A4-4688-848C-FE5A5E14A8E0}" type="pres">
      <dgm:prSet presAssocID="{614D01D1-A19D-4083-9E6D-CD12E9E44C46}" presName="parTx" presStyleLbl="revTx" presStyleIdx="0" presStyleCnt="6">
        <dgm:presLayoutVars>
          <dgm:chMax val="1"/>
          <dgm:bulletEnabled val="1"/>
        </dgm:presLayoutVars>
      </dgm:prSet>
      <dgm:spPr/>
    </dgm:pt>
    <dgm:pt modelId="{2600ACF7-06B1-4728-BC87-8B45073ED7BE}" type="pres">
      <dgm:prSet presAssocID="{614D01D1-A19D-4083-9E6D-CD12E9E44C46}" presName="bracket" presStyleLbl="parChTrans1D1" presStyleIdx="0" presStyleCnt="6"/>
      <dgm:spPr/>
    </dgm:pt>
    <dgm:pt modelId="{2F4331D0-E887-4D80-BE07-62D5FC26E0DF}" type="pres">
      <dgm:prSet presAssocID="{614D01D1-A19D-4083-9E6D-CD12E9E44C46}" presName="spH" presStyleCnt="0"/>
      <dgm:spPr/>
    </dgm:pt>
    <dgm:pt modelId="{92EF787D-4184-41CD-B1E0-AB4BC9D24350}" type="pres">
      <dgm:prSet presAssocID="{614D01D1-A19D-4083-9E6D-CD12E9E44C46}" presName="desTx" presStyleLbl="node1" presStyleIdx="0" presStyleCnt="6">
        <dgm:presLayoutVars>
          <dgm:bulletEnabled val="1"/>
        </dgm:presLayoutVars>
      </dgm:prSet>
      <dgm:spPr/>
    </dgm:pt>
    <dgm:pt modelId="{BC74FEC9-2F14-4124-918B-B2EFCCE0D471}" type="pres">
      <dgm:prSet presAssocID="{D3C9AE83-1999-4B00-9E0F-8F0EC3575300}" presName="spV" presStyleCnt="0"/>
      <dgm:spPr/>
    </dgm:pt>
    <dgm:pt modelId="{3D6F0EEA-BB7D-4753-A258-05CCF455DF29}" type="pres">
      <dgm:prSet presAssocID="{A14B323F-669B-4FF7-9C57-CB984848694D}" presName="linNode" presStyleCnt="0"/>
      <dgm:spPr/>
    </dgm:pt>
    <dgm:pt modelId="{02EEFF85-1E1C-4507-997F-1EC010C23B1F}" type="pres">
      <dgm:prSet presAssocID="{A14B323F-669B-4FF7-9C57-CB984848694D}" presName="parTx" presStyleLbl="revTx" presStyleIdx="1" presStyleCnt="6">
        <dgm:presLayoutVars>
          <dgm:chMax val="1"/>
          <dgm:bulletEnabled val="1"/>
        </dgm:presLayoutVars>
      </dgm:prSet>
      <dgm:spPr/>
    </dgm:pt>
    <dgm:pt modelId="{4BBF7636-ED4B-4DA9-8CDF-69CAFC75D2F8}" type="pres">
      <dgm:prSet presAssocID="{A14B323F-669B-4FF7-9C57-CB984848694D}" presName="bracket" presStyleLbl="parChTrans1D1" presStyleIdx="1" presStyleCnt="6"/>
      <dgm:spPr/>
    </dgm:pt>
    <dgm:pt modelId="{5CEAE301-83C7-4039-809B-14292260D7AB}" type="pres">
      <dgm:prSet presAssocID="{A14B323F-669B-4FF7-9C57-CB984848694D}" presName="spH" presStyleCnt="0"/>
      <dgm:spPr/>
    </dgm:pt>
    <dgm:pt modelId="{BE02F540-CDE9-4434-AEB0-BBD585FDAE47}" type="pres">
      <dgm:prSet presAssocID="{A14B323F-669B-4FF7-9C57-CB984848694D}" presName="desTx" presStyleLbl="node1" presStyleIdx="1" presStyleCnt="6">
        <dgm:presLayoutVars>
          <dgm:bulletEnabled val="1"/>
        </dgm:presLayoutVars>
      </dgm:prSet>
      <dgm:spPr/>
    </dgm:pt>
    <dgm:pt modelId="{5A0AF3A9-B8E3-43DA-A3E8-B578A889187F}" type="pres">
      <dgm:prSet presAssocID="{081885D9-6A57-4D77-93FA-547EFCAF0921}" presName="spV" presStyleCnt="0"/>
      <dgm:spPr/>
    </dgm:pt>
    <dgm:pt modelId="{BCFCA383-C21F-493F-A84D-A01417609FFC}" type="pres">
      <dgm:prSet presAssocID="{C8A1B5B8-F837-48A2-AA4B-CA98ABEA1899}" presName="linNode" presStyleCnt="0"/>
      <dgm:spPr/>
    </dgm:pt>
    <dgm:pt modelId="{38280265-E4FD-4019-8985-34D19EE69EEA}" type="pres">
      <dgm:prSet presAssocID="{C8A1B5B8-F837-48A2-AA4B-CA98ABEA1899}" presName="parTx" presStyleLbl="revTx" presStyleIdx="2" presStyleCnt="6">
        <dgm:presLayoutVars>
          <dgm:chMax val="1"/>
          <dgm:bulletEnabled val="1"/>
        </dgm:presLayoutVars>
      </dgm:prSet>
      <dgm:spPr/>
    </dgm:pt>
    <dgm:pt modelId="{45FC6800-770A-44DA-8AB2-78DFACA294E2}" type="pres">
      <dgm:prSet presAssocID="{C8A1B5B8-F837-48A2-AA4B-CA98ABEA1899}" presName="bracket" presStyleLbl="parChTrans1D1" presStyleIdx="2" presStyleCnt="6"/>
      <dgm:spPr/>
    </dgm:pt>
    <dgm:pt modelId="{A7545DD0-5725-49CC-AEB3-4A23EA41F589}" type="pres">
      <dgm:prSet presAssocID="{C8A1B5B8-F837-48A2-AA4B-CA98ABEA1899}" presName="spH" presStyleCnt="0"/>
      <dgm:spPr/>
    </dgm:pt>
    <dgm:pt modelId="{375E64E5-2D74-4550-941E-7868BBAECDBB}" type="pres">
      <dgm:prSet presAssocID="{C8A1B5B8-F837-48A2-AA4B-CA98ABEA1899}" presName="desTx" presStyleLbl="node1" presStyleIdx="2" presStyleCnt="6" custLinFactNeighborX="-13680" custLinFactNeighborY="1170">
        <dgm:presLayoutVars>
          <dgm:bulletEnabled val="1"/>
        </dgm:presLayoutVars>
      </dgm:prSet>
      <dgm:spPr/>
    </dgm:pt>
    <dgm:pt modelId="{9C50C88B-4026-45DA-8CF4-C3B4DF0E1E1A}" type="pres">
      <dgm:prSet presAssocID="{7AC03917-1D40-4CE4-B391-800563B99E5A}" presName="spV" presStyleCnt="0"/>
      <dgm:spPr/>
    </dgm:pt>
    <dgm:pt modelId="{9E383F80-FA05-4E04-B028-2C40D28931B2}" type="pres">
      <dgm:prSet presAssocID="{C408F458-1578-4B24-B85D-C9AD5DF13951}" presName="linNode" presStyleCnt="0"/>
      <dgm:spPr/>
    </dgm:pt>
    <dgm:pt modelId="{8390F477-32CC-4486-AE39-2E0AA9014C0F}" type="pres">
      <dgm:prSet presAssocID="{C408F458-1578-4B24-B85D-C9AD5DF13951}" presName="parTx" presStyleLbl="revTx" presStyleIdx="3" presStyleCnt="6">
        <dgm:presLayoutVars>
          <dgm:chMax val="1"/>
          <dgm:bulletEnabled val="1"/>
        </dgm:presLayoutVars>
      </dgm:prSet>
      <dgm:spPr/>
    </dgm:pt>
    <dgm:pt modelId="{ECCB96E8-477B-4A26-B10A-4FAF63F734E2}" type="pres">
      <dgm:prSet presAssocID="{C408F458-1578-4B24-B85D-C9AD5DF13951}" presName="bracket" presStyleLbl="parChTrans1D1" presStyleIdx="3" presStyleCnt="6"/>
      <dgm:spPr/>
    </dgm:pt>
    <dgm:pt modelId="{F49A58A8-50D7-4DFF-A819-D3008471E118}" type="pres">
      <dgm:prSet presAssocID="{C408F458-1578-4B24-B85D-C9AD5DF13951}" presName="spH" presStyleCnt="0"/>
      <dgm:spPr/>
    </dgm:pt>
    <dgm:pt modelId="{3162EF61-5E5F-49BE-A708-55C503DB3BE4}" type="pres">
      <dgm:prSet presAssocID="{C408F458-1578-4B24-B85D-C9AD5DF13951}" presName="desTx" presStyleLbl="node1" presStyleIdx="3" presStyleCnt="6">
        <dgm:presLayoutVars>
          <dgm:bulletEnabled val="1"/>
        </dgm:presLayoutVars>
      </dgm:prSet>
      <dgm:spPr/>
    </dgm:pt>
    <dgm:pt modelId="{F57897D6-780E-48C3-BF2E-F78106CB89D4}" type="pres">
      <dgm:prSet presAssocID="{A5D6E7DE-8F88-4B1E-B8FE-44CC82697D60}" presName="spV" presStyleCnt="0"/>
      <dgm:spPr/>
    </dgm:pt>
    <dgm:pt modelId="{31A018FB-A1B7-46F4-915F-3E5290CE3D14}" type="pres">
      <dgm:prSet presAssocID="{92C49E28-1653-4657-9873-303171F39071}" presName="linNode" presStyleCnt="0"/>
      <dgm:spPr/>
    </dgm:pt>
    <dgm:pt modelId="{2875F361-75A1-458B-B917-8363524BDF8C}" type="pres">
      <dgm:prSet presAssocID="{92C49E28-1653-4657-9873-303171F39071}" presName="parTx" presStyleLbl="revTx" presStyleIdx="4" presStyleCnt="6">
        <dgm:presLayoutVars>
          <dgm:chMax val="1"/>
          <dgm:bulletEnabled val="1"/>
        </dgm:presLayoutVars>
      </dgm:prSet>
      <dgm:spPr/>
    </dgm:pt>
    <dgm:pt modelId="{AD4F30FB-7288-41D2-8588-CFAF67F05AB1}" type="pres">
      <dgm:prSet presAssocID="{92C49E28-1653-4657-9873-303171F39071}" presName="bracket" presStyleLbl="parChTrans1D1" presStyleIdx="4" presStyleCnt="6"/>
      <dgm:spPr/>
    </dgm:pt>
    <dgm:pt modelId="{CF5F5F6E-88FB-4C3C-A2CB-3010959FB271}" type="pres">
      <dgm:prSet presAssocID="{92C49E28-1653-4657-9873-303171F39071}" presName="spH" presStyleCnt="0"/>
      <dgm:spPr/>
    </dgm:pt>
    <dgm:pt modelId="{E590C213-0588-40C4-B7EB-6DA3AD367B9B}" type="pres">
      <dgm:prSet presAssocID="{92C49E28-1653-4657-9873-303171F39071}" presName="desTx" presStyleLbl="node1" presStyleIdx="4" presStyleCnt="6">
        <dgm:presLayoutVars>
          <dgm:bulletEnabled val="1"/>
        </dgm:presLayoutVars>
      </dgm:prSet>
      <dgm:spPr/>
    </dgm:pt>
    <dgm:pt modelId="{DF80CD3B-5E0F-489F-B0F2-B2E958B04070}" type="pres">
      <dgm:prSet presAssocID="{159AF166-2356-40A3-9FBF-8E6AD40076A2}" presName="spV" presStyleCnt="0"/>
      <dgm:spPr/>
    </dgm:pt>
    <dgm:pt modelId="{86AAC1BE-BF3E-42B4-9AAC-997756545EBC}" type="pres">
      <dgm:prSet presAssocID="{86987277-BE43-4F82-88A7-A4728CD017AC}" presName="linNode" presStyleCnt="0"/>
      <dgm:spPr/>
    </dgm:pt>
    <dgm:pt modelId="{5E7A677D-2FA2-454A-AFA2-9B2BC057198D}" type="pres">
      <dgm:prSet presAssocID="{86987277-BE43-4F82-88A7-A4728CD017AC}" presName="parTx" presStyleLbl="revTx" presStyleIdx="5" presStyleCnt="6">
        <dgm:presLayoutVars>
          <dgm:chMax val="1"/>
          <dgm:bulletEnabled val="1"/>
        </dgm:presLayoutVars>
      </dgm:prSet>
      <dgm:spPr/>
    </dgm:pt>
    <dgm:pt modelId="{DAD6E855-7BB9-4E33-AEE9-310A55944BBB}" type="pres">
      <dgm:prSet presAssocID="{86987277-BE43-4F82-88A7-A4728CD017AC}" presName="bracket" presStyleLbl="parChTrans1D1" presStyleIdx="5" presStyleCnt="6"/>
      <dgm:spPr/>
    </dgm:pt>
    <dgm:pt modelId="{4389319B-A762-4852-A63C-32F3DC7DC306}" type="pres">
      <dgm:prSet presAssocID="{86987277-BE43-4F82-88A7-A4728CD017AC}" presName="spH" presStyleCnt="0"/>
      <dgm:spPr/>
    </dgm:pt>
    <dgm:pt modelId="{3C9E4F42-DC17-4CC9-AB8E-C39289988D65}" type="pres">
      <dgm:prSet presAssocID="{86987277-BE43-4F82-88A7-A4728CD017AC}" presName="desTx" presStyleLbl="node1" presStyleIdx="5" presStyleCnt="6">
        <dgm:presLayoutVars>
          <dgm:bulletEnabled val="1"/>
        </dgm:presLayoutVars>
      </dgm:prSet>
      <dgm:spPr/>
    </dgm:pt>
  </dgm:ptLst>
  <dgm:cxnLst>
    <dgm:cxn modelId="{0F4A8500-0743-4E74-9E3B-62E9A8208F9D}" type="presOf" srcId="{0A98597E-0F00-41F9-9389-5C57737ABD19}" destId="{92EF787D-4184-41CD-B1E0-AB4BC9D24350}" srcOrd="0" destOrd="0" presId="urn:diagrams.loki3.com/BracketList"/>
    <dgm:cxn modelId="{D91ED607-C9AB-4843-9ED5-74205B90C82E}" srcId="{1E13ACC9-8476-4F3F-ACFD-C22A0D275CA6}" destId="{614D01D1-A19D-4083-9E6D-CD12E9E44C46}" srcOrd="0" destOrd="0" parTransId="{9406037E-21D7-4F2C-9DBE-D07EC1A8B289}" sibTransId="{D3C9AE83-1999-4B00-9E0F-8F0EC3575300}"/>
    <dgm:cxn modelId="{0BC80A0D-36E0-417D-B697-AE60454C474C}" type="presOf" srcId="{A14B323F-669B-4FF7-9C57-CB984848694D}" destId="{02EEFF85-1E1C-4507-997F-1EC010C23B1F}" srcOrd="0" destOrd="0" presId="urn:diagrams.loki3.com/BracketList"/>
    <dgm:cxn modelId="{81B2341A-C035-4FCF-BAC9-F0A6F2832634}" srcId="{A14B323F-669B-4FF7-9C57-CB984848694D}" destId="{BB58039A-841E-416A-9607-415ECD8E17AC}" srcOrd="0" destOrd="0" parTransId="{495EB072-1AC7-49BE-A6BB-DAA29A47EEE7}" sibTransId="{6ABB2B71-EC37-4972-93A5-0C1E61135F41}"/>
    <dgm:cxn modelId="{918D1B37-F3B1-4474-839A-8C1B7EAE6597}" type="presOf" srcId="{1E13ACC9-8476-4F3F-ACFD-C22A0D275CA6}" destId="{0B624ED5-C7F4-4CA6-B8A1-562C9E4F374C}" srcOrd="0" destOrd="0" presId="urn:diagrams.loki3.com/BracketList"/>
    <dgm:cxn modelId="{1FA9D33F-C0D7-427F-AE51-2453916CD508}" type="presOf" srcId="{D4D7924C-049A-4FAE-B5F5-7C215E791132}" destId="{3C9E4F42-DC17-4CC9-AB8E-C39289988D65}" srcOrd="0" destOrd="0" presId="urn:diagrams.loki3.com/BracketList"/>
    <dgm:cxn modelId="{22CA295E-AFE9-4309-803F-8F274ADE8B8A}" srcId="{1E13ACC9-8476-4F3F-ACFD-C22A0D275CA6}" destId="{C408F458-1578-4B24-B85D-C9AD5DF13951}" srcOrd="3" destOrd="0" parTransId="{0CF34D80-AC70-4F8D-9C7D-B0D806A9EF7A}" sibTransId="{A5D6E7DE-8F88-4B1E-B8FE-44CC82697D60}"/>
    <dgm:cxn modelId="{329EBA45-7C12-4268-9B18-C16E279E422C}" srcId="{1E13ACC9-8476-4F3F-ACFD-C22A0D275CA6}" destId="{A14B323F-669B-4FF7-9C57-CB984848694D}" srcOrd="1" destOrd="0" parTransId="{92D16CD0-75D3-4FC4-9FBC-9F0850D32DA4}" sibTransId="{081885D9-6A57-4D77-93FA-547EFCAF0921}"/>
    <dgm:cxn modelId="{3FE5D266-74A7-43BC-84B1-3E03ECE9275F}" type="presOf" srcId="{614D01D1-A19D-4083-9E6D-CD12E9E44C46}" destId="{568277BF-A6A4-4688-848C-FE5A5E14A8E0}" srcOrd="0" destOrd="0" presId="urn:diagrams.loki3.com/BracketList"/>
    <dgm:cxn modelId="{90976869-3921-47CA-A4A4-BF44EAFD78E3}" srcId="{C8A1B5B8-F837-48A2-AA4B-CA98ABEA1899}" destId="{1A49CABD-BDE6-4F1E-9765-3092A7F5F3D2}" srcOrd="0" destOrd="0" parTransId="{F95BA7D9-3A53-4106-9036-60FDB8FD3E61}" sibTransId="{B18D2429-0D96-41A9-AF28-14B4174EC096}"/>
    <dgm:cxn modelId="{F993FE4A-645B-4F94-9A68-17F5664AB5F0}" type="presOf" srcId="{C8A1B5B8-F837-48A2-AA4B-CA98ABEA1899}" destId="{38280265-E4FD-4019-8985-34D19EE69EEA}" srcOrd="0" destOrd="0" presId="urn:diagrams.loki3.com/BracketList"/>
    <dgm:cxn modelId="{9C01FD50-2022-4958-B576-3B7B3ADDE036}" srcId="{1E13ACC9-8476-4F3F-ACFD-C22A0D275CA6}" destId="{86987277-BE43-4F82-88A7-A4728CD017AC}" srcOrd="5" destOrd="0" parTransId="{09903195-9C35-496F-AA4F-177F728A3987}" sibTransId="{0D7110A4-C46A-4CD3-89A9-D2DC4D77BC51}"/>
    <dgm:cxn modelId="{57642454-47AD-4616-9C58-5A74DA7E7496}" srcId="{86987277-BE43-4F82-88A7-A4728CD017AC}" destId="{D4D7924C-049A-4FAE-B5F5-7C215E791132}" srcOrd="0" destOrd="0" parTransId="{AC78E877-BEB2-4890-B9CB-00DD708F3F5E}" sibTransId="{58EF1934-D0C6-4271-B0B7-62BD6C2A80D9}"/>
    <dgm:cxn modelId="{FBB4AC54-AD72-47D8-9B1D-C602ED3D38BA}" srcId="{1E13ACC9-8476-4F3F-ACFD-C22A0D275CA6}" destId="{C8A1B5B8-F837-48A2-AA4B-CA98ABEA1899}" srcOrd="2" destOrd="0" parTransId="{981AE302-0C5B-434D-8D7C-168DAF160A47}" sibTransId="{7AC03917-1D40-4CE4-B391-800563B99E5A}"/>
    <dgm:cxn modelId="{8885AD7E-7FEB-4ECA-B6FA-A486CD0D83F0}" srcId="{C408F458-1578-4B24-B85D-C9AD5DF13951}" destId="{C256FC4B-3255-488A-9DA0-98ED8D363754}" srcOrd="0" destOrd="0" parTransId="{1E637C78-0365-46B5-88F9-F60E98C27A0C}" sibTransId="{04201164-078A-473F-9C7C-16A56931BA32}"/>
    <dgm:cxn modelId="{AEA63583-5D20-48B9-AF17-C2C1CD6915DC}" type="presOf" srcId="{92C49E28-1653-4657-9873-303171F39071}" destId="{2875F361-75A1-458B-B917-8363524BDF8C}" srcOrd="0" destOrd="0" presId="urn:diagrams.loki3.com/BracketList"/>
    <dgm:cxn modelId="{A2591E8C-26D4-45B9-AB11-19E908F89E76}" srcId="{1E13ACC9-8476-4F3F-ACFD-C22A0D275CA6}" destId="{92C49E28-1653-4657-9873-303171F39071}" srcOrd="4" destOrd="0" parTransId="{EFB25A55-D801-45BA-BBEC-BF4175CBEF66}" sibTransId="{159AF166-2356-40A3-9FBF-8E6AD40076A2}"/>
    <dgm:cxn modelId="{8ACB668D-5416-4D90-9513-7F360676D0EB}" type="presOf" srcId="{BB58039A-841E-416A-9607-415ECD8E17AC}" destId="{BE02F540-CDE9-4434-AEB0-BBD585FDAE47}" srcOrd="0" destOrd="0" presId="urn:diagrams.loki3.com/BracketList"/>
    <dgm:cxn modelId="{645CDD9D-F0C9-4104-9E38-30047BED7D2A}" type="presOf" srcId="{C408F458-1578-4B24-B85D-C9AD5DF13951}" destId="{8390F477-32CC-4486-AE39-2E0AA9014C0F}" srcOrd="0" destOrd="0" presId="urn:diagrams.loki3.com/BracketList"/>
    <dgm:cxn modelId="{BD896DB0-66C1-4C31-AA11-CD1AF73F3748}" type="presOf" srcId="{1A49CABD-BDE6-4F1E-9765-3092A7F5F3D2}" destId="{375E64E5-2D74-4550-941E-7868BBAECDBB}" srcOrd="0" destOrd="0" presId="urn:diagrams.loki3.com/BracketList"/>
    <dgm:cxn modelId="{AC5571BD-EDB2-401A-A1BD-4FB8180ACC59}" type="presOf" srcId="{86987277-BE43-4F82-88A7-A4728CD017AC}" destId="{5E7A677D-2FA2-454A-AFA2-9B2BC057198D}" srcOrd="0" destOrd="0" presId="urn:diagrams.loki3.com/BracketList"/>
    <dgm:cxn modelId="{B5CB67D9-27DC-4134-A464-CEEE050BDC6D}" srcId="{614D01D1-A19D-4083-9E6D-CD12E9E44C46}" destId="{0A98597E-0F00-41F9-9389-5C57737ABD19}" srcOrd="0" destOrd="0" parTransId="{7E1FA327-0A8A-47AA-873C-9F95C05AD278}" sibTransId="{13CF5D1E-D670-48C3-BAFC-D7FCC707DA85}"/>
    <dgm:cxn modelId="{5CED71DF-A3CD-4B2B-A733-25521C152976}" type="presOf" srcId="{717BDA07-E4B9-44BC-B116-F3CD4888EB5B}" destId="{E590C213-0588-40C4-B7EB-6DA3AD367B9B}" srcOrd="0" destOrd="0" presId="urn:diagrams.loki3.com/BracketList"/>
    <dgm:cxn modelId="{7133E0F2-A44C-4DDD-9AD6-616B79FFE30D}" type="presOf" srcId="{C256FC4B-3255-488A-9DA0-98ED8D363754}" destId="{3162EF61-5E5F-49BE-A708-55C503DB3BE4}" srcOrd="0" destOrd="0" presId="urn:diagrams.loki3.com/BracketList"/>
    <dgm:cxn modelId="{C67E93F3-DD5B-4B58-B497-9DF20C8631FC}" srcId="{92C49E28-1653-4657-9873-303171F39071}" destId="{717BDA07-E4B9-44BC-B116-F3CD4888EB5B}" srcOrd="0" destOrd="0" parTransId="{CE438AE9-6815-4941-A467-78F519CB570B}" sibTransId="{4B6BEDC0-E375-4552-A257-27391E1F474E}"/>
    <dgm:cxn modelId="{7D18B10D-C684-46BB-AA44-7E0CAD7E3EC9}" type="presParOf" srcId="{0B624ED5-C7F4-4CA6-B8A1-562C9E4F374C}" destId="{2876C981-4688-427A-96FE-788A3F972BDF}" srcOrd="0" destOrd="0" presId="urn:diagrams.loki3.com/BracketList"/>
    <dgm:cxn modelId="{1B89EDC1-4662-4AAD-A692-AFF16E69AA6F}" type="presParOf" srcId="{2876C981-4688-427A-96FE-788A3F972BDF}" destId="{568277BF-A6A4-4688-848C-FE5A5E14A8E0}" srcOrd="0" destOrd="0" presId="urn:diagrams.loki3.com/BracketList"/>
    <dgm:cxn modelId="{4B828EA1-EBA7-40A4-9352-31FD3CA32E4A}" type="presParOf" srcId="{2876C981-4688-427A-96FE-788A3F972BDF}" destId="{2600ACF7-06B1-4728-BC87-8B45073ED7BE}" srcOrd="1" destOrd="0" presId="urn:diagrams.loki3.com/BracketList"/>
    <dgm:cxn modelId="{903EB8A2-A323-45C6-BE3E-A220B6F4DE1E}" type="presParOf" srcId="{2876C981-4688-427A-96FE-788A3F972BDF}" destId="{2F4331D0-E887-4D80-BE07-62D5FC26E0DF}" srcOrd="2" destOrd="0" presId="urn:diagrams.loki3.com/BracketList"/>
    <dgm:cxn modelId="{1642929D-5F42-4586-8F87-023E9C372BFF}" type="presParOf" srcId="{2876C981-4688-427A-96FE-788A3F972BDF}" destId="{92EF787D-4184-41CD-B1E0-AB4BC9D24350}" srcOrd="3" destOrd="0" presId="urn:diagrams.loki3.com/BracketList"/>
    <dgm:cxn modelId="{312DEECC-728E-429C-BDE6-274DC10B8EAF}" type="presParOf" srcId="{0B624ED5-C7F4-4CA6-B8A1-562C9E4F374C}" destId="{BC74FEC9-2F14-4124-918B-B2EFCCE0D471}" srcOrd="1" destOrd="0" presId="urn:diagrams.loki3.com/BracketList"/>
    <dgm:cxn modelId="{940D7DB0-8D7E-4D78-AA44-78589201291E}" type="presParOf" srcId="{0B624ED5-C7F4-4CA6-B8A1-562C9E4F374C}" destId="{3D6F0EEA-BB7D-4753-A258-05CCF455DF29}" srcOrd="2" destOrd="0" presId="urn:diagrams.loki3.com/BracketList"/>
    <dgm:cxn modelId="{7205B75A-80F5-4C58-A175-2F581F764585}" type="presParOf" srcId="{3D6F0EEA-BB7D-4753-A258-05CCF455DF29}" destId="{02EEFF85-1E1C-4507-997F-1EC010C23B1F}" srcOrd="0" destOrd="0" presId="urn:diagrams.loki3.com/BracketList"/>
    <dgm:cxn modelId="{76ED6400-AC92-42DB-8820-33B76542E600}" type="presParOf" srcId="{3D6F0EEA-BB7D-4753-A258-05CCF455DF29}" destId="{4BBF7636-ED4B-4DA9-8CDF-69CAFC75D2F8}" srcOrd="1" destOrd="0" presId="urn:diagrams.loki3.com/BracketList"/>
    <dgm:cxn modelId="{F3B0AD3E-CDDD-4475-B201-54997FA8B172}" type="presParOf" srcId="{3D6F0EEA-BB7D-4753-A258-05CCF455DF29}" destId="{5CEAE301-83C7-4039-809B-14292260D7AB}" srcOrd="2" destOrd="0" presId="urn:diagrams.loki3.com/BracketList"/>
    <dgm:cxn modelId="{5AAE918E-FED6-4418-8A44-098B41D94F50}" type="presParOf" srcId="{3D6F0EEA-BB7D-4753-A258-05CCF455DF29}" destId="{BE02F540-CDE9-4434-AEB0-BBD585FDAE47}" srcOrd="3" destOrd="0" presId="urn:diagrams.loki3.com/BracketList"/>
    <dgm:cxn modelId="{5FE65807-5308-43D3-AC00-2CE0BB816F69}" type="presParOf" srcId="{0B624ED5-C7F4-4CA6-B8A1-562C9E4F374C}" destId="{5A0AF3A9-B8E3-43DA-A3E8-B578A889187F}" srcOrd="3" destOrd="0" presId="urn:diagrams.loki3.com/BracketList"/>
    <dgm:cxn modelId="{86739D3A-2C6C-4E9F-8DE3-DE8EF71E0378}" type="presParOf" srcId="{0B624ED5-C7F4-4CA6-B8A1-562C9E4F374C}" destId="{BCFCA383-C21F-493F-A84D-A01417609FFC}" srcOrd="4" destOrd="0" presId="urn:diagrams.loki3.com/BracketList"/>
    <dgm:cxn modelId="{28E5A300-86FB-4956-A577-036479DAEFC0}" type="presParOf" srcId="{BCFCA383-C21F-493F-A84D-A01417609FFC}" destId="{38280265-E4FD-4019-8985-34D19EE69EEA}" srcOrd="0" destOrd="0" presId="urn:diagrams.loki3.com/BracketList"/>
    <dgm:cxn modelId="{F7A35C3F-FD6C-4ECF-A3F7-ECF00909717D}" type="presParOf" srcId="{BCFCA383-C21F-493F-A84D-A01417609FFC}" destId="{45FC6800-770A-44DA-8AB2-78DFACA294E2}" srcOrd="1" destOrd="0" presId="urn:diagrams.loki3.com/BracketList"/>
    <dgm:cxn modelId="{7408DC33-9C97-44DD-8AB2-4EFFCC7C2D21}" type="presParOf" srcId="{BCFCA383-C21F-493F-A84D-A01417609FFC}" destId="{A7545DD0-5725-49CC-AEB3-4A23EA41F589}" srcOrd="2" destOrd="0" presId="urn:diagrams.loki3.com/BracketList"/>
    <dgm:cxn modelId="{5A5CADDD-5382-47B0-B922-3EC38FFF3C51}" type="presParOf" srcId="{BCFCA383-C21F-493F-A84D-A01417609FFC}" destId="{375E64E5-2D74-4550-941E-7868BBAECDBB}" srcOrd="3" destOrd="0" presId="urn:diagrams.loki3.com/BracketList"/>
    <dgm:cxn modelId="{27A50FE7-4CD7-4E1D-A0E6-B84C0E6A1DBB}" type="presParOf" srcId="{0B624ED5-C7F4-4CA6-B8A1-562C9E4F374C}" destId="{9C50C88B-4026-45DA-8CF4-C3B4DF0E1E1A}" srcOrd="5" destOrd="0" presId="urn:diagrams.loki3.com/BracketList"/>
    <dgm:cxn modelId="{40A7A22E-2305-4616-A039-11CF2EC7DE4E}" type="presParOf" srcId="{0B624ED5-C7F4-4CA6-B8A1-562C9E4F374C}" destId="{9E383F80-FA05-4E04-B028-2C40D28931B2}" srcOrd="6" destOrd="0" presId="urn:diagrams.loki3.com/BracketList"/>
    <dgm:cxn modelId="{6497A151-FF30-4518-AF84-29FBE8C8AF11}" type="presParOf" srcId="{9E383F80-FA05-4E04-B028-2C40D28931B2}" destId="{8390F477-32CC-4486-AE39-2E0AA9014C0F}" srcOrd="0" destOrd="0" presId="urn:diagrams.loki3.com/BracketList"/>
    <dgm:cxn modelId="{79B3A907-E668-432A-965D-5F815213BBB4}" type="presParOf" srcId="{9E383F80-FA05-4E04-B028-2C40D28931B2}" destId="{ECCB96E8-477B-4A26-B10A-4FAF63F734E2}" srcOrd="1" destOrd="0" presId="urn:diagrams.loki3.com/BracketList"/>
    <dgm:cxn modelId="{01B0E69D-B7A2-44BF-A17C-A50B80CE5FCE}" type="presParOf" srcId="{9E383F80-FA05-4E04-B028-2C40D28931B2}" destId="{F49A58A8-50D7-4DFF-A819-D3008471E118}" srcOrd="2" destOrd="0" presId="urn:diagrams.loki3.com/BracketList"/>
    <dgm:cxn modelId="{B42ED48A-CAA3-43BC-8855-55F22D03BBEE}" type="presParOf" srcId="{9E383F80-FA05-4E04-B028-2C40D28931B2}" destId="{3162EF61-5E5F-49BE-A708-55C503DB3BE4}" srcOrd="3" destOrd="0" presId="urn:diagrams.loki3.com/BracketList"/>
    <dgm:cxn modelId="{F3F32520-5D06-4DFB-BFA7-27C04A3541B2}" type="presParOf" srcId="{0B624ED5-C7F4-4CA6-B8A1-562C9E4F374C}" destId="{F57897D6-780E-48C3-BF2E-F78106CB89D4}" srcOrd="7" destOrd="0" presId="urn:diagrams.loki3.com/BracketList"/>
    <dgm:cxn modelId="{E8032492-F2A9-4E5F-BB73-529ADEE3E1BB}" type="presParOf" srcId="{0B624ED5-C7F4-4CA6-B8A1-562C9E4F374C}" destId="{31A018FB-A1B7-46F4-915F-3E5290CE3D14}" srcOrd="8" destOrd="0" presId="urn:diagrams.loki3.com/BracketList"/>
    <dgm:cxn modelId="{329E80C8-5CCB-4A7D-87C5-33B8241F65FC}" type="presParOf" srcId="{31A018FB-A1B7-46F4-915F-3E5290CE3D14}" destId="{2875F361-75A1-458B-B917-8363524BDF8C}" srcOrd="0" destOrd="0" presId="urn:diagrams.loki3.com/BracketList"/>
    <dgm:cxn modelId="{D18083B4-3D31-4194-9911-F2056B9AE11F}" type="presParOf" srcId="{31A018FB-A1B7-46F4-915F-3E5290CE3D14}" destId="{AD4F30FB-7288-41D2-8588-CFAF67F05AB1}" srcOrd="1" destOrd="0" presId="urn:diagrams.loki3.com/BracketList"/>
    <dgm:cxn modelId="{5FE41572-EE5D-42F7-B321-3C1E14D2BD28}" type="presParOf" srcId="{31A018FB-A1B7-46F4-915F-3E5290CE3D14}" destId="{CF5F5F6E-88FB-4C3C-A2CB-3010959FB271}" srcOrd="2" destOrd="0" presId="urn:diagrams.loki3.com/BracketList"/>
    <dgm:cxn modelId="{6495829B-D2FE-427A-AFAC-9943576F2C91}" type="presParOf" srcId="{31A018FB-A1B7-46F4-915F-3E5290CE3D14}" destId="{E590C213-0588-40C4-B7EB-6DA3AD367B9B}" srcOrd="3" destOrd="0" presId="urn:diagrams.loki3.com/BracketList"/>
    <dgm:cxn modelId="{F5E66A5A-2A94-4124-BD7C-F4B8E7470C2D}" type="presParOf" srcId="{0B624ED5-C7F4-4CA6-B8A1-562C9E4F374C}" destId="{DF80CD3B-5E0F-489F-B0F2-B2E958B04070}" srcOrd="9" destOrd="0" presId="urn:diagrams.loki3.com/BracketList"/>
    <dgm:cxn modelId="{50064D64-7934-48BE-9DEF-3B3F86088DE9}" type="presParOf" srcId="{0B624ED5-C7F4-4CA6-B8A1-562C9E4F374C}" destId="{86AAC1BE-BF3E-42B4-9AAC-997756545EBC}" srcOrd="10" destOrd="0" presId="urn:diagrams.loki3.com/BracketList"/>
    <dgm:cxn modelId="{9C287FBE-CD81-4D24-821B-81F95A80B5EB}" type="presParOf" srcId="{86AAC1BE-BF3E-42B4-9AAC-997756545EBC}" destId="{5E7A677D-2FA2-454A-AFA2-9B2BC057198D}" srcOrd="0" destOrd="0" presId="urn:diagrams.loki3.com/BracketList"/>
    <dgm:cxn modelId="{DA0DB843-096C-4F23-927B-E79FAA98FACD}" type="presParOf" srcId="{86AAC1BE-BF3E-42B4-9AAC-997756545EBC}" destId="{DAD6E855-7BB9-4E33-AEE9-310A55944BBB}" srcOrd="1" destOrd="0" presId="urn:diagrams.loki3.com/BracketList"/>
    <dgm:cxn modelId="{F2DD77D8-6841-4F0C-A071-20699468DD63}" type="presParOf" srcId="{86AAC1BE-BF3E-42B4-9AAC-997756545EBC}" destId="{4389319B-A762-4852-A63C-32F3DC7DC306}" srcOrd="2" destOrd="0" presId="urn:diagrams.loki3.com/BracketList"/>
    <dgm:cxn modelId="{C22881A6-053D-4D90-AFB9-F2E326076F61}" type="presParOf" srcId="{86AAC1BE-BF3E-42B4-9AAC-997756545EBC}" destId="{3C9E4F42-DC17-4CC9-AB8E-C39289988D65}"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741F1B3-1905-4BB3-A99B-AF8E3B8C904E}" type="doc">
      <dgm:prSet loTypeId="urn:microsoft.com/office/officeart/2005/8/layout/hProcess9" loCatId="process" qsTypeId="urn:microsoft.com/office/officeart/2005/8/quickstyle/simple1" qsCatId="simple" csTypeId="urn:microsoft.com/office/officeart/2005/8/colors/accent1_2" csCatId="accent1" phldr="1"/>
      <dgm:spPr/>
    </dgm:pt>
    <dgm:pt modelId="{D157A676-DFCF-429C-935C-3C7A5FC3143B}">
      <dgm:prSet phldrT="[Text]" custT="1"/>
      <dgm:spPr>
        <a:xfrm>
          <a:off x="2837" y="1325880"/>
          <a:ext cx="1843386" cy="1767840"/>
        </a:xfrm>
        <a:prstGeom prst="roundRect">
          <a:avLst/>
        </a:prstGeom>
        <a:solidFill>
          <a:srgbClr val="0070C0">
            <a:alpha val="44000"/>
          </a:srgbClr>
        </a:solidFill>
        <a:ln w="12700" cap="flat" cmpd="sng" algn="ctr">
          <a:noFill/>
          <a:prstDash val="solid"/>
          <a:miter lim="800000"/>
        </a:ln>
        <a:effectLst/>
      </dgm:spPr>
      <dgm:t>
        <a:bodyPr/>
        <a:lstStyle/>
        <a:p>
          <a:pPr>
            <a:lnSpc>
              <a:spcPct val="100000"/>
            </a:lnSpc>
            <a:spcAft>
              <a:spcPts val="0"/>
            </a:spcAft>
          </a:pPr>
          <a:r>
            <a:rPr lang="en-US" sz="1700" b="1" i="0" dirty="0">
              <a:solidFill>
                <a:schemeClr val="bg1"/>
              </a:solidFill>
              <a:latin typeface="Calibri" panose="020F0502020204030204"/>
              <a:ea typeface="+mn-ea"/>
              <a:cs typeface="+mn-cs"/>
            </a:rPr>
            <a:t>CSA &amp; SMS Launch</a:t>
          </a:r>
        </a:p>
        <a:p>
          <a:pPr>
            <a:lnSpc>
              <a:spcPct val="100000"/>
            </a:lnSpc>
            <a:spcAft>
              <a:spcPts val="0"/>
            </a:spcAft>
          </a:pPr>
          <a:r>
            <a:rPr lang="en-US" sz="1600" b="0" i="1" dirty="0">
              <a:solidFill>
                <a:schemeClr val="bg1"/>
              </a:solidFill>
              <a:latin typeface="Calibri" panose="020F0502020204030204"/>
              <a:ea typeface="+mn-ea"/>
              <a:cs typeface="+mn-cs"/>
            </a:rPr>
            <a:t>2008-2010</a:t>
          </a:r>
        </a:p>
      </dgm:t>
    </dgm:pt>
    <dgm:pt modelId="{F476D235-D626-432E-BB05-F019347D69E3}" type="parTrans" cxnId="{AA31E9AB-1C6E-4CD4-930E-738D7F409753}">
      <dgm:prSet/>
      <dgm:spPr/>
      <dgm:t>
        <a:bodyPr/>
        <a:lstStyle/>
        <a:p>
          <a:endParaRPr lang="en-US"/>
        </a:p>
      </dgm:t>
    </dgm:pt>
    <dgm:pt modelId="{79414585-9A56-4684-B2A2-7D87266E3F67}" type="sibTrans" cxnId="{AA31E9AB-1C6E-4CD4-930E-738D7F409753}">
      <dgm:prSet/>
      <dgm:spPr/>
      <dgm:t>
        <a:bodyPr/>
        <a:lstStyle/>
        <a:p>
          <a:endParaRPr lang="en-US"/>
        </a:p>
      </dgm:t>
    </dgm:pt>
    <dgm:pt modelId="{B8FE2706-03F6-4C92-993A-C96C7BE1FB07}">
      <dgm:prSet phldrT="[Text]" custT="1"/>
      <dgm:spPr>
        <a:xfrm>
          <a:off x="2153454" y="1325880"/>
          <a:ext cx="1843386" cy="1767840"/>
        </a:xfrm>
        <a:prstGeom prst="roundRect">
          <a:avLst/>
        </a:prstGeom>
        <a:solidFill>
          <a:srgbClr val="0070C0">
            <a:alpha val="44000"/>
          </a:srgbClr>
        </a:solidFill>
        <a:ln w="12700" cap="flat" cmpd="sng" algn="ctr">
          <a:noFill/>
          <a:prstDash val="solid"/>
          <a:miter lim="800000"/>
        </a:ln>
        <a:effectLst/>
      </dgm:spPr>
      <dgm:t>
        <a:bodyPr/>
        <a:lstStyle/>
        <a:p>
          <a:pPr>
            <a:lnSpc>
              <a:spcPct val="100000"/>
            </a:lnSpc>
            <a:spcAft>
              <a:spcPts val="0"/>
            </a:spcAft>
          </a:pPr>
          <a:r>
            <a:rPr lang="en-US" sz="1700" b="1" dirty="0">
              <a:solidFill>
                <a:srgbClr val="FFFFFF"/>
              </a:solidFill>
              <a:latin typeface="Calibri" panose="020F0502020204030204"/>
              <a:ea typeface="+mn-ea"/>
              <a:cs typeface="+mn-cs"/>
            </a:rPr>
            <a:t>FAST Act</a:t>
          </a:r>
        </a:p>
        <a:p>
          <a:pPr>
            <a:lnSpc>
              <a:spcPct val="100000"/>
            </a:lnSpc>
            <a:spcAft>
              <a:spcPts val="0"/>
            </a:spcAft>
          </a:pPr>
          <a:r>
            <a:rPr lang="en-US" sz="1600" b="0" i="1" dirty="0">
              <a:solidFill>
                <a:srgbClr val="FFFFFF"/>
              </a:solidFill>
              <a:latin typeface="Calibri" panose="020F0502020204030204"/>
              <a:ea typeface="+mn-ea"/>
              <a:cs typeface="+mn-cs"/>
            </a:rPr>
            <a:t>December 2015 </a:t>
          </a:r>
        </a:p>
      </dgm:t>
    </dgm:pt>
    <dgm:pt modelId="{C778B98F-7214-4F9E-B4F3-EE733513E521}" type="parTrans" cxnId="{A3143787-A1E3-497E-A20A-D6EA96840410}">
      <dgm:prSet/>
      <dgm:spPr/>
      <dgm:t>
        <a:bodyPr/>
        <a:lstStyle/>
        <a:p>
          <a:endParaRPr lang="en-US"/>
        </a:p>
      </dgm:t>
    </dgm:pt>
    <dgm:pt modelId="{222FC6B0-895F-4E4B-A17D-1B292E5C5BF0}" type="sibTrans" cxnId="{A3143787-A1E3-497E-A20A-D6EA96840410}">
      <dgm:prSet/>
      <dgm:spPr/>
      <dgm:t>
        <a:bodyPr/>
        <a:lstStyle/>
        <a:p>
          <a:endParaRPr lang="en-US"/>
        </a:p>
      </dgm:t>
    </dgm:pt>
    <dgm:pt modelId="{4D7E82C7-66A0-4678-A2DB-CEAFF7DE499A}">
      <dgm:prSet phldrT="[Text]" custT="1"/>
      <dgm:spPr>
        <a:xfrm>
          <a:off x="4304072" y="1325880"/>
          <a:ext cx="1843386" cy="1767840"/>
        </a:xfrm>
        <a:prstGeom prst="roundRect">
          <a:avLst/>
        </a:prstGeom>
        <a:solidFill>
          <a:srgbClr val="0070C0">
            <a:alpha val="95000"/>
          </a:srgbClr>
        </a:solidFill>
        <a:ln w="12700" cap="flat" cmpd="sng" algn="ctr">
          <a:noFill/>
          <a:prstDash val="solid"/>
          <a:miter lim="800000"/>
        </a:ln>
        <a:effectLst/>
      </dgm:spPr>
      <dgm:t>
        <a:bodyPr/>
        <a:lstStyle/>
        <a:p>
          <a:pPr>
            <a:lnSpc>
              <a:spcPct val="100000"/>
            </a:lnSpc>
            <a:spcAft>
              <a:spcPts val="0"/>
            </a:spcAft>
          </a:pPr>
          <a:r>
            <a:rPr lang="en-US" sz="1700" b="1" dirty="0">
              <a:solidFill>
                <a:srgbClr val="FFFFFF"/>
              </a:solidFill>
              <a:latin typeface="Calibri" panose="020F0502020204030204"/>
              <a:ea typeface="+mn-ea"/>
              <a:cs typeface="+mn-cs"/>
            </a:rPr>
            <a:t>FMCSA CAP</a:t>
          </a:r>
        </a:p>
        <a:p>
          <a:pPr>
            <a:lnSpc>
              <a:spcPct val="100000"/>
            </a:lnSpc>
            <a:spcAft>
              <a:spcPts val="0"/>
            </a:spcAft>
          </a:pPr>
          <a:r>
            <a:rPr lang="en-US" sz="1600" b="0" i="1" dirty="0">
              <a:solidFill>
                <a:srgbClr val="FFFFFF"/>
              </a:solidFill>
              <a:latin typeface="Calibri" panose="020F0502020204030204"/>
              <a:ea typeface="+mn-ea"/>
              <a:cs typeface="+mn-cs"/>
            </a:rPr>
            <a:t>June 2018</a:t>
          </a:r>
        </a:p>
      </dgm:t>
    </dgm:pt>
    <dgm:pt modelId="{80BC6A28-FEE9-45A9-B9B8-784472904F87}" type="parTrans" cxnId="{BD0BC959-5AAD-41D4-84DD-9A76B93A3125}">
      <dgm:prSet/>
      <dgm:spPr/>
      <dgm:t>
        <a:bodyPr/>
        <a:lstStyle/>
        <a:p>
          <a:endParaRPr lang="en-US"/>
        </a:p>
      </dgm:t>
    </dgm:pt>
    <dgm:pt modelId="{A42E72BB-AB92-412A-BEB1-676C7BB2CBEC}" type="sibTrans" cxnId="{BD0BC959-5AAD-41D4-84DD-9A76B93A3125}">
      <dgm:prSet/>
      <dgm:spPr/>
      <dgm:t>
        <a:bodyPr/>
        <a:lstStyle/>
        <a:p>
          <a:endParaRPr lang="en-US"/>
        </a:p>
      </dgm:t>
    </dgm:pt>
    <dgm:pt modelId="{036F1EC7-C67A-4CFA-A241-B033C7080865}">
      <dgm:prSet custT="1"/>
      <dgm:spPr>
        <a:xfrm>
          <a:off x="6454690" y="1325880"/>
          <a:ext cx="1843386" cy="1767840"/>
        </a:xfrm>
        <a:prstGeom prst="roundRect">
          <a:avLst/>
        </a:prstGeom>
        <a:solidFill>
          <a:srgbClr val="0070C0">
            <a:alpha val="44000"/>
          </a:srgbClr>
        </a:solidFill>
        <a:ln w="12700" cap="flat" cmpd="sng" algn="ctr">
          <a:noFill/>
          <a:prstDash val="solid"/>
          <a:miter lim="800000"/>
        </a:ln>
        <a:effectLst/>
      </dgm:spPr>
      <dgm:t>
        <a:bodyPr/>
        <a:lstStyle/>
        <a:p>
          <a:pPr>
            <a:lnSpc>
              <a:spcPct val="100000"/>
            </a:lnSpc>
            <a:spcAft>
              <a:spcPts val="0"/>
            </a:spcAft>
          </a:pPr>
          <a:r>
            <a:rPr lang="en-US" sz="1650" b="1" dirty="0">
              <a:solidFill>
                <a:srgbClr val="FFFFFF"/>
              </a:solidFill>
              <a:latin typeface="Calibri" panose="020F0502020204030204"/>
              <a:ea typeface="+mn-ea"/>
              <a:cs typeface="+mn-cs"/>
            </a:rPr>
            <a:t>FMCSA Correlation Study Launch</a:t>
          </a:r>
        </a:p>
        <a:p>
          <a:pPr>
            <a:lnSpc>
              <a:spcPct val="100000"/>
            </a:lnSpc>
            <a:spcAft>
              <a:spcPts val="0"/>
            </a:spcAft>
          </a:pPr>
          <a:r>
            <a:rPr lang="en-US" sz="1600" b="0" i="1" dirty="0">
              <a:solidFill>
                <a:schemeClr val="bg1"/>
              </a:solidFill>
              <a:latin typeface="Calibri" panose="020F0502020204030204"/>
              <a:ea typeface="+mn-ea"/>
              <a:cs typeface="+mn-cs"/>
            </a:rPr>
            <a:t>June 2018 </a:t>
          </a:r>
        </a:p>
      </dgm:t>
    </dgm:pt>
    <dgm:pt modelId="{5C8D8A62-B526-4756-AE60-C0EF65B1550D}" type="parTrans" cxnId="{2044B69C-A22C-4D3B-AD50-523D1C337DB2}">
      <dgm:prSet/>
      <dgm:spPr/>
      <dgm:t>
        <a:bodyPr/>
        <a:lstStyle/>
        <a:p>
          <a:endParaRPr lang="en-US"/>
        </a:p>
      </dgm:t>
    </dgm:pt>
    <dgm:pt modelId="{B17140E7-6F8D-4B13-A289-639A5EE3D83D}" type="sibTrans" cxnId="{2044B69C-A22C-4D3B-AD50-523D1C337DB2}">
      <dgm:prSet/>
      <dgm:spPr/>
      <dgm:t>
        <a:bodyPr/>
        <a:lstStyle/>
        <a:p>
          <a:endParaRPr lang="en-US"/>
        </a:p>
      </dgm:t>
    </dgm:pt>
    <dgm:pt modelId="{6EF344CB-75E2-441B-9373-4095A7F4F906}">
      <dgm:prSet custT="1"/>
      <dgm:spPr>
        <a:solidFill>
          <a:srgbClr val="0070C0">
            <a:alpha val="44000"/>
          </a:srgbClr>
        </a:solidFill>
        <a:ln>
          <a:noFill/>
        </a:ln>
      </dgm:spPr>
      <dgm:t>
        <a:bodyPr/>
        <a:lstStyle/>
        <a:p>
          <a:r>
            <a:rPr lang="en-US" sz="1700" b="1" dirty="0"/>
            <a:t>Looking Ahead</a:t>
          </a:r>
        </a:p>
      </dgm:t>
    </dgm:pt>
    <dgm:pt modelId="{028B6271-25BE-4CB8-92D1-5DBABB960E68}" type="parTrans" cxnId="{4CEEEBC3-16E9-491A-BCEB-1C15EFD44D0E}">
      <dgm:prSet/>
      <dgm:spPr/>
      <dgm:t>
        <a:bodyPr/>
        <a:lstStyle/>
        <a:p>
          <a:endParaRPr lang="en-US"/>
        </a:p>
      </dgm:t>
    </dgm:pt>
    <dgm:pt modelId="{ED60C01D-9288-4452-B299-1DFDE6735BB6}" type="sibTrans" cxnId="{4CEEEBC3-16E9-491A-BCEB-1C15EFD44D0E}">
      <dgm:prSet/>
      <dgm:spPr/>
      <dgm:t>
        <a:bodyPr/>
        <a:lstStyle/>
        <a:p>
          <a:endParaRPr lang="en-US"/>
        </a:p>
      </dgm:t>
    </dgm:pt>
    <dgm:pt modelId="{8138B598-2E9C-4A26-968C-900BB7B79531}">
      <dgm:prSet custT="1"/>
      <dgm:spPr>
        <a:solidFill>
          <a:srgbClr val="0070C0">
            <a:alpha val="44000"/>
          </a:srgbClr>
        </a:solidFill>
        <a:ln>
          <a:noFill/>
        </a:ln>
      </dgm:spPr>
      <dgm:t>
        <a:bodyPr/>
        <a:lstStyle/>
        <a:p>
          <a:r>
            <a:rPr lang="en-US" sz="1700" b="1" dirty="0"/>
            <a:t>NAS Correlation Study </a:t>
          </a:r>
        </a:p>
        <a:p>
          <a:r>
            <a:rPr lang="en-US" sz="1600" i="1" dirty="0"/>
            <a:t>June 2017 </a:t>
          </a:r>
        </a:p>
      </dgm:t>
    </dgm:pt>
    <dgm:pt modelId="{E1C95BA7-4FC2-4EA1-990B-FA6090A48BEA}" type="parTrans" cxnId="{9E4954C8-CE8F-413C-AF36-40AC644383AD}">
      <dgm:prSet/>
      <dgm:spPr/>
      <dgm:t>
        <a:bodyPr/>
        <a:lstStyle/>
        <a:p>
          <a:endParaRPr lang="en-US"/>
        </a:p>
      </dgm:t>
    </dgm:pt>
    <dgm:pt modelId="{A26346F2-4B63-4032-8955-FE323FA9310A}" type="sibTrans" cxnId="{9E4954C8-CE8F-413C-AF36-40AC644383AD}">
      <dgm:prSet/>
      <dgm:spPr/>
      <dgm:t>
        <a:bodyPr/>
        <a:lstStyle/>
        <a:p>
          <a:endParaRPr lang="en-US"/>
        </a:p>
      </dgm:t>
    </dgm:pt>
    <dgm:pt modelId="{4E374203-747D-4D41-9804-88F59D589D0E}" type="pres">
      <dgm:prSet presAssocID="{F741F1B3-1905-4BB3-A99B-AF8E3B8C904E}" presName="CompostProcess" presStyleCnt="0">
        <dgm:presLayoutVars>
          <dgm:dir/>
          <dgm:resizeHandles val="exact"/>
        </dgm:presLayoutVars>
      </dgm:prSet>
      <dgm:spPr/>
    </dgm:pt>
    <dgm:pt modelId="{E54BC08D-531E-495D-B6BA-9EFEF8BAE37A}" type="pres">
      <dgm:prSet presAssocID="{F741F1B3-1905-4BB3-A99B-AF8E3B8C904E}" presName="arrow" presStyleLbl="bgShp" presStyleIdx="0" presStyleCnt="1" custScaleX="117647" custScaleY="98806" custLinFactNeighborX="0" custLinFactNeighborY="978"/>
      <dgm:spPr>
        <a:xfrm>
          <a:off x="622568" y="0"/>
          <a:ext cx="7055776" cy="4419600"/>
        </a:xfrm>
        <a:prstGeom prst="rightArrow">
          <a:avLst/>
        </a:prstGeom>
        <a:solidFill>
          <a:srgbClr val="33006F">
            <a:tint val="40000"/>
            <a:hueOff val="0"/>
            <a:satOff val="0"/>
            <a:lumOff val="0"/>
            <a:alphaOff val="0"/>
          </a:srgbClr>
        </a:solidFill>
        <a:ln>
          <a:noFill/>
        </a:ln>
        <a:effectLst/>
      </dgm:spPr>
    </dgm:pt>
    <dgm:pt modelId="{A54AD593-5B6D-4AA3-BFCE-99D6DA9B1007}" type="pres">
      <dgm:prSet presAssocID="{F741F1B3-1905-4BB3-A99B-AF8E3B8C904E}" presName="linearProcess" presStyleCnt="0"/>
      <dgm:spPr/>
    </dgm:pt>
    <dgm:pt modelId="{8B197E58-1307-417F-ABC1-8ACF267252D9}" type="pres">
      <dgm:prSet presAssocID="{D157A676-DFCF-429C-935C-3C7A5FC3143B}" presName="textNode" presStyleLbl="node1" presStyleIdx="0" presStyleCnt="6" custLinFactNeighborX="-38052" custLinFactNeighborY="-562">
        <dgm:presLayoutVars>
          <dgm:bulletEnabled val="1"/>
        </dgm:presLayoutVars>
      </dgm:prSet>
      <dgm:spPr>
        <a:prstGeom prst="roundRect">
          <a:avLst/>
        </a:prstGeom>
      </dgm:spPr>
    </dgm:pt>
    <dgm:pt modelId="{8CF048D5-3BC1-4D8B-974B-9D1F3367E472}" type="pres">
      <dgm:prSet presAssocID="{79414585-9A56-4684-B2A2-7D87266E3F67}" presName="sibTrans" presStyleCnt="0"/>
      <dgm:spPr/>
    </dgm:pt>
    <dgm:pt modelId="{0E0128CF-070F-4D4C-9436-5130CEF3DDD6}" type="pres">
      <dgm:prSet presAssocID="{B8FE2706-03F6-4C92-993A-C96C7BE1FB07}" presName="textNode" presStyleLbl="node1" presStyleIdx="1" presStyleCnt="6">
        <dgm:presLayoutVars>
          <dgm:bulletEnabled val="1"/>
        </dgm:presLayoutVars>
      </dgm:prSet>
      <dgm:spPr>
        <a:prstGeom prst="roundRect">
          <a:avLst/>
        </a:prstGeom>
      </dgm:spPr>
    </dgm:pt>
    <dgm:pt modelId="{5AD50959-A987-407B-AD10-E9F7B649793E}" type="pres">
      <dgm:prSet presAssocID="{222FC6B0-895F-4E4B-A17D-1B292E5C5BF0}" presName="sibTrans" presStyleCnt="0"/>
      <dgm:spPr/>
    </dgm:pt>
    <dgm:pt modelId="{5273DA95-276E-4570-B663-583A847967DB}" type="pres">
      <dgm:prSet presAssocID="{8138B598-2E9C-4A26-968C-900BB7B79531}" presName="textNode" presStyleLbl="node1" presStyleIdx="2" presStyleCnt="6">
        <dgm:presLayoutVars>
          <dgm:bulletEnabled val="1"/>
        </dgm:presLayoutVars>
      </dgm:prSet>
      <dgm:spPr/>
    </dgm:pt>
    <dgm:pt modelId="{0DC4DA37-9677-4CF5-BC3B-96C9B86C4F36}" type="pres">
      <dgm:prSet presAssocID="{A26346F2-4B63-4032-8955-FE323FA9310A}" presName="sibTrans" presStyleCnt="0"/>
      <dgm:spPr/>
    </dgm:pt>
    <dgm:pt modelId="{B85ABE0E-5168-4537-BB6F-5E7C974E727D}" type="pres">
      <dgm:prSet presAssocID="{4D7E82C7-66A0-4678-A2DB-CEAFF7DE499A}" presName="textNode" presStyleLbl="node1" presStyleIdx="3" presStyleCnt="6">
        <dgm:presLayoutVars>
          <dgm:bulletEnabled val="1"/>
        </dgm:presLayoutVars>
      </dgm:prSet>
      <dgm:spPr>
        <a:prstGeom prst="roundRect">
          <a:avLst/>
        </a:prstGeom>
      </dgm:spPr>
    </dgm:pt>
    <dgm:pt modelId="{69DBF7FC-93BA-4342-8981-B93C5AF06A94}" type="pres">
      <dgm:prSet presAssocID="{A42E72BB-AB92-412A-BEB1-676C7BB2CBEC}" presName="sibTrans" presStyleCnt="0"/>
      <dgm:spPr/>
    </dgm:pt>
    <dgm:pt modelId="{B6F74E8E-C624-479F-9CBE-F1328F6F3D21}" type="pres">
      <dgm:prSet presAssocID="{036F1EC7-C67A-4CFA-A241-B033C7080865}" presName="textNode" presStyleLbl="node1" presStyleIdx="4" presStyleCnt="6">
        <dgm:presLayoutVars>
          <dgm:bulletEnabled val="1"/>
        </dgm:presLayoutVars>
      </dgm:prSet>
      <dgm:spPr>
        <a:prstGeom prst="roundRect">
          <a:avLst/>
        </a:prstGeom>
      </dgm:spPr>
    </dgm:pt>
    <dgm:pt modelId="{3BF2793D-3549-41DA-80A7-E35D10146E9F}" type="pres">
      <dgm:prSet presAssocID="{B17140E7-6F8D-4B13-A289-639A5EE3D83D}" presName="sibTrans" presStyleCnt="0"/>
      <dgm:spPr/>
    </dgm:pt>
    <dgm:pt modelId="{E54854DE-AA53-4F2B-9F36-F766525EF610}" type="pres">
      <dgm:prSet presAssocID="{6EF344CB-75E2-441B-9373-4095A7F4F906}" presName="textNode" presStyleLbl="node1" presStyleIdx="5" presStyleCnt="6">
        <dgm:presLayoutVars>
          <dgm:bulletEnabled val="1"/>
        </dgm:presLayoutVars>
      </dgm:prSet>
      <dgm:spPr/>
    </dgm:pt>
  </dgm:ptLst>
  <dgm:cxnLst>
    <dgm:cxn modelId="{A37ECB3F-62C6-499D-9A03-06295BD32B59}" type="presOf" srcId="{F741F1B3-1905-4BB3-A99B-AF8E3B8C904E}" destId="{4E374203-747D-4D41-9804-88F59D589D0E}" srcOrd="0" destOrd="0" presId="urn:microsoft.com/office/officeart/2005/8/layout/hProcess9"/>
    <dgm:cxn modelId="{2516705F-D30D-4184-A7C0-B940584D6DE6}" type="presOf" srcId="{036F1EC7-C67A-4CFA-A241-B033C7080865}" destId="{B6F74E8E-C624-479F-9CBE-F1328F6F3D21}" srcOrd="0" destOrd="0" presId="urn:microsoft.com/office/officeart/2005/8/layout/hProcess9"/>
    <dgm:cxn modelId="{9DF90147-9127-4B5F-8EDD-93677CEF0E29}" type="presOf" srcId="{B8FE2706-03F6-4C92-993A-C96C7BE1FB07}" destId="{0E0128CF-070F-4D4C-9436-5130CEF3DDD6}" srcOrd="0" destOrd="0" presId="urn:microsoft.com/office/officeart/2005/8/layout/hProcess9"/>
    <dgm:cxn modelId="{C208DB6C-EDAA-4723-B69B-736A4AE953E0}" type="presOf" srcId="{4D7E82C7-66A0-4678-A2DB-CEAFF7DE499A}" destId="{B85ABE0E-5168-4537-BB6F-5E7C974E727D}" srcOrd="0" destOrd="0" presId="urn:microsoft.com/office/officeart/2005/8/layout/hProcess9"/>
    <dgm:cxn modelId="{BD0BC959-5AAD-41D4-84DD-9A76B93A3125}" srcId="{F741F1B3-1905-4BB3-A99B-AF8E3B8C904E}" destId="{4D7E82C7-66A0-4678-A2DB-CEAFF7DE499A}" srcOrd="3" destOrd="0" parTransId="{80BC6A28-FEE9-45A9-B9B8-784472904F87}" sibTransId="{A42E72BB-AB92-412A-BEB1-676C7BB2CBEC}"/>
    <dgm:cxn modelId="{66FE977D-AF17-4788-A246-F8E55D55AFEC}" type="presOf" srcId="{8138B598-2E9C-4A26-968C-900BB7B79531}" destId="{5273DA95-276E-4570-B663-583A847967DB}" srcOrd="0" destOrd="0" presId="urn:microsoft.com/office/officeart/2005/8/layout/hProcess9"/>
    <dgm:cxn modelId="{A3143787-A1E3-497E-A20A-D6EA96840410}" srcId="{F741F1B3-1905-4BB3-A99B-AF8E3B8C904E}" destId="{B8FE2706-03F6-4C92-993A-C96C7BE1FB07}" srcOrd="1" destOrd="0" parTransId="{C778B98F-7214-4F9E-B4F3-EE733513E521}" sibTransId="{222FC6B0-895F-4E4B-A17D-1B292E5C5BF0}"/>
    <dgm:cxn modelId="{2044B69C-A22C-4D3B-AD50-523D1C337DB2}" srcId="{F741F1B3-1905-4BB3-A99B-AF8E3B8C904E}" destId="{036F1EC7-C67A-4CFA-A241-B033C7080865}" srcOrd="4" destOrd="0" parTransId="{5C8D8A62-B526-4756-AE60-C0EF65B1550D}" sibTransId="{B17140E7-6F8D-4B13-A289-639A5EE3D83D}"/>
    <dgm:cxn modelId="{AA31E9AB-1C6E-4CD4-930E-738D7F409753}" srcId="{F741F1B3-1905-4BB3-A99B-AF8E3B8C904E}" destId="{D157A676-DFCF-429C-935C-3C7A5FC3143B}" srcOrd="0" destOrd="0" parTransId="{F476D235-D626-432E-BB05-F019347D69E3}" sibTransId="{79414585-9A56-4684-B2A2-7D87266E3F67}"/>
    <dgm:cxn modelId="{4CEEEBC3-16E9-491A-BCEB-1C15EFD44D0E}" srcId="{F741F1B3-1905-4BB3-A99B-AF8E3B8C904E}" destId="{6EF344CB-75E2-441B-9373-4095A7F4F906}" srcOrd="5" destOrd="0" parTransId="{028B6271-25BE-4CB8-92D1-5DBABB960E68}" sibTransId="{ED60C01D-9288-4452-B299-1DFDE6735BB6}"/>
    <dgm:cxn modelId="{9E4954C8-CE8F-413C-AF36-40AC644383AD}" srcId="{F741F1B3-1905-4BB3-A99B-AF8E3B8C904E}" destId="{8138B598-2E9C-4A26-968C-900BB7B79531}" srcOrd="2" destOrd="0" parTransId="{E1C95BA7-4FC2-4EA1-990B-FA6090A48BEA}" sibTransId="{A26346F2-4B63-4032-8955-FE323FA9310A}"/>
    <dgm:cxn modelId="{DD9718E0-B517-4B9F-82F5-FF5366CAFB61}" type="presOf" srcId="{6EF344CB-75E2-441B-9373-4095A7F4F906}" destId="{E54854DE-AA53-4F2B-9F36-F766525EF610}" srcOrd="0" destOrd="0" presId="urn:microsoft.com/office/officeart/2005/8/layout/hProcess9"/>
    <dgm:cxn modelId="{C53244FA-8AB6-49A9-9526-25E57ADAE50B}" type="presOf" srcId="{D157A676-DFCF-429C-935C-3C7A5FC3143B}" destId="{8B197E58-1307-417F-ABC1-8ACF267252D9}" srcOrd="0" destOrd="0" presId="urn:microsoft.com/office/officeart/2005/8/layout/hProcess9"/>
    <dgm:cxn modelId="{5FD17EA7-87EF-420E-AC77-F9AC22389BF4}" type="presParOf" srcId="{4E374203-747D-4D41-9804-88F59D589D0E}" destId="{E54BC08D-531E-495D-B6BA-9EFEF8BAE37A}" srcOrd="0" destOrd="0" presId="urn:microsoft.com/office/officeart/2005/8/layout/hProcess9"/>
    <dgm:cxn modelId="{4DB39DA0-8571-4ED7-BFEB-04F660768158}" type="presParOf" srcId="{4E374203-747D-4D41-9804-88F59D589D0E}" destId="{A54AD593-5B6D-4AA3-BFCE-99D6DA9B1007}" srcOrd="1" destOrd="0" presId="urn:microsoft.com/office/officeart/2005/8/layout/hProcess9"/>
    <dgm:cxn modelId="{CC447B73-BFAB-4756-8871-73F20E88D85C}" type="presParOf" srcId="{A54AD593-5B6D-4AA3-BFCE-99D6DA9B1007}" destId="{8B197E58-1307-417F-ABC1-8ACF267252D9}" srcOrd="0" destOrd="0" presId="urn:microsoft.com/office/officeart/2005/8/layout/hProcess9"/>
    <dgm:cxn modelId="{5A77626D-6361-4BEA-8AAA-E8445C78EEA4}" type="presParOf" srcId="{A54AD593-5B6D-4AA3-BFCE-99D6DA9B1007}" destId="{8CF048D5-3BC1-4D8B-974B-9D1F3367E472}" srcOrd="1" destOrd="0" presId="urn:microsoft.com/office/officeart/2005/8/layout/hProcess9"/>
    <dgm:cxn modelId="{E8B87D28-2295-420A-8F28-AA5E6860B171}" type="presParOf" srcId="{A54AD593-5B6D-4AA3-BFCE-99D6DA9B1007}" destId="{0E0128CF-070F-4D4C-9436-5130CEF3DDD6}" srcOrd="2" destOrd="0" presId="urn:microsoft.com/office/officeart/2005/8/layout/hProcess9"/>
    <dgm:cxn modelId="{20D3AB30-6B82-40DF-8809-F3AA14A3A69A}" type="presParOf" srcId="{A54AD593-5B6D-4AA3-BFCE-99D6DA9B1007}" destId="{5AD50959-A987-407B-AD10-E9F7B649793E}" srcOrd="3" destOrd="0" presId="urn:microsoft.com/office/officeart/2005/8/layout/hProcess9"/>
    <dgm:cxn modelId="{CDA212E8-A630-49C5-91FA-2A062E52E686}" type="presParOf" srcId="{A54AD593-5B6D-4AA3-BFCE-99D6DA9B1007}" destId="{5273DA95-276E-4570-B663-583A847967DB}" srcOrd="4" destOrd="0" presId="urn:microsoft.com/office/officeart/2005/8/layout/hProcess9"/>
    <dgm:cxn modelId="{9A715D2D-63D2-4F91-966C-CB91C8D24114}" type="presParOf" srcId="{A54AD593-5B6D-4AA3-BFCE-99D6DA9B1007}" destId="{0DC4DA37-9677-4CF5-BC3B-96C9B86C4F36}" srcOrd="5" destOrd="0" presId="urn:microsoft.com/office/officeart/2005/8/layout/hProcess9"/>
    <dgm:cxn modelId="{C2954DD7-B0B2-400B-804B-C38C921C5D47}" type="presParOf" srcId="{A54AD593-5B6D-4AA3-BFCE-99D6DA9B1007}" destId="{B85ABE0E-5168-4537-BB6F-5E7C974E727D}" srcOrd="6" destOrd="0" presId="urn:microsoft.com/office/officeart/2005/8/layout/hProcess9"/>
    <dgm:cxn modelId="{B4A92478-5D73-4F22-AA99-F8E22C16940C}" type="presParOf" srcId="{A54AD593-5B6D-4AA3-BFCE-99D6DA9B1007}" destId="{69DBF7FC-93BA-4342-8981-B93C5AF06A94}" srcOrd="7" destOrd="0" presId="urn:microsoft.com/office/officeart/2005/8/layout/hProcess9"/>
    <dgm:cxn modelId="{3B10B19F-1F4F-4FC9-8D59-AB5B6C00DEF7}" type="presParOf" srcId="{A54AD593-5B6D-4AA3-BFCE-99D6DA9B1007}" destId="{B6F74E8E-C624-479F-9CBE-F1328F6F3D21}" srcOrd="8" destOrd="0" presId="urn:microsoft.com/office/officeart/2005/8/layout/hProcess9"/>
    <dgm:cxn modelId="{562C3073-3D55-4541-AF6E-647C80680939}" type="presParOf" srcId="{A54AD593-5B6D-4AA3-BFCE-99D6DA9B1007}" destId="{3BF2793D-3549-41DA-80A7-E35D10146E9F}" srcOrd="9" destOrd="0" presId="urn:microsoft.com/office/officeart/2005/8/layout/hProcess9"/>
    <dgm:cxn modelId="{489DC6C3-CA70-4AB3-AB0E-A9CEA86C3F86}" type="presParOf" srcId="{A54AD593-5B6D-4AA3-BFCE-99D6DA9B1007}" destId="{E54854DE-AA53-4F2B-9F36-F766525EF61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BC08D-531E-495D-B6BA-9EFEF8BAE37A}">
      <dsp:nvSpPr>
        <dsp:cNvPr id="0" name=""/>
        <dsp:cNvSpPr/>
      </dsp:nvSpPr>
      <dsp:spPr>
        <a:xfrm>
          <a:off x="2" y="44882"/>
          <a:ext cx="9022074" cy="3691821"/>
        </a:xfrm>
        <a:prstGeom prst="rightArrow">
          <a:avLst/>
        </a:prstGeom>
        <a:solidFill>
          <a:srgbClr val="33006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8B197E58-1307-417F-ABC1-8ACF267252D9}">
      <dsp:nvSpPr>
        <dsp:cNvPr id="0" name=""/>
        <dsp:cNvSpPr/>
      </dsp:nvSpPr>
      <dsp:spPr>
        <a:xfrm>
          <a:off x="0" y="1148551"/>
          <a:ext cx="1320272" cy="1512634"/>
        </a:xfrm>
        <a:prstGeom prst="roundRect">
          <a:avLst/>
        </a:prstGeom>
        <a:solidFill>
          <a:srgbClr val="0070C0"/>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00000"/>
            </a:lnSpc>
            <a:spcBef>
              <a:spcPct val="0"/>
            </a:spcBef>
            <a:spcAft>
              <a:spcPts val="0"/>
            </a:spcAft>
            <a:buNone/>
          </a:pPr>
          <a:r>
            <a:rPr lang="en-US" sz="1700" b="1" i="0" kern="1200" dirty="0">
              <a:solidFill>
                <a:schemeClr val="bg1"/>
              </a:solidFill>
              <a:latin typeface="Calibri" panose="020F0502020204030204"/>
              <a:ea typeface="+mn-ea"/>
              <a:cs typeface="+mn-cs"/>
            </a:rPr>
            <a:t>CSA &amp; SMS Launch</a:t>
          </a:r>
        </a:p>
        <a:p>
          <a:pPr marL="0" lvl="0" indent="0" algn="ctr" defTabSz="755650">
            <a:lnSpc>
              <a:spcPct val="100000"/>
            </a:lnSpc>
            <a:spcBef>
              <a:spcPct val="0"/>
            </a:spcBef>
            <a:spcAft>
              <a:spcPts val="0"/>
            </a:spcAft>
            <a:buNone/>
          </a:pPr>
          <a:r>
            <a:rPr lang="en-US" sz="1600" b="0" i="1" kern="1200" dirty="0">
              <a:solidFill>
                <a:schemeClr val="bg1"/>
              </a:solidFill>
              <a:latin typeface="Calibri" panose="020F0502020204030204"/>
              <a:ea typeface="+mn-ea"/>
              <a:cs typeface="+mn-cs"/>
            </a:rPr>
            <a:t>2008-2010</a:t>
          </a:r>
        </a:p>
      </dsp:txBody>
      <dsp:txXfrm>
        <a:off x="64450" y="1213001"/>
        <a:ext cx="1191372" cy="1383734"/>
      </dsp:txXfrm>
    </dsp:sp>
    <dsp:sp modelId="{0E0128CF-070F-4D4C-9436-5130CEF3DDD6}">
      <dsp:nvSpPr>
        <dsp:cNvPr id="0" name=""/>
        <dsp:cNvSpPr/>
      </dsp:nvSpPr>
      <dsp:spPr>
        <a:xfrm>
          <a:off x="1540427" y="1157052"/>
          <a:ext cx="1320272" cy="1512634"/>
        </a:xfrm>
        <a:prstGeom prst="roundRect">
          <a:avLst/>
        </a:prstGeom>
        <a:solidFill>
          <a:srgbClr val="0070C0"/>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00000"/>
            </a:lnSpc>
            <a:spcBef>
              <a:spcPct val="0"/>
            </a:spcBef>
            <a:spcAft>
              <a:spcPts val="0"/>
            </a:spcAft>
            <a:buNone/>
          </a:pPr>
          <a:r>
            <a:rPr lang="en-US" sz="1700" b="1" kern="1200" dirty="0">
              <a:solidFill>
                <a:srgbClr val="FFFFFF"/>
              </a:solidFill>
              <a:latin typeface="Calibri" panose="020F0502020204030204"/>
              <a:ea typeface="+mn-ea"/>
              <a:cs typeface="+mn-cs"/>
            </a:rPr>
            <a:t>FAST Act</a:t>
          </a:r>
        </a:p>
        <a:p>
          <a:pPr marL="0" lvl="0" indent="0" algn="ctr" defTabSz="755650">
            <a:lnSpc>
              <a:spcPct val="100000"/>
            </a:lnSpc>
            <a:spcBef>
              <a:spcPct val="0"/>
            </a:spcBef>
            <a:spcAft>
              <a:spcPts val="0"/>
            </a:spcAft>
            <a:buNone/>
          </a:pPr>
          <a:r>
            <a:rPr lang="en-US" sz="1600" b="0" i="1" kern="1200" dirty="0">
              <a:solidFill>
                <a:srgbClr val="FFFFFF"/>
              </a:solidFill>
              <a:latin typeface="Calibri" panose="020F0502020204030204"/>
              <a:ea typeface="+mn-ea"/>
              <a:cs typeface="+mn-cs"/>
            </a:rPr>
            <a:t>December 2015 </a:t>
          </a:r>
        </a:p>
      </dsp:txBody>
      <dsp:txXfrm>
        <a:off x="1604877" y="1221502"/>
        <a:ext cx="1191372" cy="1383734"/>
      </dsp:txXfrm>
    </dsp:sp>
    <dsp:sp modelId="{5273DA95-276E-4570-B663-583A847967DB}">
      <dsp:nvSpPr>
        <dsp:cNvPr id="0" name=""/>
        <dsp:cNvSpPr/>
      </dsp:nvSpPr>
      <dsp:spPr>
        <a:xfrm>
          <a:off x="3080744" y="1157052"/>
          <a:ext cx="1320272" cy="1512634"/>
        </a:xfrm>
        <a:prstGeom prst="roundRect">
          <a:avLst/>
        </a:prstGeom>
        <a:solidFill>
          <a:srgbClr val="0070C0"/>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NAS Correlation Study </a:t>
          </a:r>
        </a:p>
        <a:p>
          <a:pPr marL="0" lvl="0" indent="0" algn="ctr" defTabSz="755650">
            <a:lnSpc>
              <a:spcPct val="90000"/>
            </a:lnSpc>
            <a:spcBef>
              <a:spcPct val="0"/>
            </a:spcBef>
            <a:spcAft>
              <a:spcPct val="35000"/>
            </a:spcAft>
            <a:buNone/>
          </a:pPr>
          <a:r>
            <a:rPr lang="en-US" sz="1600" i="1" kern="1200" dirty="0"/>
            <a:t>June 2017 </a:t>
          </a:r>
        </a:p>
      </dsp:txBody>
      <dsp:txXfrm>
        <a:off x="3145194" y="1221502"/>
        <a:ext cx="1191372" cy="1383734"/>
      </dsp:txXfrm>
    </dsp:sp>
    <dsp:sp modelId="{B85ABE0E-5168-4537-BB6F-5E7C974E727D}">
      <dsp:nvSpPr>
        <dsp:cNvPr id="0" name=""/>
        <dsp:cNvSpPr/>
      </dsp:nvSpPr>
      <dsp:spPr>
        <a:xfrm>
          <a:off x="4621062" y="1157052"/>
          <a:ext cx="1320272" cy="1512634"/>
        </a:xfrm>
        <a:prstGeom prst="roundRect">
          <a:avLst/>
        </a:prstGeom>
        <a:solidFill>
          <a:srgbClr val="0070C0"/>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00000"/>
            </a:lnSpc>
            <a:spcBef>
              <a:spcPct val="0"/>
            </a:spcBef>
            <a:spcAft>
              <a:spcPts val="0"/>
            </a:spcAft>
            <a:buNone/>
          </a:pPr>
          <a:r>
            <a:rPr lang="en-US" sz="1700" b="1" kern="1200" dirty="0">
              <a:solidFill>
                <a:srgbClr val="FFFFFF"/>
              </a:solidFill>
              <a:latin typeface="Calibri" panose="020F0502020204030204"/>
              <a:ea typeface="+mn-ea"/>
              <a:cs typeface="+mn-cs"/>
            </a:rPr>
            <a:t>FMCSA Corrective Action Plan (CAP)</a:t>
          </a:r>
        </a:p>
        <a:p>
          <a:pPr marL="0" lvl="0" indent="0" algn="ctr" defTabSz="755650">
            <a:lnSpc>
              <a:spcPct val="100000"/>
            </a:lnSpc>
            <a:spcBef>
              <a:spcPct val="0"/>
            </a:spcBef>
            <a:spcAft>
              <a:spcPts val="0"/>
            </a:spcAft>
            <a:buNone/>
          </a:pPr>
          <a:r>
            <a:rPr lang="en-US" sz="1600" b="0" i="1" kern="1200" dirty="0">
              <a:solidFill>
                <a:srgbClr val="FFFFFF"/>
              </a:solidFill>
              <a:latin typeface="Calibri" panose="020F0502020204030204"/>
              <a:ea typeface="+mn-ea"/>
              <a:cs typeface="+mn-cs"/>
            </a:rPr>
            <a:t>June 2018</a:t>
          </a:r>
        </a:p>
      </dsp:txBody>
      <dsp:txXfrm>
        <a:off x="4685512" y="1221502"/>
        <a:ext cx="1191372" cy="1383734"/>
      </dsp:txXfrm>
    </dsp:sp>
    <dsp:sp modelId="{B6F74E8E-C624-479F-9CBE-F1328F6F3D21}">
      <dsp:nvSpPr>
        <dsp:cNvPr id="0" name=""/>
        <dsp:cNvSpPr/>
      </dsp:nvSpPr>
      <dsp:spPr>
        <a:xfrm>
          <a:off x="6161379" y="1157052"/>
          <a:ext cx="1320272" cy="1512634"/>
        </a:xfrm>
        <a:prstGeom prst="roundRect">
          <a:avLst/>
        </a:prstGeom>
        <a:solidFill>
          <a:srgbClr val="0070C0"/>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00000"/>
            </a:lnSpc>
            <a:spcBef>
              <a:spcPct val="0"/>
            </a:spcBef>
            <a:spcAft>
              <a:spcPts val="0"/>
            </a:spcAft>
            <a:buNone/>
          </a:pPr>
          <a:r>
            <a:rPr lang="en-US" sz="1700" b="1" kern="1200" dirty="0">
              <a:solidFill>
                <a:srgbClr val="FFFFFF"/>
              </a:solidFill>
              <a:latin typeface="Calibri" panose="020F0502020204030204"/>
              <a:ea typeface="+mn-ea"/>
              <a:cs typeface="+mn-cs"/>
            </a:rPr>
            <a:t>FMCSA Correlation Study Launch</a:t>
          </a:r>
        </a:p>
        <a:p>
          <a:pPr marL="0" lvl="0" indent="0" algn="ctr" defTabSz="755650">
            <a:lnSpc>
              <a:spcPct val="100000"/>
            </a:lnSpc>
            <a:spcBef>
              <a:spcPct val="0"/>
            </a:spcBef>
            <a:spcAft>
              <a:spcPts val="0"/>
            </a:spcAft>
            <a:buNone/>
          </a:pPr>
          <a:r>
            <a:rPr lang="en-US" sz="1600" b="0" i="1" kern="1200" dirty="0">
              <a:solidFill>
                <a:schemeClr val="bg1"/>
              </a:solidFill>
              <a:latin typeface="Calibri" panose="020F0502020204030204"/>
              <a:ea typeface="+mn-ea"/>
              <a:cs typeface="+mn-cs"/>
            </a:rPr>
            <a:t>June 2018 </a:t>
          </a:r>
        </a:p>
      </dsp:txBody>
      <dsp:txXfrm>
        <a:off x="6225829" y="1221502"/>
        <a:ext cx="1191372" cy="1383734"/>
      </dsp:txXfrm>
    </dsp:sp>
    <dsp:sp modelId="{E54854DE-AA53-4F2B-9F36-F766525EF610}">
      <dsp:nvSpPr>
        <dsp:cNvPr id="0" name=""/>
        <dsp:cNvSpPr/>
      </dsp:nvSpPr>
      <dsp:spPr>
        <a:xfrm>
          <a:off x="7701696" y="1157052"/>
          <a:ext cx="1320272" cy="1512634"/>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Looking Ahead</a:t>
          </a:r>
        </a:p>
      </dsp:txBody>
      <dsp:txXfrm>
        <a:off x="7766146" y="1221502"/>
        <a:ext cx="1191372" cy="1383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277BF-A6A4-4688-848C-FE5A5E14A8E0}">
      <dsp:nvSpPr>
        <dsp:cNvPr id="0" name=""/>
        <dsp:cNvSpPr/>
      </dsp:nvSpPr>
      <dsp:spPr>
        <a:xfrm>
          <a:off x="0" y="236615"/>
          <a:ext cx="2077369" cy="449212"/>
        </a:xfrm>
        <a:prstGeom prst="rect">
          <a:avLst/>
        </a:prstGeom>
        <a:solidFill>
          <a:srgbClr val="0070C0"/>
        </a:solid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chemeClr val="bg1"/>
              </a:solidFill>
            </a:rPr>
            <a:t>1</a:t>
          </a:r>
        </a:p>
      </dsp:txBody>
      <dsp:txXfrm>
        <a:off x="0" y="236615"/>
        <a:ext cx="2077369" cy="449212"/>
      </dsp:txXfrm>
    </dsp:sp>
    <dsp:sp modelId="{2600ACF7-06B1-4728-BC87-8B45073ED7BE}">
      <dsp:nvSpPr>
        <dsp:cNvPr id="0" name=""/>
        <dsp:cNvSpPr/>
      </dsp:nvSpPr>
      <dsp:spPr>
        <a:xfrm>
          <a:off x="2077369" y="82198"/>
          <a:ext cx="415473" cy="75804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EF787D-4184-41CD-B1E0-AB4BC9D24350}">
      <dsp:nvSpPr>
        <dsp:cNvPr id="0" name=""/>
        <dsp:cNvSpPr/>
      </dsp:nvSpPr>
      <dsp:spPr>
        <a:xfrm>
          <a:off x="2659033" y="82198"/>
          <a:ext cx="5650445" cy="758046"/>
        </a:xfrm>
        <a:prstGeom prst="rect">
          <a:avLst/>
        </a:prstGeom>
        <a:solidFill>
          <a:schemeClr val="accent1">
            <a:lumMod val="20000"/>
            <a:lumOff val="80000"/>
            <a:alpha val="90000"/>
          </a:schemeClr>
        </a:solidFill>
        <a:ln w="25400" cap="flat" cmpd="sng" algn="ctr">
          <a:solidFill>
            <a:schemeClr val="accent1">
              <a:lumMod val="10000"/>
              <a:lumOff val="9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rPr>
            <a:t>Develop and test an Item Response Theory (IRT) model for carrier safety </a:t>
          </a:r>
        </a:p>
      </dsp:txBody>
      <dsp:txXfrm>
        <a:off x="2659033" y="82198"/>
        <a:ext cx="5650445" cy="758046"/>
      </dsp:txXfrm>
    </dsp:sp>
    <dsp:sp modelId="{02EEFF85-1E1C-4507-997F-1EC010C23B1F}">
      <dsp:nvSpPr>
        <dsp:cNvPr id="0" name=""/>
        <dsp:cNvSpPr/>
      </dsp:nvSpPr>
      <dsp:spPr>
        <a:xfrm>
          <a:off x="0" y="926463"/>
          <a:ext cx="2079400" cy="449212"/>
        </a:xfrm>
        <a:prstGeom prst="rect">
          <a:avLst/>
        </a:prstGeom>
        <a:solidFill>
          <a:srgbClr val="0070C0"/>
        </a:solid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2</a:t>
          </a:r>
        </a:p>
      </dsp:txBody>
      <dsp:txXfrm>
        <a:off x="0" y="926463"/>
        <a:ext cx="2079400" cy="449212"/>
      </dsp:txXfrm>
    </dsp:sp>
    <dsp:sp modelId="{4BBF7636-ED4B-4DA9-8CDF-69CAFC75D2F8}">
      <dsp:nvSpPr>
        <dsp:cNvPr id="0" name=""/>
        <dsp:cNvSpPr/>
      </dsp:nvSpPr>
      <dsp:spPr>
        <a:xfrm>
          <a:off x="2079400" y="919444"/>
          <a:ext cx="415880" cy="46325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02F540-CDE9-4434-AEB0-BBD585FDAE47}">
      <dsp:nvSpPr>
        <dsp:cNvPr id="0" name=""/>
        <dsp:cNvSpPr/>
      </dsp:nvSpPr>
      <dsp:spPr>
        <a:xfrm>
          <a:off x="2661632" y="919444"/>
          <a:ext cx="5655969" cy="463250"/>
        </a:xfrm>
        <a:prstGeom prst="rect">
          <a:avLst/>
        </a:prstGeom>
        <a:solidFill>
          <a:schemeClr val="accent1">
            <a:lumMod val="20000"/>
            <a:lumOff val="80000"/>
            <a:alpha val="90000"/>
          </a:schemeClr>
        </a:solidFill>
        <a:ln w="25400" cap="flat" cmpd="sng" algn="ctr">
          <a:solidFill>
            <a:schemeClr val="accent1">
              <a:lumMod val="10000"/>
              <a:lumOff val="9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rPr>
            <a:t>Improve quality of MCMIS data</a:t>
          </a:r>
        </a:p>
      </dsp:txBody>
      <dsp:txXfrm>
        <a:off x="2661632" y="919444"/>
        <a:ext cx="5655969" cy="463250"/>
      </dsp:txXfrm>
    </dsp:sp>
    <dsp:sp modelId="{38280265-E4FD-4019-8985-34D19EE69EEA}">
      <dsp:nvSpPr>
        <dsp:cNvPr id="0" name=""/>
        <dsp:cNvSpPr/>
      </dsp:nvSpPr>
      <dsp:spPr>
        <a:xfrm>
          <a:off x="0" y="1468913"/>
          <a:ext cx="2079400" cy="449212"/>
        </a:xfrm>
        <a:prstGeom prst="rect">
          <a:avLst/>
        </a:prstGeom>
        <a:solidFill>
          <a:srgbClr val="0070C0"/>
        </a:solid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3</a:t>
          </a:r>
        </a:p>
      </dsp:txBody>
      <dsp:txXfrm>
        <a:off x="0" y="1468913"/>
        <a:ext cx="2079400" cy="449212"/>
      </dsp:txXfrm>
    </dsp:sp>
    <dsp:sp modelId="{45FC6800-770A-44DA-8AB2-78DFACA294E2}">
      <dsp:nvSpPr>
        <dsp:cNvPr id="0" name=""/>
        <dsp:cNvSpPr/>
      </dsp:nvSpPr>
      <dsp:spPr>
        <a:xfrm>
          <a:off x="2079400" y="1461895"/>
          <a:ext cx="415880" cy="46325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5E64E5-2D74-4550-941E-7868BBAECDBB}">
      <dsp:nvSpPr>
        <dsp:cNvPr id="0" name=""/>
        <dsp:cNvSpPr/>
      </dsp:nvSpPr>
      <dsp:spPr>
        <a:xfrm>
          <a:off x="2638875" y="1467315"/>
          <a:ext cx="5655969" cy="463250"/>
        </a:xfrm>
        <a:prstGeom prst="rect">
          <a:avLst/>
        </a:prstGeom>
        <a:solidFill>
          <a:schemeClr val="accent1">
            <a:lumMod val="20000"/>
            <a:lumOff val="80000"/>
            <a:alpha val="90000"/>
          </a:schemeClr>
        </a:solidFill>
        <a:ln w="25400" cap="flat" cmpd="sng" algn="ctr">
          <a:solidFill>
            <a:schemeClr val="accent1">
              <a:lumMod val="10000"/>
              <a:lumOff val="9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rPr>
            <a:t>Collect additional data </a:t>
          </a:r>
        </a:p>
      </dsp:txBody>
      <dsp:txXfrm>
        <a:off x="2638875" y="1467315"/>
        <a:ext cx="5655969" cy="463250"/>
      </dsp:txXfrm>
    </dsp:sp>
    <dsp:sp modelId="{8390F477-32CC-4486-AE39-2E0AA9014C0F}">
      <dsp:nvSpPr>
        <dsp:cNvPr id="0" name=""/>
        <dsp:cNvSpPr/>
      </dsp:nvSpPr>
      <dsp:spPr>
        <a:xfrm>
          <a:off x="0" y="2158762"/>
          <a:ext cx="2077369" cy="449212"/>
        </a:xfrm>
        <a:prstGeom prst="rect">
          <a:avLst/>
        </a:prstGeom>
        <a:solidFill>
          <a:srgbClr val="0070C0"/>
        </a:solid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4</a:t>
          </a:r>
        </a:p>
      </dsp:txBody>
      <dsp:txXfrm>
        <a:off x="0" y="2158762"/>
        <a:ext cx="2077369" cy="449212"/>
      </dsp:txXfrm>
    </dsp:sp>
    <dsp:sp modelId="{ECCB96E8-477B-4A26-B10A-4FAF63F734E2}">
      <dsp:nvSpPr>
        <dsp:cNvPr id="0" name=""/>
        <dsp:cNvSpPr/>
      </dsp:nvSpPr>
      <dsp:spPr>
        <a:xfrm>
          <a:off x="2077369" y="2004345"/>
          <a:ext cx="415473" cy="75804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62EF61-5E5F-49BE-A708-55C503DB3BE4}">
      <dsp:nvSpPr>
        <dsp:cNvPr id="0" name=""/>
        <dsp:cNvSpPr/>
      </dsp:nvSpPr>
      <dsp:spPr>
        <a:xfrm>
          <a:off x="2659033" y="2004345"/>
          <a:ext cx="5650445" cy="758046"/>
        </a:xfrm>
        <a:prstGeom prst="rect">
          <a:avLst/>
        </a:prstGeom>
        <a:solidFill>
          <a:schemeClr val="accent1">
            <a:lumMod val="20000"/>
            <a:lumOff val="80000"/>
            <a:alpha val="90000"/>
          </a:schemeClr>
        </a:solidFill>
        <a:ln w="25400" cap="flat" cmpd="sng" algn="ctr">
          <a:solidFill>
            <a:schemeClr val="accent1">
              <a:lumMod val="10000"/>
              <a:lumOff val="9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rPr>
            <a:t>Make more user-friendly technical resources available to public </a:t>
          </a:r>
        </a:p>
      </dsp:txBody>
      <dsp:txXfrm>
        <a:off x="2659033" y="2004345"/>
        <a:ext cx="5650445" cy="758046"/>
      </dsp:txXfrm>
    </dsp:sp>
    <dsp:sp modelId="{2875F361-75A1-458B-B917-8363524BDF8C}">
      <dsp:nvSpPr>
        <dsp:cNvPr id="0" name=""/>
        <dsp:cNvSpPr/>
      </dsp:nvSpPr>
      <dsp:spPr>
        <a:xfrm>
          <a:off x="0" y="3136387"/>
          <a:ext cx="2077369" cy="449212"/>
        </a:xfrm>
        <a:prstGeom prst="rect">
          <a:avLst/>
        </a:prstGeom>
        <a:solidFill>
          <a:srgbClr val="0070C0"/>
        </a:solid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5</a:t>
          </a:r>
        </a:p>
      </dsp:txBody>
      <dsp:txXfrm>
        <a:off x="0" y="3136387"/>
        <a:ext cx="2077369" cy="449212"/>
      </dsp:txXfrm>
    </dsp:sp>
    <dsp:sp modelId="{AD4F30FB-7288-41D2-8588-CFAF67F05AB1}">
      <dsp:nvSpPr>
        <dsp:cNvPr id="0" name=""/>
        <dsp:cNvSpPr/>
      </dsp:nvSpPr>
      <dsp:spPr>
        <a:xfrm>
          <a:off x="2077369" y="2841591"/>
          <a:ext cx="415473" cy="103880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90C213-0588-40C4-B7EB-6DA3AD367B9B}">
      <dsp:nvSpPr>
        <dsp:cNvPr id="0" name=""/>
        <dsp:cNvSpPr/>
      </dsp:nvSpPr>
      <dsp:spPr>
        <a:xfrm>
          <a:off x="2659033" y="2841591"/>
          <a:ext cx="5650445" cy="1038803"/>
        </a:xfrm>
        <a:prstGeom prst="rect">
          <a:avLst/>
        </a:prstGeom>
        <a:solidFill>
          <a:srgbClr val="DEEBF7">
            <a:alpha val="89804"/>
          </a:srgbClr>
        </a:solidFill>
        <a:ln w="25400" cap="flat" cmpd="sng" algn="ctr">
          <a:solidFill>
            <a:schemeClr val="accent1">
              <a:lumMod val="10000"/>
              <a:lumOff val="9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rPr>
            <a:t>Conduct additional study to better understand if percentiles should be publicly available</a:t>
          </a:r>
        </a:p>
      </dsp:txBody>
      <dsp:txXfrm>
        <a:off x="2659033" y="2841591"/>
        <a:ext cx="5650445" cy="1038803"/>
      </dsp:txXfrm>
    </dsp:sp>
    <dsp:sp modelId="{5E7A677D-2FA2-454A-AFA2-9B2BC057198D}">
      <dsp:nvSpPr>
        <dsp:cNvPr id="0" name=""/>
        <dsp:cNvSpPr/>
      </dsp:nvSpPr>
      <dsp:spPr>
        <a:xfrm>
          <a:off x="0" y="4114012"/>
          <a:ext cx="2077369" cy="449212"/>
        </a:xfrm>
        <a:prstGeom prst="rect">
          <a:avLst/>
        </a:prstGeom>
        <a:solidFill>
          <a:srgbClr val="0070C0"/>
        </a:solid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6</a:t>
          </a:r>
        </a:p>
      </dsp:txBody>
      <dsp:txXfrm>
        <a:off x="0" y="4114012"/>
        <a:ext cx="2077369" cy="449212"/>
      </dsp:txXfrm>
    </dsp:sp>
    <dsp:sp modelId="{DAD6E855-7BB9-4E33-AEE9-310A55944BBB}">
      <dsp:nvSpPr>
        <dsp:cNvPr id="0" name=""/>
        <dsp:cNvSpPr/>
      </dsp:nvSpPr>
      <dsp:spPr>
        <a:xfrm>
          <a:off x="2077369" y="3959595"/>
          <a:ext cx="415473" cy="75804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9E4F42-DC17-4CC9-AB8E-C39289988D65}">
      <dsp:nvSpPr>
        <dsp:cNvPr id="0" name=""/>
        <dsp:cNvSpPr/>
      </dsp:nvSpPr>
      <dsp:spPr>
        <a:xfrm>
          <a:off x="2659033" y="3959595"/>
          <a:ext cx="5650445" cy="758046"/>
        </a:xfrm>
        <a:prstGeom prst="rect">
          <a:avLst/>
        </a:prstGeom>
        <a:solidFill>
          <a:srgbClr val="DEEBF7">
            <a:alpha val="90000"/>
          </a:srgbClr>
        </a:solidFill>
        <a:ln w="25400" cap="flat" cmpd="sng" algn="ctr">
          <a:solidFill>
            <a:schemeClr val="accent1">
              <a:lumMod val="10000"/>
              <a:lumOff val="9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rPr>
            <a:t>Use absolute and relative measures to prioritize carriers for intervention</a:t>
          </a:r>
        </a:p>
      </dsp:txBody>
      <dsp:txXfrm>
        <a:off x="2659033" y="3959595"/>
        <a:ext cx="5650445" cy="758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BC08D-531E-495D-B6BA-9EFEF8BAE37A}">
      <dsp:nvSpPr>
        <dsp:cNvPr id="0" name=""/>
        <dsp:cNvSpPr/>
      </dsp:nvSpPr>
      <dsp:spPr>
        <a:xfrm>
          <a:off x="2" y="65958"/>
          <a:ext cx="9024072" cy="2990549"/>
        </a:xfrm>
        <a:prstGeom prst="rightArrow">
          <a:avLst/>
        </a:prstGeom>
        <a:solidFill>
          <a:srgbClr val="33006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8B197E58-1307-417F-ABC1-8ACF267252D9}">
      <dsp:nvSpPr>
        <dsp:cNvPr id="0" name=""/>
        <dsp:cNvSpPr/>
      </dsp:nvSpPr>
      <dsp:spPr>
        <a:xfrm>
          <a:off x="0" y="930380"/>
          <a:ext cx="1320564" cy="1225305"/>
        </a:xfrm>
        <a:prstGeom prst="roundRect">
          <a:avLst/>
        </a:prstGeom>
        <a:solidFill>
          <a:srgbClr val="0070C0">
            <a:alpha val="44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00000"/>
            </a:lnSpc>
            <a:spcBef>
              <a:spcPct val="0"/>
            </a:spcBef>
            <a:spcAft>
              <a:spcPts val="0"/>
            </a:spcAft>
            <a:buNone/>
          </a:pPr>
          <a:r>
            <a:rPr lang="en-US" sz="1700" b="1" i="0" kern="1200" dirty="0">
              <a:solidFill>
                <a:schemeClr val="bg1"/>
              </a:solidFill>
              <a:latin typeface="Calibri" panose="020F0502020204030204"/>
              <a:ea typeface="+mn-ea"/>
              <a:cs typeface="+mn-cs"/>
            </a:rPr>
            <a:t>CSA &amp; SMS Launch</a:t>
          </a:r>
        </a:p>
        <a:p>
          <a:pPr marL="0" lvl="0" indent="0" algn="ctr" defTabSz="755650">
            <a:lnSpc>
              <a:spcPct val="100000"/>
            </a:lnSpc>
            <a:spcBef>
              <a:spcPct val="0"/>
            </a:spcBef>
            <a:spcAft>
              <a:spcPts val="0"/>
            </a:spcAft>
            <a:buNone/>
          </a:pPr>
          <a:r>
            <a:rPr lang="en-US" sz="1600" b="0" i="1" kern="1200" dirty="0">
              <a:solidFill>
                <a:schemeClr val="bg1"/>
              </a:solidFill>
              <a:latin typeface="Calibri" panose="020F0502020204030204"/>
              <a:ea typeface="+mn-ea"/>
              <a:cs typeface="+mn-cs"/>
            </a:rPr>
            <a:t>2008-2010</a:t>
          </a:r>
        </a:p>
      </dsp:txBody>
      <dsp:txXfrm>
        <a:off x="59814" y="990194"/>
        <a:ext cx="1200936" cy="1105677"/>
      </dsp:txXfrm>
    </dsp:sp>
    <dsp:sp modelId="{0E0128CF-070F-4D4C-9436-5130CEF3DDD6}">
      <dsp:nvSpPr>
        <dsp:cNvPr id="0" name=""/>
        <dsp:cNvSpPr/>
      </dsp:nvSpPr>
      <dsp:spPr>
        <a:xfrm>
          <a:off x="1540768" y="937266"/>
          <a:ext cx="1320564" cy="1225305"/>
        </a:xfrm>
        <a:prstGeom prst="roundRect">
          <a:avLst/>
        </a:prstGeom>
        <a:solidFill>
          <a:srgbClr val="0070C0">
            <a:alpha val="44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00000"/>
            </a:lnSpc>
            <a:spcBef>
              <a:spcPct val="0"/>
            </a:spcBef>
            <a:spcAft>
              <a:spcPts val="0"/>
            </a:spcAft>
            <a:buNone/>
          </a:pPr>
          <a:r>
            <a:rPr lang="en-US" sz="1700" b="1" kern="1200" dirty="0">
              <a:solidFill>
                <a:srgbClr val="FFFFFF"/>
              </a:solidFill>
              <a:latin typeface="Calibri" panose="020F0502020204030204"/>
              <a:ea typeface="+mn-ea"/>
              <a:cs typeface="+mn-cs"/>
            </a:rPr>
            <a:t>FAST Act</a:t>
          </a:r>
        </a:p>
        <a:p>
          <a:pPr marL="0" lvl="0" indent="0" algn="ctr" defTabSz="755650">
            <a:lnSpc>
              <a:spcPct val="100000"/>
            </a:lnSpc>
            <a:spcBef>
              <a:spcPct val="0"/>
            </a:spcBef>
            <a:spcAft>
              <a:spcPts val="0"/>
            </a:spcAft>
            <a:buNone/>
          </a:pPr>
          <a:r>
            <a:rPr lang="en-US" sz="1600" b="0" i="1" kern="1200" dirty="0">
              <a:solidFill>
                <a:srgbClr val="FFFFFF"/>
              </a:solidFill>
              <a:latin typeface="Calibri" panose="020F0502020204030204"/>
              <a:ea typeface="+mn-ea"/>
              <a:cs typeface="+mn-cs"/>
            </a:rPr>
            <a:t>December 2015 </a:t>
          </a:r>
        </a:p>
      </dsp:txBody>
      <dsp:txXfrm>
        <a:off x="1600582" y="997080"/>
        <a:ext cx="1200936" cy="1105677"/>
      </dsp:txXfrm>
    </dsp:sp>
    <dsp:sp modelId="{5273DA95-276E-4570-B663-583A847967DB}">
      <dsp:nvSpPr>
        <dsp:cNvPr id="0" name=""/>
        <dsp:cNvSpPr/>
      </dsp:nvSpPr>
      <dsp:spPr>
        <a:xfrm>
          <a:off x="3081427" y="937266"/>
          <a:ext cx="1320564" cy="1225305"/>
        </a:xfrm>
        <a:prstGeom prst="roundRect">
          <a:avLst/>
        </a:prstGeom>
        <a:solidFill>
          <a:srgbClr val="0070C0">
            <a:alpha val="44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NAS Correlation Study </a:t>
          </a:r>
        </a:p>
        <a:p>
          <a:pPr marL="0" lvl="0" indent="0" algn="ctr" defTabSz="755650">
            <a:lnSpc>
              <a:spcPct val="90000"/>
            </a:lnSpc>
            <a:spcBef>
              <a:spcPct val="0"/>
            </a:spcBef>
            <a:spcAft>
              <a:spcPct val="35000"/>
            </a:spcAft>
            <a:buNone/>
          </a:pPr>
          <a:r>
            <a:rPr lang="en-US" sz="1600" i="1" kern="1200" dirty="0"/>
            <a:t>June 2017 </a:t>
          </a:r>
        </a:p>
      </dsp:txBody>
      <dsp:txXfrm>
        <a:off x="3141241" y="997080"/>
        <a:ext cx="1200936" cy="1105677"/>
      </dsp:txXfrm>
    </dsp:sp>
    <dsp:sp modelId="{B85ABE0E-5168-4537-BB6F-5E7C974E727D}">
      <dsp:nvSpPr>
        <dsp:cNvPr id="0" name=""/>
        <dsp:cNvSpPr/>
      </dsp:nvSpPr>
      <dsp:spPr>
        <a:xfrm>
          <a:off x="4622085" y="937266"/>
          <a:ext cx="1320564" cy="1225305"/>
        </a:xfrm>
        <a:prstGeom prst="roundRect">
          <a:avLst/>
        </a:prstGeom>
        <a:solidFill>
          <a:srgbClr val="0070C0">
            <a:alpha val="9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00000"/>
            </a:lnSpc>
            <a:spcBef>
              <a:spcPct val="0"/>
            </a:spcBef>
            <a:spcAft>
              <a:spcPts val="0"/>
            </a:spcAft>
            <a:buNone/>
          </a:pPr>
          <a:r>
            <a:rPr lang="en-US" sz="1700" b="1" kern="1200" dirty="0">
              <a:solidFill>
                <a:srgbClr val="FFFFFF"/>
              </a:solidFill>
              <a:latin typeface="Calibri" panose="020F0502020204030204"/>
              <a:ea typeface="+mn-ea"/>
              <a:cs typeface="+mn-cs"/>
            </a:rPr>
            <a:t>FMCSA CAP</a:t>
          </a:r>
        </a:p>
        <a:p>
          <a:pPr marL="0" lvl="0" indent="0" algn="ctr" defTabSz="755650">
            <a:lnSpc>
              <a:spcPct val="100000"/>
            </a:lnSpc>
            <a:spcBef>
              <a:spcPct val="0"/>
            </a:spcBef>
            <a:spcAft>
              <a:spcPts val="0"/>
            </a:spcAft>
            <a:buNone/>
          </a:pPr>
          <a:r>
            <a:rPr lang="en-US" sz="1600" b="0" i="1" kern="1200" dirty="0">
              <a:solidFill>
                <a:srgbClr val="FFFFFF"/>
              </a:solidFill>
              <a:latin typeface="Calibri" panose="020F0502020204030204"/>
              <a:ea typeface="+mn-ea"/>
              <a:cs typeface="+mn-cs"/>
            </a:rPr>
            <a:t>June 2018</a:t>
          </a:r>
        </a:p>
      </dsp:txBody>
      <dsp:txXfrm>
        <a:off x="4681899" y="997080"/>
        <a:ext cx="1200936" cy="1105677"/>
      </dsp:txXfrm>
    </dsp:sp>
    <dsp:sp modelId="{B6F74E8E-C624-479F-9CBE-F1328F6F3D21}">
      <dsp:nvSpPr>
        <dsp:cNvPr id="0" name=""/>
        <dsp:cNvSpPr/>
      </dsp:nvSpPr>
      <dsp:spPr>
        <a:xfrm>
          <a:off x="6162743" y="937266"/>
          <a:ext cx="1320564" cy="1225305"/>
        </a:xfrm>
        <a:prstGeom prst="roundRect">
          <a:avLst/>
        </a:prstGeom>
        <a:solidFill>
          <a:srgbClr val="0070C0">
            <a:alpha val="44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33425">
            <a:lnSpc>
              <a:spcPct val="100000"/>
            </a:lnSpc>
            <a:spcBef>
              <a:spcPct val="0"/>
            </a:spcBef>
            <a:spcAft>
              <a:spcPts val="0"/>
            </a:spcAft>
            <a:buNone/>
          </a:pPr>
          <a:r>
            <a:rPr lang="en-US" sz="1650" b="1" kern="1200" dirty="0">
              <a:solidFill>
                <a:srgbClr val="FFFFFF"/>
              </a:solidFill>
              <a:latin typeface="Calibri" panose="020F0502020204030204"/>
              <a:ea typeface="+mn-ea"/>
              <a:cs typeface="+mn-cs"/>
            </a:rPr>
            <a:t>FMCSA Correlation Study Launch</a:t>
          </a:r>
        </a:p>
        <a:p>
          <a:pPr marL="0" lvl="0" indent="0" algn="ctr" defTabSz="733425">
            <a:lnSpc>
              <a:spcPct val="100000"/>
            </a:lnSpc>
            <a:spcBef>
              <a:spcPct val="0"/>
            </a:spcBef>
            <a:spcAft>
              <a:spcPts val="0"/>
            </a:spcAft>
            <a:buNone/>
          </a:pPr>
          <a:r>
            <a:rPr lang="en-US" sz="1600" b="0" i="1" kern="1200" dirty="0">
              <a:solidFill>
                <a:schemeClr val="bg1"/>
              </a:solidFill>
              <a:latin typeface="Calibri" panose="020F0502020204030204"/>
              <a:ea typeface="+mn-ea"/>
              <a:cs typeface="+mn-cs"/>
            </a:rPr>
            <a:t>June 2018 </a:t>
          </a:r>
        </a:p>
      </dsp:txBody>
      <dsp:txXfrm>
        <a:off x="6222557" y="997080"/>
        <a:ext cx="1200936" cy="1105677"/>
      </dsp:txXfrm>
    </dsp:sp>
    <dsp:sp modelId="{E54854DE-AA53-4F2B-9F36-F766525EF610}">
      <dsp:nvSpPr>
        <dsp:cNvPr id="0" name=""/>
        <dsp:cNvSpPr/>
      </dsp:nvSpPr>
      <dsp:spPr>
        <a:xfrm>
          <a:off x="7703402" y="937266"/>
          <a:ext cx="1320564" cy="1225305"/>
        </a:xfrm>
        <a:prstGeom prst="roundRect">
          <a:avLst/>
        </a:prstGeom>
        <a:solidFill>
          <a:srgbClr val="0070C0">
            <a:alpha val="44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Looking Ahead</a:t>
          </a:r>
        </a:p>
      </dsp:txBody>
      <dsp:txXfrm>
        <a:off x="7763216" y="997080"/>
        <a:ext cx="1200936" cy="11056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CB79335-98E6-49DC-83F8-4324035B83AC}" type="datetimeFigureOut">
              <a:rPr lang="en-US" smtClean="0"/>
              <a:t>10/30/2019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C860756-CC52-47B4-9449-9DEC39A21256}" type="slidenum">
              <a:rPr lang="en-US" smtClean="0"/>
              <a:t>‹#›</a:t>
            </a:fld>
            <a:endParaRPr lang="en-US" dirty="0"/>
          </a:p>
        </p:txBody>
      </p:sp>
    </p:spTree>
    <p:extLst>
      <p:ext uri="{BB962C8B-B14F-4D97-AF65-F5344CB8AC3E}">
        <p14:creationId xmlns:p14="http://schemas.microsoft.com/office/powerpoint/2010/main" val="1615249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F9C0BDE-E372-4692-A881-6802C2FE5ABD}" type="datetimeFigureOut">
              <a:rPr lang="en-US" smtClean="0"/>
              <a:t>10/30/2019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F79FD4A-A0E3-4F17-8664-C7D8EA949AA8}" type="slidenum">
              <a:rPr lang="en-US" smtClean="0"/>
              <a:t>‹#›</a:t>
            </a:fld>
            <a:endParaRPr lang="en-US" dirty="0"/>
          </a:p>
        </p:txBody>
      </p:sp>
    </p:spTree>
    <p:extLst>
      <p:ext uri="{BB962C8B-B14F-4D97-AF65-F5344CB8AC3E}">
        <p14:creationId xmlns:p14="http://schemas.microsoft.com/office/powerpoint/2010/main" val="52771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defTabSz="923065">
              <a:defRPr/>
            </a:pPr>
            <a:endParaRPr lang="en-US" dirty="0"/>
          </a:p>
        </p:txBody>
      </p:sp>
      <p:sp>
        <p:nvSpPr>
          <p:cNvPr id="4" name="Slide Number Placeholder 3"/>
          <p:cNvSpPr>
            <a:spLocks noGrp="1"/>
          </p:cNvSpPr>
          <p:nvPr>
            <p:ph type="sldNum" sz="quarter" idx="10"/>
          </p:nvPr>
        </p:nvSpPr>
        <p:spPr/>
        <p:txBody>
          <a:bodyPr/>
          <a:lstStyle/>
          <a:p>
            <a:fld id="{AF807C5A-7263-451D-AA6B-51814D3AC3D9}" type="slidenum">
              <a:rPr lang="en-US" smtClean="0"/>
              <a:pPr/>
              <a:t>1</a:t>
            </a:fld>
            <a:endParaRPr lang="en-US"/>
          </a:p>
        </p:txBody>
      </p:sp>
    </p:spTree>
    <p:extLst>
      <p:ext uri="{BB962C8B-B14F-4D97-AF65-F5344CB8AC3E}">
        <p14:creationId xmlns:p14="http://schemas.microsoft.com/office/powerpoint/2010/main" val="2099148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FDA5F97-9333-4E58-8571-D780191E2DBE}" type="slidenum">
              <a:rPr lang="en-US" smtClean="0"/>
              <a:pPr/>
              <a:t>53</a:t>
            </a:fld>
            <a:endParaRPr lang="en-US"/>
          </a:p>
        </p:txBody>
      </p:sp>
      <p:sp>
        <p:nvSpPr>
          <p:cNvPr id="3" name="Slide Image Placeholder 2"/>
          <p:cNvSpPr>
            <a:spLocks noGrp="1" noRot="1" noChangeAspect="1"/>
          </p:cNvSpPr>
          <p:nvPr>
            <p:ph type="sldImg"/>
          </p:nvPr>
        </p:nvSpPr>
        <p:spPr>
          <a:xfrm>
            <a:off x="838200" y="301625"/>
            <a:ext cx="5334000" cy="4000500"/>
          </a:xfrm>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0420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301625"/>
            <a:ext cx="7112000" cy="4000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A5F97-9333-4E58-8571-D780191E2DBE}" type="slidenum">
              <a:rPr lang="en-US" smtClean="0"/>
              <a:t>54</a:t>
            </a:fld>
            <a:endParaRPr lang="en-US"/>
          </a:p>
        </p:txBody>
      </p:sp>
    </p:spTree>
    <p:extLst>
      <p:ext uri="{BB962C8B-B14F-4D97-AF65-F5344CB8AC3E}">
        <p14:creationId xmlns:p14="http://schemas.microsoft.com/office/powerpoint/2010/main" val="188228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301625"/>
            <a:ext cx="7112000" cy="4000500"/>
          </a:xfrm>
        </p:spPr>
      </p:sp>
      <p:sp>
        <p:nvSpPr>
          <p:cNvPr id="3" name="Notes Placeholder 2"/>
          <p:cNvSpPr>
            <a:spLocks noGrp="1"/>
          </p:cNvSpPr>
          <p:nvPr>
            <p:ph type="body" idx="1"/>
          </p:nvPr>
        </p:nvSpPr>
        <p:spPr/>
        <p:txBody>
          <a:bodyPr/>
          <a:lstStyle/>
          <a:p>
            <a:pPr marL="52574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5FDA5F97-9333-4E58-8571-D780191E2DBE}" type="slidenum">
              <a:rPr lang="en-US" smtClean="0"/>
              <a:t>55</a:t>
            </a:fld>
            <a:endParaRPr lang="en-US"/>
          </a:p>
        </p:txBody>
      </p:sp>
    </p:spTree>
    <p:extLst>
      <p:ext uri="{BB962C8B-B14F-4D97-AF65-F5344CB8AC3E}">
        <p14:creationId xmlns:p14="http://schemas.microsoft.com/office/powerpoint/2010/main" val="2351649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301625"/>
            <a:ext cx="7112000" cy="4000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A5F97-9333-4E58-8571-D780191E2DBE}" type="slidenum">
              <a:rPr lang="en-US" smtClean="0"/>
              <a:t>56</a:t>
            </a:fld>
            <a:endParaRPr lang="en-US"/>
          </a:p>
        </p:txBody>
      </p:sp>
    </p:spTree>
    <p:extLst>
      <p:ext uri="{BB962C8B-B14F-4D97-AF65-F5344CB8AC3E}">
        <p14:creationId xmlns:p14="http://schemas.microsoft.com/office/powerpoint/2010/main" val="613813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301625"/>
            <a:ext cx="7112000" cy="40005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FDA5F97-9333-4E58-8571-D780191E2DBE}" type="slidenum">
              <a:rPr lang="en-US" smtClean="0"/>
              <a:t>57</a:t>
            </a:fld>
            <a:endParaRPr lang="en-US"/>
          </a:p>
        </p:txBody>
      </p:sp>
    </p:spTree>
    <p:extLst>
      <p:ext uri="{BB962C8B-B14F-4D97-AF65-F5344CB8AC3E}">
        <p14:creationId xmlns:p14="http://schemas.microsoft.com/office/powerpoint/2010/main" val="524921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301625"/>
            <a:ext cx="7112000" cy="4000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A5F97-9333-4E58-8571-D780191E2DBE}" type="slidenum">
              <a:rPr lang="en-US" smtClean="0"/>
              <a:t>58</a:t>
            </a:fld>
            <a:endParaRPr lang="en-US"/>
          </a:p>
        </p:txBody>
      </p:sp>
    </p:spTree>
    <p:extLst>
      <p:ext uri="{BB962C8B-B14F-4D97-AF65-F5344CB8AC3E}">
        <p14:creationId xmlns:p14="http://schemas.microsoft.com/office/powerpoint/2010/main" val="3209654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301625"/>
            <a:ext cx="7112000" cy="4000500"/>
          </a:xfrm>
        </p:spPr>
      </p:sp>
      <p:sp>
        <p:nvSpPr>
          <p:cNvPr id="3" name="Notes Placeholder 2"/>
          <p:cNvSpPr>
            <a:spLocks noGrp="1"/>
          </p:cNvSpPr>
          <p:nvPr>
            <p:ph type="body" idx="1"/>
          </p:nvPr>
        </p:nvSpPr>
        <p:spPr/>
        <p:txBody>
          <a:bodyPr/>
          <a:lstStyle/>
          <a:p>
            <a:pPr lvl="0"/>
            <a:endParaRPr lang="en-US" dirty="0"/>
          </a:p>
          <a:p>
            <a:endParaRPr lang="en-US" dirty="0"/>
          </a:p>
        </p:txBody>
      </p:sp>
      <p:sp>
        <p:nvSpPr>
          <p:cNvPr id="4" name="Slide Number Placeholder 3"/>
          <p:cNvSpPr>
            <a:spLocks noGrp="1"/>
          </p:cNvSpPr>
          <p:nvPr>
            <p:ph type="sldNum" sz="quarter" idx="10"/>
          </p:nvPr>
        </p:nvSpPr>
        <p:spPr/>
        <p:txBody>
          <a:bodyPr/>
          <a:lstStyle/>
          <a:p>
            <a:fld id="{5FDA5F97-9333-4E58-8571-D780191E2DBE}" type="slidenum">
              <a:rPr lang="en-US" smtClean="0"/>
              <a:t>59</a:t>
            </a:fld>
            <a:endParaRPr lang="en-US"/>
          </a:p>
        </p:txBody>
      </p:sp>
    </p:spTree>
    <p:extLst>
      <p:ext uri="{BB962C8B-B14F-4D97-AF65-F5344CB8AC3E}">
        <p14:creationId xmlns:p14="http://schemas.microsoft.com/office/powerpoint/2010/main" val="26929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9FD4A-A0E3-4F17-8664-C7D8EA949AA8}" type="slidenum">
              <a:rPr lang="en-US" smtClean="0"/>
              <a:t>10</a:t>
            </a:fld>
            <a:endParaRPr lang="en-US" dirty="0"/>
          </a:p>
        </p:txBody>
      </p:sp>
    </p:spTree>
    <p:extLst>
      <p:ext uri="{BB962C8B-B14F-4D97-AF65-F5344CB8AC3E}">
        <p14:creationId xmlns:p14="http://schemas.microsoft.com/office/powerpoint/2010/main" val="2225501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9FD4A-A0E3-4F17-8664-C7D8EA949AA8}" type="slidenum">
              <a:rPr lang="en-US" smtClean="0"/>
              <a:t>12</a:t>
            </a:fld>
            <a:endParaRPr lang="en-US" dirty="0"/>
          </a:p>
        </p:txBody>
      </p:sp>
    </p:spTree>
    <p:extLst>
      <p:ext uri="{BB962C8B-B14F-4D97-AF65-F5344CB8AC3E}">
        <p14:creationId xmlns:p14="http://schemas.microsoft.com/office/powerpoint/2010/main" val="3371102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9FD4A-A0E3-4F17-8664-C7D8EA949AA8}" type="slidenum">
              <a:rPr lang="en-US" smtClean="0"/>
              <a:t>13</a:t>
            </a:fld>
            <a:endParaRPr lang="en-US" dirty="0"/>
          </a:p>
        </p:txBody>
      </p:sp>
    </p:spTree>
    <p:extLst>
      <p:ext uri="{BB962C8B-B14F-4D97-AF65-F5344CB8AC3E}">
        <p14:creationId xmlns:p14="http://schemas.microsoft.com/office/powerpoint/2010/main" val="3589361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49 CFR Part 40  (section 40.121)</a:t>
            </a:r>
          </a:p>
        </p:txBody>
      </p:sp>
      <p:sp>
        <p:nvSpPr>
          <p:cNvPr id="4" name="Slide Number Placeholder 3"/>
          <p:cNvSpPr>
            <a:spLocks noGrp="1"/>
          </p:cNvSpPr>
          <p:nvPr>
            <p:ph type="sldNum" sz="quarter" idx="10"/>
          </p:nvPr>
        </p:nvSpPr>
        <p:spPr/>
        <p:txBody>
          <a:bodyPr/>
          <a:lstStyle/>
          <a:p>
            <a:fld id="{CF79FD4A-A0E3-4F17-8664-C7D8EA949AA8}" type="slidenum">
              <a:rPr lang="en-US" smtClean="0"/>
              <a:t>16</a:t>
            </a:fld>
            <a:endParaRPr lang="en-US" dirty="0"/>
          </a:p>
        </p:txBody>
      </p:sp>
    </p:spTree>
    <p:extLst>
      <p:ext uri="{BB962C8B-B14F-4D97-AF65-F5344CB8AC3E}">
        <p14:creationId xmlns:p14="http://schemas.microsoft.com/office/powerpoint/2010/main" val="897154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49 CFR Part 40  (section 40.121)</a:t>
            </a:r>
          </a:p>
        </p:txBody>
      </p:sp>
      <p:sp>
        <p:nvSpPr>
          <p:cNvPr id="4" name="Slide Number Placeholder 3"/>
          <p:cNvSpPr>
            <a:spLocks noGrp="1"/>
          </p:cNvSpPr>
          <p:nvPr>
            <p:ph type="sldNum" sz="quarter" idx="10"/>
          </p:nvPr>
        </p:nvSpPr>
        <p:spPr/>
        <p:txBody>
          <a:bodyPr/>
          <a:lstStyle/>
          <a:p>
            <a:fld id="{CF79FD4A-A0E3-4F17-8664-C7D8EA949AA8}" type="slidenum">
              <a:rPr lang="en-US" smtClean="0"/>
              <a:t>17</a:t>
            </a:fld>
            <a:endParaRPr lang="en-US" dirty="0"/>
          </a:p>
        </p:txBody>
      </p:sp>
    </p:spTree>
    <p:extLst>
      <p:ext uri="{BB962C8B-B14F-4D97-AF65-F5344CB8AC3E}">
        <p14:creationId xmlns:p14="http://schemas.microsoft.com/office/powerpoint/2010/main" val="2632904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9FD4A-A0E3-4F17-8664-C7D8EA949AA8}" type="slidenum">
              <a:rPr lang="en-US" smtClean="0"/>
              <a:t>27</a:t>
            </a:fld>
            <a:endParaRPr lang="en-US" dirty="0"/>
          </a:p>
        </p:txBody>
      </p:sp>
    </p:spTree>
    <p:extLst>
      <p:ext uri="{BB962C8B-B14F-4D97-AF65-F5344CB8AC3E}">
        <p14:creationId xmlns:p14="http://schemas.microsoft.com/office/powerpoint/2010/main" val="2230807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9FD4A-A0E3-4F17-8664-C7D8EA949AA8}" type="slidenum">
              <a:rPr lang="en-US" smtClean="0"/>
              <a:t>31</a:t>
            </a:fld>
            <a:endParaRPr lang="en-US" dirty="0"/>
          </a:p>
        </p:txBody>
      </p:sp>
    </p:spTree>
    <p:extLst>
      <p:ext uri="{BB962C8B-B14F-4D97-AF65-F5344CB8AC3E}">
        <p14:creationId xmlns:p14="http://schemas.microsoft.com/office/powerpoint/2010/main" val="3648723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9FD4A-A0E3-4F17-8664-C7D8EA949AA8}" type="slidenum">
              <a:rPr lang="en-US" smtClean="0"/>
              <a:t>45</a:t>
            </a:fld>
            <a:endParaRPr lang="en-US" dirty="0"/>
          </a:p>
        </p:txBody>
      </p:sp>
    </p:spTree>
    <p:extLst>
      <p:ext uri="{BB962C8B-B14F-4D97-AF65-F5344CB8AC3E}">
        <p14:creationId xmlns:p14="http://schemas.microsoft.com/office/powerpoint/2010/main" val="2552697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sp>
        <p:nvSpPr>
          <p:cNvPr id="7" name="Rectangle 6"/>
          <p:cNvSpPr/>
          <p:nvPr userDrawn="1"/>
        </p:nvSpPr>
        <p:spPr bwMode="auto">
          <a:xfrm>
            <a:off x="-1" y="-1"/>
            <a:ext cx="12197287" cy="4014789"/>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64890"/>
          <a:stretch/>
        </p:blipFill>
        <p:spPr>
          <a:xfrm>
            <a:off x="510988" y="1030593"/>
            <a:ext cx="8928847" cy="176385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2269"/>
            <a:ext cx="12197287" cy="1811750"/>
          </a:xfrm>
          <a:prstGeom prst="rect">
            <a:avLst/>
          </a:prstGeom>
        </p:spPr>
      </p:pic>
      <p:sp>
        <p:nvSpPr>
          <p:cNvPr id="5"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spTree>
    <p:extLst>
      <p:ext uri="{BB962C8B-B14F-4D97-AF65-F5344CB8AC3E}">
        <p14:creationId xmlns:p14="http://schemas.microsoft.com/office/powerpoint/2010/main" val="20461912"/>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 - 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spTree>
    <p:extLst>
      <p:ext uri="{BB962C8B-B14F-4D97-AF65-F5344CB8AC3E}">
        <p14:creationId xmlns:p14="http://schemas.microsoft.com/office/powerpoint/2010/main" val="67599582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4 boxes">
    <p:spTree>
      <p:nvGrpSpPr>
        <p:cNvPr id="1" name=""/>
        <p:cNvGrpSpPr/>
        <p:nvPr/>
      </p:nvGrpSpPr>
      <p:grpSpPr>
        <a:xfrm>
          <a:off x="0" y="0"/>
          <a:ext cx="0" cy="0"/>
          <a:chOff x="0" y="0"/>
          <a:chExt cx="0" cy="0"/>
        </a:xfrm>
      </p:grpSpPr>
      <p:sp>
        <p:nvSpPr>
          <p:cNvPr id="23" name="スライド番号プレースホルダー 3"/>
          <p:cNvSpPr txBox="1">
            <a:spLocks/>
          </p:cNvSpPr>
          <p:nvPr userDrawn="1"/>
        </p:nvSpPr>
        <p:spPr>
          <a:xfrm>
            <a:off x="17151170" y="9432788"/>
            <a:ext cx="1080120" cy="547688"/>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459DFB-86F3-43FA-8567-2EA6E426AE90}" type="slidenum">
              <a:rPr lang="ja-JP" altLang="en-US" smtClean="0"/>
              <a:pPr/>
              <a:t>‹#›</a:t>
            </a:fld>
            <a:endParaRPr lang="ja-JP" altLang="en-US"/>
          </a:p>
        </p:txBody>
      </p:sp>
      <p:sp>
        <p:nvSpPr>
          <p:cNvPr id="24" name="スライド番号プレースホルダー 3"/>
          <p:cNvSpPr txBox="1">
            <a:spLocks/>
          </p:cNvSpPr>
          <p:nvPr userDrawn="1"/>
        </p:nvSpPr>
        <p:spPr>
          <a:xfrm>
            <a:off x="17303570" y="9585188"/>
            <a:ext cx="1080120" cy="547688"/>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459DFB-86F3-43FA-8567-2EA6E426AE90}" type="slidenum">
              <a:rPr lang="ja-JP" altLang="en-US" smtClean="0"/>
              <a:pPr/>
              <a:t>‹#›</a:t>
            </a:fld>
            <a:endParaRPr lang="ja-JP" altLang="en-US"/>
          </a:p>
        </p:txBody>
      </p:sp>
      <p:cxnSp>
        <p:nvCxnSpPr>
          <p:cNvPr id="25" name="Straight Connector 24"/>
          <p:cNvCxnSpPr/>
          <p:nvPr userDrawn="1"/>
        </p:nvCxnSpPr>
        <p:spPr bwMode="auto">
          <a:xfrm>
            <a:off x="0" y="9358"/>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28" name="Text Placeholder 17"/>
          <p:cNvSpPr>
            <a:spLocks noGrp="1"/>
          </p:cNvSpPr>
          <p:nvPr>
            <p:ph type="body" sz="quarter" idx="12"/>
          </p:nvPr>
        </p:nvSpPr>
        <p:spPr>
          <a:xfrm>
            <a:off x="690563" y="1916264"/>
            <a:ext cx="2443162" cy="4416274"/>
          </a:xfrm>
          <a:prstGeom prst="rect">
            <a:avLst/>
          </a:prstGeom>
          <a:solidFill>
            <a:schemeClr val="accent3">
              <a:lumMod val="95000"/>
            </a:schemeClr>
          </a:solidFill>
        </p:spPr>
        <p:txBody>
          <a:bodyPr/>
          <a:lstStyle>
            <a:lvl1pPr marL="0" indent="0">
              <a:buNone/>
              <a:defRPr/>
            </a:lvl1pPr>
          </a:lstStyle>
          <a:p>
            <a:pPr lvl="0"/>
            <a:endParaRPr lang="en-US" dirty="0"/>
          </a:p>
        </p:txBody>
      </p:sp>
      <p:sp>
        <p:nvSpPr>
          <p:cNvPr id="29" name="Text Placeholder 17"/>
          <p:cNvSpPr>
            <a:spLocks noGrp="1"/>
          </p:cNvSpPr>
          <p:nvPr>
            <p:ph type="body" sz="quarter" idx="13"/>
          </p:nvPr>
        </p:nvSpPr>
        <p:spPr>
          <a:xfrm>
            <a:off x="3433551" y="1916263"/>
            <a:ext cx="2443162" cy="4415707"/>
          </a:xfrm>
          <a:prstGeom prst="rect">
            <a:avLst/>
          </a:prstGeom>
          <a:solidFill>
            <a:schemeClr val="accent3">
              <a:lumMod val="95000"/>
            </a:schemeClr>
          </a:solidFill>
        </p:spPr>
        <p:txBody>
          <a:bodyPr/>
          <a:lstStyle>
            <a:lvl1pPr marL="0" indent="0">
              <a:buNone/>
              <a:defRPr/>
            </a:lvl1pPr>
          </a:lstStyle>
          <a:p>
            <a:pPr lvl="0"/>
            <a:endParaRPr lang="en-US" dirty="0"/>
          </a:p>
        </p:txBody>
      </p:sp>
      <p:sp>
        <p:nvSpPr>
          <p:cNvPr id="30" name="Text Placeholder 17"/>
          <p:cNvSpPr>
            <a:spLocks noGrp="1"/>
          </p:cNvSpPr>
          <p:nvPr>
            <p:ph type="body" sz="quarter" idx="14"/>
          </p:nvPr>
        </p:nvSpPr>
        <p:spPr>
          <a:xfrm>
            <a:off x="6176443" y="1916263"/>
            <a:ext cx="2443162" cy="4415708"/>
          </a:xfrm>
          <a:prstGeom prst="rect">
            <a:avLst/>
          </a:prstGeom>
          <a:solidFill>
            <a:schemeClr val="accent3">
              <a:lumMod val="95000"/>
            </a:schemeClr>
          </a:solidFill>
        </p:spPr>
        <p:txBody>
          <a:bodyPr/>
          <a:lstStyle>
            <a:lvl1pPr marL="0" indent="0">
              <a:buNone/>
              <a:defRPr/>
            </a:lvl1pPr>
          </a:lstStyle>
          <a:p>
            <a:pPr lvl="0"/>
            <a:endParaRPr lang="en-US" dirty="0"/>
          </a:p>
        </p:txBody>
      </p:sp>
      <p:sp>
        <p:nvSpPr>
          <p:cNvPr id="31" name="Text Placeholder 17"/>
          <p:cNvSpPr>
            <a:spLocks noGrp="1"/>
          </p:cNvSpPr>
          <p:nvPr>
            <p:ph type="body" sz="quarter" idx="15"/>
          </p:nvPr>
        </p:nvSpPr>
        <p:spPr>
          <a:xfrm>
            <a:off x="8863430" y="1916263"/>
            <a:ext cx="2443162" cy="4415708"/>
          </a:xfrm>
          <a:prstGeom prst="rect">
            <a:avLst/>
          </a:prstGeom>
          <a:solidFill>
            <a:schemeClr val="accent3">
              <a:lumMod val="95000"/>
            </a:schemeClr>
          </a:solidFill>
        </p:spPr>
        <p:txBody>
          <a:bodyPr/>
          <a:lstStyle>
            <a:lvl1pPr marL="0" indent="0">
              <a:buNone/>
              <a:defRPr/>
            </a:lvl1pPr>
          </a:lstStyle>
          <a:p>
            <a:pPr lvl="0"/>
            <a:endParaRPr lang="en-US" dirty="0"/>
          </a:p>
        </p:txBody>
      </p:sp>
      <p:sp>
        <p:nvSpPr>
          <p:cNvPr id="32"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dirty="0"/>
              <a:t>Click to edit text</a:t>
            </a:r>
          </a:p>
        </p:txBody>
      </p:sp>
      <p:sp>
        <p:nvSpPr>
          <p:cNvPr id="33" name="Content Placeholder 2"/>
          <p:cNvSpPr>
            <a:spLocks noGrp="1"/>
          </p:cNvSpPr>
          <p:nvPr>
            <p:ph idx="1" hasCustomPrompt="1"/>
          </p:nvPr>
        </p:nvSpPr>
        <p:spPr>
          <a:xfrm>
            <a:off x="429686" y="1356786"/>
            <a:ext cx="11405127" cy="388703"/>
          </a:xfrm>
          <a:prstGeom prst="rect">
            <a:avLst/>
          </a:prstGeom>
        </p:spPr>
        <p:txBody>
          <a:bodyPr/>
          <a:lstStyle>
            <a:lvl1pPr marL="0" indent="0">
              <a:buNone/>
              <a:defRPr sz="2400">
                <a:solidFill>
                  <a:schemeClr val="tx1">
                    <a:lumMod val="85000"/>
                    <a:lumOff val="15000"/>
                  </a:schemeClr>
                </a:solidFill>
              </a:defRPr>
            </a:lvl1pPr>
            <a:lvl2pPr marL="741363" indent="-300038">
              <a:defRPr sz="2000">
                <a:solidFill>
                  <a:schemeClr val="tx1">
                    <a:lumMod val="85000"/>
                    <a:lumOff val="15000"/>
                  </a:schemeClr>
                </a:solidFill>
              </a:defRPr>
            </a:lvl2pPr>
            <a:lvl3pPr marL="1033463" indent="-179388" defTabSz="1033463">
              <a:defRPr sz="1800">
                <a:solidFill>
                  <a:schemeClr val="tx1">
                    <a:lumMod val="85000"/>
                    <a:lumOff val="15000"/>
                  </a:schemeClr>
                </a:solidFill>
              </a:defRPr>
            </a:lvl3pPr>
            <a:lvl4pPr marL="1377950" indent="-171450">
              <a:buFont typeface="Wingdings" pitchFamily="2" charset="2"/>
              <a:buChar char="§"/>
              <a:defRPr sz="1600">
                <a:solidFill>
                  <a:schemeClr val="tx1">
                    <a:lumMod val="85000"/>
                    <a:lumOff val="15000"/>
                  </a:schemeClr>
                </a:solidFill>
              </a:defRPr>
            </a:lvl4pPr>
            <a:lvl5pPr>
              <a:buFont typeface="Wingdings" pitchFamily="2" charset="2"/>
              <a:buChar char="§"/>
              <a:defRPr sz="1800">
                <a:solidFill>
                  <a:schemeClr val="tx1">
                    <a:lumMod val="85000"/>
                    <a:lumOff val="15000"/>
                  </a:schemeClr>
                </a:solidFill>
              </a:defRPr>
            </a:lvl5pPr>
          </a:lstStyle>
          <a:p>
            <a:pPr lvl="0"/>
            <a:r>
              <a:rPr lang="en-US" dirty="0"/>
              <a:t>Click to add text</a:t>
            </a:r>
          </a:p>
        </p:txBody>
      </p:sp>
      <p:sp>
        <p:nvSpPr>
          <p:cNvPr id="12"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spTree>
    <p:extLst>
      <p:ext uri="{BB962C8B-B14F-4D97-AF65-F5344CB8AC3E}">
        <p14:creationId xmlns:p14="http://schemas.microsoft.com/office/powerpoint/2010/main" val="3837915860"/>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685" y="1478943"/>
            <a:ext cx="7856475" cy="4617057"/>
          </a:xfrm>
          <a:prstGeom prst="rect">
            <a:avLst/>
          </a:prstGeom>
        </p:spPr>
        <p:txBody>
          <a:bodyPr/>
          <a:lstStyle>
            <a:lvl1pPr marL="0" indent="0" algn="l" rtl="0" eaLnBrk="1" fontAlgn="base" hangingPunct="1">
              <a:spcBef>
                <a:spcPct val="50000"/>
              </a:spcBef>
              <a:spcAft>
                <a:spcPct val="0"/>
              </a:spcAft>
              <a:buFont typeface="Wingdings" pitchFamily="2" charset="2"/>
              <a:buNone/>
              <a:defRPr lang="en-US" sz="2200" baseline="0" dirty="0" smtClean="0">
                <a:solidFill>
                  <a:schemeClr val="tx1">
                    <a:lumMod val="85000"/>
                    <a:lumOff val="15000"/>
                  </a:schemeClr>
                </a:solidFill>
                <a:latin typeface="+mn-lt"/>
                <a:ea typeface="+mn-ea"/>
                <a:cs typeface="+mn-cs"/>
              </a:defRPr>
            </a:lvl1pPr>
            <a:lvl2pPr marL="342900" indent="-342900">
              <a:defRPr/>
            </a:lvl2pPr>
            <a:lvl3pPr marL="342900" indent="-342900">
              <a:defRPr/>
            </a:lvl3pPr>
            <a:lvl4pPr marL="342900" indent="-342900">
              <a:buFont typeface="Wingdings" pitchFamily="2" charset="2"/>
              <a:buChar char="§"/>
              <a:defRPr/>
            </a:lvl4pPr>
            <a:lvl5pPr marL="342900" indent="-342900">
              <a:buFont typeface="Wingdings" pitchFamily="2" charset="2"/>
              <a:buChar char="§"/>
              <a:defRPr/>
            </a:lvl5pPr>
          </a:lstStyle>
          <a:p>
            <a:pPr marL="342900" lvl="0" indent="-342900" algn="l" rtl="0" eaLnBrk="1" fontAlgn="base" hangingPunct="1">
              <a:spcBef>
                <a:spcPct val="50000"/>
              </a:spcBef>
              <a:spcAft>
                <a:spcPct val="0"/>
              </a:spcAft>
              <a:buFont typeface="Wingdings" pitchFamily="2" charset="2"/>
              <a:buChar char="§"/>
            </a:pPr>
            <a:r>
              <a:rPr lang="en-US" dirty="0"/>
              <a:t>Click to edit Master text styles</a:t>
            </a:r>
          </a:p>
          <a:p>
            <a:pPr marL="342900" lvl="0" indent="-342900" algn="l" rtl="0" eaLnBrk="1" fontAlgn="base" hangingPunct="1">
              <a:spcBef>
                <a:spcPct val="50000"/>
              </a:spcBef>
              <a:spcAft>
                <a:spcPct val="0"/>
              </a:spcAft>
              <a:buFont typeface="Wingdings" pitchFamily="2" charset="2"/>
              <a:buChar char="§"/>
            </a:pPr>
            <a:endParaRPr lang="en-US" dirty="0"/>
          </a:p>
        </p:txBody>
      </p:sp>
      <p:sp>
        <p:nvSpPr>
          <p:cNvPr id="4" name="TextBox 3"/>
          <p:cNvSpPr txBox="1"/>
          <p:nvPr userDrawn="1"/>
        </p:nvSpPr>
        <p:spPr>
          <a:xfrm>
            <a:off x="558801" y="6574715"/>
            <a:ext cx="875561" cy="253916"/>
          </a:xfrm>
          <a:prstGeom prst="rect">
            <a:avLst/>
          </a:prstGeom>
          <a:noFill/>
        </p:spPr>
        <p:txBody>
          <a:bodyPr wrap="none" rtlCol="0">
            <a:spAutoFit/>
          </a:bodyPr>
          <a:lstStyle/>
          <a:p>
            <a:r>
              <a:rPr lang="en-US" sz="1050" b="1" i="0" dirty="0">
                <a:solidFill>
                  <a:schemeClr val="bg1"/>
                </a:solidFill>
              </a:rPr>
              <a:t>Drat-6/7/18</a:t>
            </a:r>
            <a:endParaRPr lang="en-US" sz="1200" b="1" i="0" dirty="0">
              <a:solidFill>
                <a:schemeClr val="bg1"/>
              </a:solidFill>
            </a:endParaRPr>
          </a:p>
        </p:txBody>
      </p:sp>
      <p:cxnSp>
        <p:nvCxnSpPr>
          <p:cNvPr id="8" name="Straight Connector 7"/>
          <p:cNvCxnSpPr/>
          <p:nvPr userDrawn="1"/>
        </p:nvCxnSpPr>
        <p:spPr bwMode="auto">
          <a:xfrm>
            <a:off x="0" y="9358"/>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9" name="Slide Number Placeholder 5"/>
          <p:cNvSpPr txBox="1">
            <a:spLocks/>
          </p:cNvSpPr>
          <p:nvPr userDrawn="1"/>
        </p:nvSpPr>
        <p:spPr>
          <a:xfrm>
            <a:off x="8941050" y="6415049"/>
            <a:ext cx="2986825" cy="365125"/>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1475F6-15BF-E945-87A6-683076D41687}" type="slidenum">
              <a:rPr lang="en-US" smtClean="0"/>
              <a:pPr/>
              <a:t>‹#›</a:t>
            </a:fld>
            <a:endParaRPr lang="en-US" dirty="0"/>
          </a:p>
        </p:txBody>
      </p:sp>
      <p:sp>
        <p:nvSpPr>
          <p:cNvPr id="10" name="Slide Number Placeholder 9"/>
          <p:cNvSpPr>
            <a:spLocks noGrp="1"/>
          </p:cNvSpPr>
          <p:nvPr>
            <p:ph type="sldNum" sz="quarter" idx="10"/>
          </p:nvPr>
        </p:nvSpPr>
        <p:spPr/>
        <p:txBody>
          <a:bodyPr/>
          <a:lstStyle/>
          <a:p>
            <a:fld id="{A01475F6-15BF-E945-87A6-683076D41687}" type="slidenum">
              <a:rPr lang="en-US" smtClean="0"/>
              <a:pPr/>
              <a:t>‹#›</a:t>
            </a:fld>
            <a:endParaRPr lang="en-US" dirty="0"/>
          </a:p>
        </p:txBody>
      </p:sp>
      <p:sp>
        <p:nvSpPr>
          <p:cNvPr id="12" name="Text Placeholder 17"/>
          <p:cNvSpPr>
            <a:spLocks noGrp="1"/>
          </p:cNvSpPr>
          <p:nvPr>
            <p:ph type="body" sz="quarter" idx="19" hasCustomPrompt="1"/>
          </p:nvPr>
        </p:nvSpPr>
        <p:spPr>
          <a:xfrm>
            <a:off x="8634952" y="975927"/>
            <a:ext cx="2979858"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13" name="Text Placeholder 19"/>
          <p:cNvSpPr>
            <a:spLocks noGrp="1"/>
          </p:cNvSpPr>
          <p:nvPr>
            <p:ph type="body" sz="quarter" idx="20"/>
          </p:nvPr>
        </p:nvSpPr>
        <p:spPr>
          <a:xfrm>
            <a:off x="8634952" y="1621410"/>
            <a:ext cx="2979858" cy="4464205"/>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dirty="0"/>
              <a:t>Click to edit Master text styles</a:t>
            </a:r>
          </a:p>
        </p:txBody>
      </p:sp>
      <p:sp>
        <p:nvSpPr>
          <p:cNvPr id="14"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dirty="0"/>
              <a:t>Click to edit text</a:t>
            </a:r>
          </a:p>
        </p:txBody>
      </p:sp>
    </p:spTree>
    <p:extLst>
      <p:ext uri="{BB962C8B-B14F-4D97-AF65-F5344CB8AC3E}">
        <p14:creationId xmlns:p14="http://schemas.microsoft.com/office/powerpoint/2010/main" val="158825138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4 boxes side b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1475F6-15BF-E945-87A6-683076D41687}" type="slidenum">
              <a:rPr lang="en-US" smtClean="0"/>
              <a:pPr/>
              <a:t>‹#›</a:t>
            </a:fld>
            <a:endParaRPr lang="en-US" dirty="0"/>
          </a:p>
        </p:txBody>
      </p:sp>
      <p:sp>
        <p:nvSpPr>
          <p:cNvPr id="5" name="Text Placeholder 6"/>
          <p:cNvSpPr>
            <a:spLocks noGrp="1"/>
          </p:cNvSpPr>
          <p:nvPr>
            <p:ph type="body" sz="quarter" idx="14" hasCustomPrompt="1"/>
          </p:nvPr>
        </p:nvSpPr>
        <p:spPr>
          <a:xfrm>
            <a:off x="393701" y="1489076"/>
            <a:ext cx="5261376" cy="4553505"/>
          </a:xfrm>
          <a:prstGeom prst="rect">
            <a:avLst/>
          </a:prstGeom>
        </p:spPr>
        <p:txBody>
          <a:bodyPr/>
          <a:lstStyle>
            <a:lvl1pPr marL="0" indent="0">
              <a:lnSpc>
                <a:spcPct val="100000"/>
              </a:lnSpc>
              <a:buNone/>
              <a:defRPr/>
            </a:lvl1pPr>
          </a:lstStyle>
          <a:p>
            <a:pPr lvl="0"/>
            <a:r>
              <a:rPr lang="en-US" dirty="0"/>
              <a:t>Click to edit text styles</a:t>
            </a:r>
          </a:p>
        </p:txBody>
      </p:sp>
      <p:sp>
        <p:nvSpPr>
          <p:cNvPr id="6" name="Text Placeholder 17"/>
          <p:cNvSpPr>
            <a:spLocks noGrp="1"/>
          </p:cNvSpPr>
          <p:nvPr>
            <p:ph type="body" sz="quarter" idx="19" hasCustomPrompt="1"/>
          </p:nvPr>
        </p:nvSpPr>
        <p:spPr>
          <a:xfrm>
            <a:off x="6107015" y="1489074"/>
            <a:ext cx="2673759"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7" name="Text Placeholder 19"/>
          <p:cNvSpPr>
            <a:spLocks noGrp="1"/>
          </p:cNvSpPr>
          <p:nvPr>
            <p:ph type="body" sz="quarter" idx="20"/>
          </p:nvPr>
        </p:nvSpPr>
        <p:spPr>
          <a:xfrm>
            <a:off x="6107017" y="2134558"/>
            <a:ext cx="2673759" cy="1392076"/>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dirty="0"/>
              <a:t>Click to edit Master text styles</a:t>
            </a:r>
          </a:p>
        </p:txBody>
      </p:sp>
      <p:sp>
        <p:nvSpPr>
          <p:cNvPr id="8" name="Text Placeholder 17"/>
          <p:cNvSpPr>
            <a:spLocks noGrp="1"/>
          </p:cNvSpPr>
          <p:nvPr>
            <p:ph type="body" sz="quarter" idx="21" hasCustomPrompt="1"/>
          </p:nvPr>
        </p:nvSpPr>
        <p:spPr>
          <a:xfrm>
            <a:off x="9079807" y="3816482"/>
            <a:ext cx="2673757"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9" name="Text Placeholder 19"/>
          <p:cNvSpPr>
            <a:spLocks noGrp="1"/>
          </p:cNvSpPr>
          <p:nvPr>
            <p:ph type="body" sz="quarter" idx="22"/>
          </p:nvPr>
        </p:nvSpPr>
        <p:spPr>
          <a:xfrm>
            <a:off x="9079808" y="4461966"/>
            <a:ext cx="2673757" cy="1392076"/>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dirty="0"/>
              <a:t>Click to edit Master text styles</a:t>
            </a:r>
          </a:p>
        </p:txBody>
      </p:sp>
      <p:sp>
        <p:nvSpPr>
          <p:cNvPr id="10" name="Text Placeholder 17"/>
          <p:cNvSpPr>
            <a:spLocks noGrp="1"/>
          </p:cNvSpPr>
          <p:nvPr>
            <p:ph type="body" sz="quarter" idx="23" hasCustomPrompt="1"/>
          </p:nvPr>
        </p:nvSpPr>
        <p:spPr>
          <a:xfrm>
            <a:off x="6107014" y="3816482"/>
            <a:ext cx="2673757"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11" name="Text Placeholder 19"/>
          <p:cNvSpPr>
            <a:spLocks noGrp="1"/>
          </p:cNvSpPr>
          <p:nvPr>
            <p:ph type="body" sz="quarter" idx="24"/>
          </p:nvPr>
        </p:nvSpPr>
        <p:spPr>
          <a:xfrm>
            <a:off x="6107015" y="4461966"/>
            <a:ext cx="2673757" cy="1392076"/>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dirty="0"/>
              <a:t>Click to edit Master text styles</a:t>
            </a:r>
          </a:p>
        </p:txBody>
      </p:sp>
      <p:sp>
        <p:nvSpPr>
          <p:cNvPr id="12" name="Text Placeholder 17"/>
          <p:cNvSpPr>
            <a:spLocks noGrp="1"/>
          </p:cNvSpPr>
          <p:nvPr>
            <p:ph type="body" sz="quarter" idx="25" hasCustomPrompt="1"/>
          </p:nvPr>
        </p:nvSpPr>
        <p:spPr>
          <a:xfrm>
            <a:off x="9079806" y="1489074"/>
            <a:ext cx="2673759"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13" name="Text Placeholder 19"/>
          <p:cNvSpPr>
            <a:spLocks noGrp="1"/>
          </p:cNvSpPr>
          <p:nvPr>
            <p:ph type="body" sz="quarter" idx="26"/>
          </p:nvPr>
        </p:nvSpPr>
        <p:spPr>
          <a:xfrm>
            <a:off x="9079807" y="2134558"/>
            <a:ext cx="2673759" cy="1392076"/>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dirty="0"/>
              <a:t>Click to edit Master text styles</a:t>
            </a:r>
          </a:p>
        </p:txBody>
      </p:sp>
      <p:sp>
        <p:nvSpPr>
          <p:cNvPr id="15"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dirty="0"/>
              <a:t>Click to edit text</a:t>
            </a:r>
          </a:p>
        </p:txBody>
      </p:sp>
    </p:spTree>
    <p:extLst>
      <p:ext uri="{BB962C8B-B14F-4D97-AF65-F5344CB8AC3E}">
        <p14:creationId xmlns:p14="http://schemas.microsoft.com/office/powerpoint/2010/main" val="1001989095"/>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3 box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1475F6-15BF-E945-87A6-683076D41687}" type="slidenum">
              <a:rPr lang="en-US" smtClean="0"/>
              <a:pPr/>
              <a:t>‹#›</a:t>
            </a:fld>
            <a:endParaRPr lang="en-US" dirty="0"/>
          </a:p>
        </p:txBody>
      </p:sp>
      <p:sp>
        <p:nvSpPr>
          <p:cNvPr id="5" name="Text Placeholder 6"/>
          <p:cNvSpPr>
            <a:spLocks noGrp="1"/>
          </p:cNvSpPr>
          <p:nvPr>
            <p:ph type="body" sz="quarter" idx="14" hasCustomPrompt="1"/>
          </p:nvPr>
        </p:nvSpPr>
        <p:spPr>
          <a:xfrm>
            <a:off x="506823" y="1489076"/>
            <a:ext cx="11441113" cy="914059"/>
          </a:xfrm>
          <a:prstGeom prst="rect">
            <a:avLst/>
          </a:prstGeom>
        </p:spPr>
        <p:txBody>
          <a:bodyPr/>
          <a:lstStyle>
            <a:lvl1pPr marL="0" indent="0">
              <a:lnSpc>
                <a:spcPct val="100000"/>
              </a:lnSpc>
              <a:buNone/>
              <a:defRPr/>
            </a:lvl1pPr>
          </a:lstStyle>
          <a:p>
            <a:pPr lvl="0"/>
            <a:r>
              <a:rPr lang="en-US" dirty="0"/>
              <a:t>Click to edit text styles</a:t>
            </a:r>
          </a:p>
        </p:txBody>
      </p:sp>
      <p:sp>
        <p:nvSpPr>
          <p:cNvPr id="6" name="Text Placeholder 17"/>
          <p:cNvSpPr>
            <a:spLocks noGrp="1"/>
          </p:cNvSpPr>
          <p:nvPr>
            <p:ph type="body" sz="quarter" idx="19" hasCustomPrompt="1"/>
          </p:nvPr>
        </p:nvSpPr>
        <p:spPr>
          <a:xfrm>
            <a:off x="8211845" y="2733753"/>
            <a:ext cx="362296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7" name="Text Placeholder 19"/>
          <p:cNvSpPr>
            <a:spLocks noGrp="1"/>
          </p:cNvSpPr>
          <p:nvPr>
            <p:ph type="body" sz="quarter" idx="20"/>
          </p:nvPr>
        </p:nvSpPr>
        <p:spPr>
          <a:xfrm>
            <a:off x="8211846" y="3586579"/>
            <a:ext cx="3622967" cy="2418295"/>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dirty="0"/>
              <a:t>Click to edit Master text styles</a:t>
            </a:r>
          </a:p>
        </p:txBody>
      </p:sp>
      <p:cxnSp>
        <p:nvCxnSpPr>
          <p:cNvPr id="8" name="Straight Connector 7"/>
          <p:cNvCxnSpPr/>
          <p:nvPr userDrawn="1"/>
        </p:nvCxnSpPr>
        <p:spPr bwMode="auto">
          <a:xfrm>
            <a:off x="8419909" y="5884661"/>
            <a:ext cx="734887" cy="1234"/>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9" name="Text Placeholder 17"/>
          <p:cNvSpPr>
            <a:spLocks noGrp="1"/>
          </p:cNvSpPr>
          <p:nvPr>
            <p:ph type="body" sz="quarter" idx="21" hasCustomPrompt="1"/>
          </p:nvPr>
        </p:nvSpPr>
        <p:spPr>
          <a:xfrm>
            <a:off x="4360418" y="2733753"/>
            <a:ext cx="362296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10" name="Text Placeholder 19"/>
          <p:cNvSpPr>
            <a:spLocks noGrp="1"/>
          </p:cNvSpPr>
          <p:nvPr>
            <p:ph type="body" sz="quarter" idx="22"/>
          </p:nvPr>
        </p:nvSpPr>
        <p:spPr>
          <a:xfrm>
            <a:off x="4360419" y="3586579"/>
            <a:ext cx="3622967" cy="2418295"/>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dirty="0"/>
              <a:t>Click to edit Master text styles</a:t>
            </a:r>
          </a:p>
        </p:txBody>
      </p:sp>
      <p:cxnSp>
        <p:nvCxnSpPr>
          <p:cNvPr id="11" name="Straight Connector 10"/>
          <p:cNvCxnSpPr/>
          <p:nvPr userDrawn="1"/>
        </p:nvCxnSpPr>
        <p:spPr bwMode="auto">
          <a:xfrm>
            <a:off x="4568482" y="5884661"/>
            <a:ext cx="734887" cy="1234"/>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2" name="Text Placeholder 17"/>
          <p:cNvSpPr>
            <a:spLocks noGrp="1"/>
          </p:cNvSpPr>
          <p:nvPr>
            <p:ph type="body" sz="quarter" idx="23" hasCustomPrompt="1"/>
          </p:nvPr>
        </p:nvSpPr>
        <p:spPr>
          <a:xfrm>
            <a:off x="496498" y="2733753"/>
            <a:ext cx="362296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13" name="Text Placeholder 19"/>
          <p:cNvSpPr>
            <a:spLocks noGrp="1"/>
          </p:cNvSpPr>
          <p:nvPr>
            <p:ph type="body" sz="quarter" idx="24"/>
          </p:nvPr>
        </p:nvSpPr>
        <p:spPr>
          <a:xfrm>
            <a:off x="496499" y="3586579"/>
            <a:ext cx="3622967" cy="2418295"/>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dirty="0"/>
              <a:t>Click to edit Master text styles</a:t>
            </a:r>
          </a:p>
        </p:txBody>
      </p:sp>
      <p:cxnSp>
        <p:nvCxnSpPr>
          <p:cNvPr id="14" name="Straight Connector 13"/>
          <p:cNvCxnSpPr/>
          <p:nvPr userDrawn="1"/>
        </p:nvCxnSpPr>
        <p:spPr bwMode="auto">
          <a:xfrm>
            <a:off x="704562" y="5884661"/>
            <a:ext cx="734887" cy="1234"/>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6"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dirty="0"/>
              <a:t>Click to edit text</a:t>
            </a:r>
          </a:p>
        </p:txBody>
      </p:sp>
    </p:spTree>
    <p:extLst>
      <p:ext uri="{BB962C8B-B14F-4D97-AF65-F5344CB8AC3E}">
        <p14:creationId xmlns:p14="http://schemas.microsoft.com/office/powerpoint/2010/main" val="1947078419"/>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4 lower box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1475F6-15BF-E945-87A6-683076D41687}" type="slidenum">
              <a:rPr lang="en-US" smtClean="0"/>
              <a:pPr/>
              <a:t>‹#›</a:t>
            </a:fld>
            <a:endParaRPr lang="en-US" dirty="0"/>
          </a:p>
        </p:txBody>
      </p:sp>
      <p:sp>
        <p:nvSpPr>
          <p:cNvPr id="5" name="Text Placeholder 6"/>
          <p:cNvSpPr>
            <a:spLocks noGrp="1"/>
          </p:cNvSpPr>
          <p:nvPr>
            <p:ph type="body" sz="quarter" idx="14" hasCustomPrompt="1"/>
          </p:nvPr>
        </p:nvSpPr>
        <p:spPr>
          <a:xfrm>
            <a:off x="496497" y="1489076"/>
            <a:ext cx="11338317" cy="914059"/>
          </a:xfrm>
          <a:prstGeom prst="rect">
            <a:avLst/>
          </a:prstGeom>
        </p:spPr>
        <p:txBody>
          <a:bodyPr/>
          <a:lstStyle>
            <a:lvl1pPr marL="0" indent="0">
              <a:lnSpc>
                <a:spcPct val="100000"/>
              </a:lnSpc>
              <a:buNone/>
              <a:defRPr/>
            </a:lvl1pPr>
          </a:lstStyle>
          <a:p>
            <a:pPr lvl="0"/>
            <a:r>
              <a:rPr lang="en-US" dirty="0"/>
              <a:t>Click to edit text styles</a:t>
            </a:r>
          </a:p>
        </p:txBody>
      </p:sp>
      <p:sp>
        <p:nvSpPr>
          <p:cNvPr id="6" name="Text Placeholder 17"/>
          <p:cNvSpPr>
            <a:spLocks noGrp="1"/>
          </p:cNvSpPr>
          <p:nvPr>
            <p:ph type="body" sz="quarter" idx="19" hasCustomPrompt="1"/>
          </p:nvPr>
        </p:nvSpPr>
        <p:spPr>
          <a:xfrm>
            <a:off x="6260135" y="2733753"/>
            <a:ext cx="2673759"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7" name="Text Placeholder 19"/>
          <p:cNvSpPr>
            <a:spLocks noGrp="1"/>
          </p:cNvSpPr>
          <p:nvPr>
            <p:ph type="body" sz="quarter" idx="20"/>
          </p:nvPr>
        </p:nvSpPr>
        <p:spPr>
          <a:xfrm>
            <a:off x="6260137" y="3586579"/>
            <a:ext cx="2673759" cy="2437149"/>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dirty="0"/>
              <a:t>Click to edit Master text styles</a:t>
            </a:r>
          </a:p>
        </p:txBody>
      </p:sp>
      <p:cxnSp>
        <p:nvCxnSpPr>
          <p:cNvPr id="8" name="Straight Connector 7"/>
          <p:cNvCxnSpPr/>
          <p:nvPr userDrawn="1"/>
        </p:nvCxnSpPr>
        <p:spPr bwMode="auto">
          <a:xfrm>
            <a:off x="6468199" y="5884661"/>
            <a:ext cx="542348" cy="416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9" name="Text Placeholder 17"/>
          <p:cNvSpPr>
            <a:spLocks noGrp="1"/>
          </p:cNvSpPr>
          <p:nvPr>
            <p:ph type="body" sz="quarter" idx="21" hasCustomPrompt="1"/>
          </p:nvPr>
        </p:nvSpPr>
        <p:spPr>
          <a:xfrm>
            <a:off x="3378318" y="2733753"/>
            <a:ext cx="267375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10" name="Text Placeholder 19"/>
          <p:cNvSpPr>
            <a:spLocks noGrp="1"/>
          </p:cNvSpPr>
          <p:nvPr>
            <p:ph type="body" sz="quarter" idx="22"/>
          </p:nvPr>
        </p:nvSpPr>
        <p:spPr>
          <a:xfrm>
            <a:off x="3378319" y="3586579"/>
            <a:ext cx="2673757" cy="2437149"/>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dirty="0"/>
              <a:t>Click to edit Master text styles</a:t>
            </a:r>
          </a:p>
        </p:txBody>
      </p:sp>
      <p:cxnSp>
        <p:nvCxnSpPr>
          <p:cNvPr id="11" name="Straight Connector 10"/>
          <p:cNvCxnSpPr/>
          <p:nvPr userDrawn="1"/>
        </p:nvCxnSpPr>
        <p:spPr bwMode="auto">
          <a:xfrm>
            <a:off x="3586381" y="5884661"/>
            <a:ext cx="542348" cy="416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2" name="Text Placeholder 17"/>
          <p:cNvSpPr>
            <a:spLocks noGrp="1"/>
          </p:cNvSpPr>
          <p:nvPr>
            <p:ph type="body" sz="quarter" idx="23" hasCustomPrompt="1"/>
          </p:nvPr>
        </p:nvSpPr>
        <p:spPr>
          <a:xfrm>
            <a:off x="496499" y="2733753"/>
            <a:ext cx="267375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13" name="Text Placeholder 19"/>
          <p:cNvSpPr>
            <a:spLocks noGrp="1"/>
          </p:cNvSpPr>
          <p:nvPr>
            <p:ph type="body" sz="quarter" idx="24"/>
          </p:nvPr>
        </p:nvSpPr>
        <p:spPr>
          <a:xfrm>
            <a:off x="496500" y="3586579"/>
            <a:ext cx="2673757" cy="2437149"/>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dirty="0"/>
              <a:t>Click to edit Master text styles</a:t>
            </a:r>
          </a:p>
        </p:txBody>
      </p:sp>
      <p:cxnSp>
        <p:nvCxnSpPr>
          <p:cNvPr id="14" name="Straight Connector 13"/>
          <p:cNvCxnSpPr/>
          <p:nvPr userDrawn="1"/>
        </p:nvCxnSpPr>
        <p:spPr bwMode="auto">
          <a:xfrm>
            <a:off x="704562" y="5884661"/>
            <a:ext cx="542348" cy="416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5" name="Text Placeholder 17"/>
          <p:cNvSpPr>
            <a:spLocks noGrp="1"/>
          </p:cNvSpPr>
          <p:nvPr>
            <p:ph type="body" sz="quarter" idx="25" hasCustomPrompt="1"/>
          </p:nvPr>
        </p:nvSpPr>
        <p:spPr>
          <a:xfrm>
            <a:off x="9141953" y="2733753"/>
            <a:ext cx="2673759"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16" name="Text Placeholder 19"/>
          <p:cNvSpPr>
            <a:spLocks noGrp="1"/>
          </p:cNvSpPr>
          <p:nvPr>
            <p:ph type="body" sz="quarter" idx="26"/>
          </p:nvPr>
        </p:nvSpPr>
        <p:spPr>
          <a:xfrm>
            <a:off x="9141954" y="3586579"/>
            <a:ext cx="2673759" cy="2437149"/>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dirty="0"/>
              <a:t>Click to edit Master text styles</a:t>
            </a:r>
          </a:p>
        </p:txBody>
      </p:sp>
      <p:cxnSp>
        <p:nvCxnSpPr>
          <p:cNvPr id="17" name="Straight Connector 16"/>
          <p:cNvCxnSpPr/>
          <p:nvPr userDrawn="1"/>
        </p:nvCxnSpPr>
        <p:spPr bwMode="auto">
          <a:xfrm>
            <a:off x="9350017" y="5884661"/>
            <a:ext cx="542348" cy="416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9"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dirty="0"/>
              <a:t>Click to edit text</a:t>
            </a:r>
          </a:p>
        </p:txBody>
      </p:sp>
    </p:spTree>
    <p:extLst>
      <p:ext uri="{BB962C8B-B14F-4D97-AF65-F5344CB8AC3E}">
        <p14:creationId xmlns:p14="http://schemas.microsoft.com/office/powerpoint/2010/main" val="1951489700"/>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02559" y="4807852"/>
            <a:ext cx="10363200" cy="900219"/>
          </a:xfrm>
          <a:effectLst/>
        </p:spPr>
        <p:txBody>
          <a:bodyPr>
            <a:normAutofit/>
          </a:bodyPr>
          <a:lstStyle>
            <a:lvl1pPr algn="l">
              <a:defRPr sz="3200" b="1">
                <a:solidFill>
                  <a:srgbClr val="15396C"/>
                </a:solidFill>
              </a:defRPr>
            </a:lvl1pPr>
          </a:lstStyle>
          <a:p>
            <a:r>
              <a:rPr lang="en-US" dirty="0"/>
              <a:t>Click to edit Master title style</a:t>
            </a:r>
          </a:p>
        </p:txBody>
      </p:sp>
      <p:sp>
        <p:nvSpPr>
          <p:cNvPr id="3" name="Subtitle 2"/>
          <p:cNvSpPr>
            <a:spLocks noGrp="1"/>
          </p:cNvSpPr>
          <p:nvPr>
            <p:ph type="subTitle" idx="1"/>
          </p:nvPr>
        </p:nvSpPr>
        <p:spPr>
          <a:xfrm>
            <a:off x="902559" y="5708072"/>
            <a:ext cx="8534400" cy="615551"/>
          </a:xfrm>
          <a:effectLst/>
        </p:spPr>
        <p:txBody>
          <a:bodyPr>
            <a:normAutofit/>
          </a:bodyPr>
          <a:lstStyle>
            <a:lvl1pPr marL="0" indent="0" algn="l">
              <a:buNone/>
              <a:defRPr sz="2000">
                <a:solidFill>
                  <a:srgbClr val="15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5838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7183EA-151B-E24B-B6F7-7A1B76D5DA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3D43439-A2DC-CB49-BCE3-D0727FB6F8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52976" y="736061"/>
            <a:ext cx="5179193" cy="1173247"/>
          </a:xfrm>
          <a:prstGeom prst="rect">
            <a:avLst/>
          </a:prstGeom>
        </p:spPr>
      </p:pic>
    </p:spTree>
    <p:extLst>
      <p:ext uri="{BB962C8B-B14F-4D97-AF65-F5344CB8AC3E}">
        <p14:creationId xmlns:p14="http://schemas.microsoft.com/office/powerpoint/2010/main" val="2497109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421704" y="6528122"/>
            <a:ext cx="4114800" cy="230832"/>
          </a:xfrm>
          <a:prstGeom prst="rect">
            <a:avLst/>
          </a:prstGeom>
          <a:noFill/>
        </p:spPr>
        <p:txBody>
          <a:bodyPr wrap="square" lIns="45720" rIns="45720" rtlCol="0">
            <a:normAutofit/>
          </a:bodyPr>
          <a:lstStyle>
            <a:lvl1pPr>
              <a:defRPr lang="en-US" sz="900" b="1" smtClean="0">
                <a:solidFill>
                  <a:schemeClr val="tx1"/>
                </a:solidFill>
              </a:defRPr>
            </a:lvl1pPr>
          </a:lstStyle>
          <a:p>
            <a:r>
              <a:rPr lang="en-US" dirty="0"/>
              <a:t>FMCSA Correlation Study</a:t>
            </a:r>
          </a:p>
        </p:txBody>
      </p:sp>
      <p:sp>
        <p:nvSpPr>
          <p:cNvPr id="9" name="Content Placeholder 8"/>
          <p:cNvSpPr>
            <a:spLocks noGrp="1"/>
          </p:cNvSpPr>
          <p:nvPr>
            <p:ph sz="quarter" idx="14"/>
          </p:nvPr>
        </p:nvSpPr>
        <p:spPr>
          <a:xfrm>
            <a:off x="411693" y="1392239"/>
            <a:ext cx="11368617" cy="494188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5"/>
          </p:nvPr>
        </p:nvSpPr>
        <p:spPr/>
        <p:txBody>
          <a:bodyPr/>
          <a:lstStyle/>
          <a:p>
            <a:fld id="{C6D1C618-666F-4929-BAD4-5DDCBE226F96}" type="slidenum">
              <a:rPr lang="en-US" smtClean="0"/>
              <a:pPr/>
              <a:t>‹#›</a:t>
            </a:fld>
            <a:endParaRPr lang="en-US"/>
          </a:p>
        </p:txBody>
      </p:sp>
      <p:sp>
        <p:nvSpPr>
          <p:cNvPr id="11" name="Title 10"/>
          <p:cNvSpPr>
            <a:spLocks noGrp="1"/>
          </p:cNvSpPr>
          <p:nvPr>
            <p:ph type="title"/>
          </p:nvPr>
        </p:nvSpPr>
        <p:spPr/>
        <p:txBody>
          <a:bodyPr lIns="45720" rIns="45720"/>
          <a:lstStyle/>
          <a:p>
            <a:r>
              <a:rPr lang="en-US" dirty="0"/>
              <a:t>Click to edit Master title style</a:t>
            </a:r>
          </a:p>
        </p:txBody>
      </p:sp>
    </p:spTree>
    <p:extLst>
      <p:ext uri="{BB962C8B-B14F-4D97-AF65-F5344CB8AC3E}">
        <p14:creationId xmlns:p14="http://schemas.microsoft.com/office/powerpoint/2010/main" val="1550315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ubSec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7183EA-151B-E24B-B6F7-7A1B76D5DA7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790" t="-1290" r="-1129" b="50215"/>
          <a:stretch/>
        </p:blipFill>
        <p:spPr>
          <a:xfrm rot="10800000">
            <a:off x="-167149" y="28779"/>
            <a:ext cx="12359149" cy="3502742"/>
          </a:xfrm>
          <a:prstGeom prst="rect">
            <a:avLst/>
          </a:prstGeom>
        </p:spPr>
      </p:pic>
      <p:sp>
        <p:nvSpPr>
          <p:cNvPr id="3" name="Content Placeholder 2"/>
          <p:cNvSpPr>
            <a:spLocks noGrp="1"/>
          </p:cNvSpPr>
          <p:nvPr>
            <p:ph sz="quarter" idx="10"/>
          </p:nvPr>
        </p:nvSpPr>
        <p:spPr>
          <a:xfrm>
            <a:off x="392337" y="1444625"/>
            <a:ext cx="10521951" cy="1755775"/>
          </a:xfrm>
        </p:spPr>
        <p:txBody>
          <a:bodyPr anchor="b">
            <a:normAutofit/>
          </a:bodyPr>
          <a:lstStyle>
            <a:lvl1pPr marL="0" indent="0">
              <a:buNone/>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Footer Placeholder 4"/>
          <p:cNvSpPr>
            <a:spLocks noGrp="1"/>
          </p:cNvSpPr>
          <p:nvPr>
            <p:ph type="ftr" sz="quarter" idx="12"/>
          </p:nvPr>
        </p:nvSpPr>
        <p:spPr>
          <a:xfrm>
            <a:off x="421704" y="6528122"/>
            <a:ext cx="4114800" cy="230832"/>
          </a:xfrm>
          <a:prstGeom prst="rect">
            <a:avLst/>
          </a:prstGeom>
          <a:noFill/>
        </p:spPr>
        <p:txBody>
          <a:bodyPr wrap="square" lIns="45720" rIns="45720" rtlCol="0">
            <a:normAutofit/>
          </a:bodyPr>
          <a:lstStyle>
            <a:lvl1pPr>
              <a:defRPr lang="en-US" sz="900" b="1" smtClean="0">
                <a:solidFill>
                  <a:schemeClr val="tx1"/>
                </a:solidFill>
              </a:defRPr>
            </a:lvl1pPr>
          </a:lstStyle>
          <a:p>
            <a:r>
              <a:rPr lang="en-US" dirty="0"/>
              <a:t>FMCSA Correlation Study</a:t>
            </a:r>
          </a:p>
        </p:txBody>
      </p:sp>
      <p:sp>
        <p:nvSpPr>
          <p:cNvPr id="10" name="Slide Number Placeholder 9"/>
          <p:cNvSpPr>
            <a:spLocks noGrp="1"/>
          </p:cNvSpPr>
          <p:nvPr>
            <p:ph type="sldNum" sz="quarter" idx="15"/>
          </p:nvPr>
        </p:nvSpPr>
        <p:spPr>
          <a:xfrm>
            <a:off x="9007061" y="6534884"/>
            <a:ext cx="2743200" cy="230832"/>
          </a:xfrm>
        </p:spPr>
        <p:txBody>
          <a:bodyPr/>
          <a:lstStyle/>
          <a:p>
            <a:fld id="{C6D1C618-666F-4929-BAD4-5DDCBE226F96}" type="slidenum">
              <a:rPr lang="en-US" smtClean="0"/>
              <a:pPr/>
              <a:t>‹#›</a:t>
            </a:fld>
            <a:endParaRPr lang="en-US"/>
          </a:p>
        </p:txBody>
      </p:sp>
    </p:spTree>
    <p:extLst>
      <p:ext uri="{BB962C8B-B14F-4D97-AF65-F5344CB8AC3E}">
        <p14:creationId xmlns:p14="http://schemas.microsoft.com/office/powerpoint/2010/main" val="53566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4" name="Rectangle 13"/>
          <p:cNvSpPr/>
          <p:nvPr userDrawn="1"/>
        </p:nvSpPr>
        <p:spPr>
          <a:xfrm>
            <a:off x="9291" y="13836"/>
            <a:ext cx="9697292" cy="6855800"/>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rgbClr val="121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Open Sans Regular" charset="0"/>
            </a:endParaRPr>
          </a:p>
        </p:txBody>
      </p:sp>
      <p:sp>
        <p:nvSpPr>
          <p:cNvPr id="2" name="Title 1"/>
          <p:cNvSpPr>
            <a:spLocks noGrp="1"/>
          </p:cNvSpPr>
          <p:nvPr>
            <p:ph type="title"/>
          </p:nvPr>
        </p:nvSpPr>
        <p:spPr>
          <a:xfrm>
            <a:off x="1890371" y="1754373"/>
            <a:ext cx="5020792" cy="1231106"/>
          </a:xfrm>
          <a:prstGeom prst="rect">
            <a:avLst/>
          </a:prstGeom>
        </p:spPr>
        <p:txBody>
          <a:bodyPr/>
          <a:lstStyle>
            <a:lvl1pPr>
              <a:defRPr sz="4000">
                <a:solidFill>
                  <a:schemeClr val="bg1"/>
                </a:solidFill>
              </a:defRPr>
            </a:lvl1pPr>
          </a:lstStyle>
          <a:p>
            <a:r>
              <a:rPr lang="en-US" dirty="0"/>
              <a:t>Click to edit Master title style</a:t>
            </a:r>
          </a:p>
        </p:txBody>
      </p:sp>
      <p:cxnSp>
        <p:nvCxnSpPr>
          <p:cNvPr id="5" name="Straight Connector 4"/>
          <p:cNvCxnSpPr/>
          <p:nvPr userDrawn="1"/>
        </p:nvCxnSpPr>
        <p:spPr bwMode="auto">
          <a:xfrm>
            <a:off x="1890371" y="3213208"/>
            <a:ext cx="5020792" cy="0"/>
          </a:xfrm>
          <a:prstGeom prst="line">
            <a:avLst/>
          </a:prstGeom>
          <a:solidFill>
            <a:schemeClr val="accent1"/>
          </a:solidFill>
          <a:ln w="63500" cap="flat" cmpd="sng" algn="ctr">
            <a:solidFill>
              <a:schemeClr val="bg1"/>
            </a:solidFill>
            <a:prstDash val="solid"/>
            <a:round/>
            <a:headEnd type="none" w="med" len="med"/>
            <a:tailEnd type="none" w="med" len="med"/>
          </a:ln>
          <a:effectLst/>
        </p:spPr>
      </p:cxnSp>
      <p:sp>
        <p:nvSpPr>
          <p:cNvPr id="6" name="Slide Number Placeholder 5"/>
          <p:cNvSpPr>
            <a:spLocks noGrp="1"/>
          </p:cNvSpPr>
          <p:nvPr>
            <p:ph type="sldNum" sz="quarter" idx="4"/>
          </p:nvPr>
        </p:nvSpPr>
        <p:spPr>
          <a:xfrm>
            <a:off x="8847988" y="6317223"/>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spTree>
    <p:extLst>
      <p:ext uri="{BB962C8B-B14F-4D97-AF65-F5344CB8AC3E}">
        <p14:creationId xmlns:p14="http://schemas.microsoft.com/office/powerpoint/2010/main" val="918944830"/>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381000" y="2185989"/>
            <a:ext cx="2990850" cy="1685925"/>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5" name="Rectangle 4"/>
          <p:cNvSpPr/>
          <p:nvPr userDrawn="1"/>
        </p:nvSpPr>
        <p:spPr bwMode="auto">
          <a:xfrm>
            <a:off x="4000500" y="0"/>
            <a:ext cx="4086226" cy="6858000"/>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7" name="Picture Placeholder 6"/>
          <p:cNvSpPr>
            <a:spLocks noGrp="1"/>
          </p:cNvSpPr>
          <p:nvPr>
            <p:ph type="pic" sz="quarter" idx="10"/>
          </p:nvPr>
        </p:nvSpPr>
        <p:spPr>
          <a:xfrm>
            <a:off x="8086726" y="0"/>
            <a:ext cx="4105273" cy="6858000"/>
          </a:xfrm>
          <a:prstGeom prst="rect">
            <a:avLst/>
          </a:prstGeom>
        </p:spPr>
        <p:txBody>
          <a:bodyPr/>
          <a:lstStyle/>
          <a:p>
            <a:endParaRPr lang="en-US" dirty="0"/>
          </a:p>
        </p:txBody>
      </p:sp>
      <p:sp>
        <p:nvSpPr>
          <p:cNvPr id="18" name="Text Placeholder 17"/>
          <p:cNvSpPr>
            <a:spLocks noGrp="1"/>
          </p:cNvSpPr>
          <p:nvPr>
            <p:ph type="body" sz="quarter" idx="11"/>
          </p:nvPr>
        </p:nvSpPr>
        <p:spPr>
          <a:xfrm>
            <a:off x="4386262" y="2143124"/>
            <a:ext cx="3386138" cy="29289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847988" y="6317223"/>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spTree>
    <p:extLst>
      <p:ext uri="{BB962C8B-B14F-4D97-AF65-F5344CB8AC3E}">
        <p14:creationId xmlns:p14="http://schemas.microsoft.com/office/powerpoint/2010/main" val="1422464376"/>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7" name="Rectangle 6"/>
          <p:cNvSpPr/>
          <p:nvPr userDrawn="1"/>
        </p:nvSpPr>
        <p:spPr bwMode="auto">
          <a:xfrm>
            <a:off x="-1" y="-1"/>
            <a:ext cx="12197287" cy="3389011"/>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260"/>
            <a:ext cx="12197287" cy="1811750"/>
          </a:xfrm>
          <a:prstGeom prst="rect">
            <a:avLst/>
          </a:prstGeom>
        </p:spPr>
      </p:pic>
      <p:sp>
        <p:nvSpPr>
          <p:cNvPr id="4"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spTree>
    <p:extLst>
      <p:ext uri="{BB962C8B-B14F-4D97-AF65-F5344CB8AC3E}">
        <p14:creationId xmlns:p14="http://schemas.microsoft.com/office/powerpoint/2010/main" val="3476085744"/>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29686" y="795500"/>
            <a:ext cx="11405127" cy="494459"/>
          </a:xfrm>
          <a:prstGeom prst="rect">
            <a:avLst/>
          </a:prstGeom>
        </p:spPr>
        <p:txBody>
          <a:bodyPr anchor="b"/>
          <a:lstStyle>
            <a:lvl1pPr marL="0" indent="0">
              <a:buNone/>
              <a:defRPr sz="2800" b="1">
                <a:solidFill>
                  <a:srgbClr val="0070C0"/>
                </a:solidFill>
              </a:defRPr>
            </a:lvl1pPr>
          </a:lstStyle>
          <a:p>
            <a:pPr lvl="0"/>
            <a:r>
              <a:rPr lang="en-US" dirty="0"/>
              <a:t>Click to edit text</a:t>
            </a:r>
          </a:p>
        </p:txBody>
      </p:sp>
      <p:sp>
        <p:nvSpPr>
          <p:cNvPr id="18" name="Content Placeholder 2"/>
          <p:cNvSpPr>
            <a:spLocks noGrp="1"/>
          </p:cNvSpPr>
          <p:nvPr>
            <p:ph idx="1"/>
          </p:nvPr>
        </p:nvSpPr>
        <p:spPr>
          <a:xfrm>
            <a:off x="429686" y="1658807"/>
            <a:ext cx="11405127" cy="4328888"/>
          </a:xfrm>
          <a:prstGeom prst="rect">
            <a:avLst/>
          </a:prstGeom>
        </p:spPr>
        <p:txBody>
          <a:bodyPr/>
          <a:lstStyle>
            <a:lvl1pPr>
              <a:defRPr sz="2400">
                <a:solidFill>
                  <a:schemeClr val="tx1">
                    <a:lumMod val="85000"/>
                    <a:lumOff val="15000"/>
                  </a:schemeClr>
                </a:solidFill>
              </a:defRPr>
            </a:lvl1pPr>
            <a:lvl2pPr marL="741363" indent="-300038">
              <a:defRPr sz="2000">
                <a:solidFill>
                  <a:schemeClr val="tx1">
                    <a:lumMod val="85000"/>
                    <a:lumOff val="15000"/>
                  </a:schemeClr>
                </a:solidFill>
              </a:defRPr>
            </a:lvl2pPr>
            <a:lvl3pPr marL="1033463" indent="-179388" defTabSz="1033463">
              <a:defRPr sz="1800">
                <a:solidFill>
                  <a:schemeClr val="tx1">
                    <a:lumMod val="85000"/>
                    <a:lumOff val="15000"/>
                  </a:schemeClr>
                </a:solidFill>
              </a:defRPr>
            </a:lvl3pPr>
            <a:lvl4pPr marL="1377950" indent="-171450">
              <a:buFont typeface="Wingdings" pitchFamily="2" charset="2"/>
              <a:buChar char="§"/>
              <a:defRPr sz="1600">
                <a:solidFill>
                  <a:schemeClr val="tx1">
                    <a:lumMod val="85000"/>
                    <a:lumOff val="15000"/>
                  </a:schemeClr>
                </a:solidFill>
              </a:defRPr>
            </a:lvl4pPr>
            <a:lvl5pPr>
              <a:buFont typeface="Wingdings" pitchFamily="2" charset="2"/>
              <a:buChar char="§"/>
              <a:defRPr sz="18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bwMode="auto">
          <a:xfrm>
            <a:off x="0" y="9358"/>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6"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cxnSp>
        <p:nvCxnSpPr>
          <p:cNvPr id="7" name="Straight Connector 6"/>
          <p:cNvCxnSpPr/>
          <p:nvPr userDrawn="1"/>
        </p:nvCxnSpPr>
        <p:spPr bwMode="auto">
          <a:xfrm>
            <a:off x="534459" y="1375098"/>
            <a:ext cx="11300354" cy="0"/>
          </a:xfrm>
          <a:prstGeom prst="line">
            <a:avLst/>
          </a:prstGeom>
          <a:solidFill>
            <a:schemeClr val="accent1"/>
          </a:solidFill>
          <a:ln w="635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2749893265"/>
      </p:ext>
    </p:extLst>
  </p:cSld>
  <p:clrMapOvr>
    <a:masterClrMapping/>
  </p:clrMapOvr>
  <p:transition spd="med">
    <p:pull/>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8" name="Content Placeholder 2"/>
          <p:cNvSpPr>
            <a:spLocks noGrp="1"/>
          </p:cNvSpPr>
          <p:nvPr>
            <p:ph idx="1"/>
          </p:nvPr>
        </p:nvSpPr>
        <p:spPr>
          <a:xfrm>
            <a:off x="429686" y="1453407"/>
            <a:ext cx="4579636" cy="4279483"/>
          </a:xfrm>
          <a:prstGeom prst="rect">
            <a:avLst/>
          </a:prstGeom>
        </p:spPr>
        <p:txBody>
          <a:bodyPr/>
          <a:lstStyle>
            <a:lvl1pPr>
              <a:defRPr sz="2400">
                <a:solidFill>
                  <a:schemeClr val="tx1">
                    <a:lumMod val="85000"/>
                    <a:lumOff val="15000"/>
                  </a:schemeClr>
                </a:solidFill>
              </a:defRPr>
            </a:lvl1pPr>
            <a:lvl2pPr marL="862013" indent="-366713">
              <a:defRPr sz="2000">
                <a:solidFill>
                  <a:schemeClr val="tx1">
                    <a:lumMod val="85000"/>
                    <a:lumOff val="15000"/>
                  </a:schemeClr>
                </a:solidFill>
              </a:defRPr>
            </a:lvl2pPr>
            <a:lvl3pPr marL="1206500" indent="-193675" defTabSz="1033463">
              <a:defRPr sz="1800">
                <a:solidFill>
                  <a:schemeClr val="tx1">
                    <a:lumMod val="85000"/>
                    <a:lumOff val="15000"/>
                  </a:schemeClr>
                </a:solidFill>
              </a:defRPr>
            </a:lvl3pPr>
            <a:lvl4pPr marL="1603375" indent="-225425">
              <a:buFont typeface="Wingdings" pitchFamily="2" charset="2"/>
              <a:buChar char="§"/>
              <a:tabLst>
                <a:tab pos="1603375" algn="l"/>
              </a:tabLst>
              <a:defRPr sz="1600">
                <a:solidFill>
                  <a:schemeClr val="tx1">
                    <a:lumMod val="85000"/>
                    <a:lumOff val="15000"/>
                  </a:schemeClr>
                </a:solidFill>
              </a:defRPr>
            </a:lvl4pPr>
            <a:lvl5pPr>
              <a:buFont typeface="Wingdings" pitchFamily="2" charset="2"/>
              <a:buChar char="§"/>
              <a:defRPr sz="18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cxnSp>
        <p:nvCxnSpPr>
          <p:cNvPr id="17" name="Straight Connector 16"/>
          <p:cNvCxnSpPr/>
          <p:nvPr userDrawn="1"/>
        </p:nvCxnSpPr>
        <p:spPr bwMode="auto">
          <a:xfrm>
            <a:off x="0" y="-18923"/>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8" name="Text Placeholder 7"/>
          <p:cNvSpPr>
            <a:spLocks noGrp="1"/>
          </p:cNvSpPr>
          <p:nvPr>
            <p:ph type="body" sz="quarter" idx="10"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dirty="0"/>
              <a:t>Click to edit text</a:t>
            </a:r>
          </a:p>
        </p:txBody>
      </p:sp>
      <p:sp>
        <p:nvSpPr>
          <p:cNvPr id="3" name="Picture Placeholder 2"/>
          <p:cNvSpPr>
            <a:spLocks noGrp="1"/>
          </p:cNvSpPr>
          <p:nvPr>
            <p:ph type="pic" sz="quarter" idx="11"/>
          </p:nvPr>
        </p:nvSpPr>
        <p:spPr>
          <a:xfrm>
            <a:off x="5430838" y="1454150"/>
            <a:ext cx="6162675" cy="4278313"/>
          </a:xfrm>
          <a:prstGeom prst="rect">
            <a:avLst/>
          </a:prstGeom>
        </p:spPr>
        <p:txBody>
          <a:bodyPr/>
          <a:lstStyle/>
          <a:p>
            <a:endParaRPr lang="en-US"/>
          </a:p>
        </p:txBody>
      </p:sp>
    </p:spTree>
    <p:extLst>
      <p:ext uri="{BB962C8B-B14F-4D97-AF65-F5344CB8AC3E}">
        <p14:creationId xmlns:p14="http://schemas.microsoft.com/office/powerpoint/2010/main" val="3169551648"/>
      </p:ext>
    </p:extLst>
  </p:cSld>
  <p:clrMapOvr>
    <a:masterClrMapping/>
  </p:clrMapOvr>
  <p:transition spd="med">
    <p:pull/>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2696" y="999460"/>
            <a:ext cx="5613991" cy="5631927"/>
          </a:xfrm>
          <a:prstGeom prst="rect">
            <a:avLst/>
          </a:prstGeom>
        </p:spPr>
      </p:pic>
      <p:sp>
        <p:nvSpPr>
          <p:cNvPr id="7" name="Content Placeholder 6"/>
          <p:cNvSpPr>
            <a:spLocks noGrp="1"/>
          </p:cNvSpPr>
          <p:nvPr>
            <p:ph sz="quarter" idx="11"/>
          </p:nvPr>
        </p:nvSpPr>
        <p:spPr>
          <a:xfrm>
            <a:off x="974725" y="1828165"/>
            <a:ext cx="3438525" cy="33289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bwMode="auto">
          <a:xfrm>
            <a:off x="0" y="9358"/>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6" name="Text Placeholder 7"/>
          <p:cNvSpPr>
            <a:spLocks noGrp="1"/>
          </p:cNvSpPr>
          <p:nvPr>
            <p:ph type="body" sz="quarter" idx="12" hasCustomPrompt="1"/>
          </p:nvPr>
        </p:nvSpPr>
        <p:spPr>
          <a:xfrm>
            <a:off x="429686" y="859466"/>
            <a:ext cx="11405127" cy="494459"/>
          </a:xfrm>
          <a:prstGeom prst="rect">
            <a:avLst/>
          </a:prstGeom>
        </p:spPr>
        <p:txBody>
          <a:bodyPr anchor="b"/>
          <a:lstStyle>
            <a:lvl1pPr marL="0" indent="0">
              <a:buNone/>
              <a:defRPr sz="2400" b="1">
                <a:solidFill>
                  <a:srgbClr val="0070C0"/>
                </a:solidFill>
              </a:defRPr>
            </a:lvl1pPr>
          </a:lstStyle>
          <a:p>
            <a:pPr lvl="0"/>
            <a:r>
              <a:rPr lang="en-US" dirty="0"/>
              <a:t>Click to edit text</a:t>
            </a:r>
          </a:p>
        </p:txBody>
      </p:sp>
      <p:sp>
        <p:nvSpPr>
          <p:cNvPr id="8"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cxnSp>
        <p:nvCxnSpPr>
          <p:cNvPr id="9" name="Straight Connector 8"/>
          <p:cNvCxnSpPr/>
          <p:nvPr userDrawn="1"/>
        </p:nvCxnSpPr>
        <p:spPr bwMode="auto">
          <a:xfrm>
            <a:off x="534459" y="1566822"/>
            <a:ext cx="4613274" cy="0"/>
          </a:xfrm>
          <a:prstGeom prst="line">
            <a:avLst/>
          </a:prstGeom>
          <a:solidFill>
            <a:schemeClr val="accent1"/>
          </a:solidFill>
          <a:ln w="635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131479204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Slide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3836"/>
            <a:ext cx="7656576" cy="6844164"/>
          </a:xfrm>
          <a:custGeom>
            <a:avLst/>
            <a:gdLst>
              <a:gd name="connsiteX0" fmla="*/ 0 w 5167417"/>
              <a:gd name="connsiteY0" fmla="*/ 0 h 6844164"/>
              <a:gd name="connsiteX1" fmla="*/ 5167417 w 5167417"/>
              <a:gd name="connsiteY1" fmla="*/ 0 h 6844164"/>
              <a:gd name="connsiteX2" fmla="*/ 3615257 w 5167417"/>
              <a:gd name="connsiteY2" fmla="*/ 6844164 h 6844164"/>
              <a:gd name="connsiteX3" fmla="*/ 0 w 5167417"/>
              <a:gd name="connsiteY3" fmla="*/ 6844164 h 6844164"/>
            </a:gdLst>
            <a:ahLst/>
            <a:cxnLst>
              <a:cxn ang="0">
                <a:pos x="connsiteX0" y="connsiteY0"/>
              </a:cxn>
              <a:cxn ang="0">
                <a:pos x="connsiteX1" y="connsiteY1"/>
              </a:cxn>
              <a:cxn ang="0">
                <a:pos x="connsiteX2" y="connsiteY2"/>
              </a:cxn>
              <a:cxn ang="0">
                <a:pos x="connsiteX3" y="connsiteY3"/>
              </a:cxn>
            </a:cxnLst>
            <a:rect l="l" t="t" r="r" b="b"/>
            <a:pathLst>
              <a:path w="5167417" h="6844164">
                <a:moveTo>
                  <a:pt x="0" y="0"/>
                </a:moveTo>
                <a:lnTo>
                  <a:pt x="5167417" y="0"/>
                </a:lnTo>
                <a:lnTo>
                  <a:pt x="3615257" y="6844164"/>
                </a:lnTo>
                <a:lnTo>
                  <a:pt x="0" y="6844164"/>
                </a:lnTo>
                <a:close/>
              </a:path>
            </a:pathLst>
          </a:custGeom>
        </p:spPr>
        <p:txBody>
          <a:bodyPr wrap="square">
            <a:noAutofit/>
          </a:bodyPr>
          <a:lstStyle/>
          <a:p>
            <a:endParaRPr lang="en-US" dirty="0"/>
          </a:p>
        </p:txBody>
      </p:sp>
      <p:sp>
        <p:nvSpPr>
          <p:cNvPr id="11" name="Text Placeholder 61"/>
          <p:cNvSpPr>
            <a:spLocks noGrp="1"/>
          </p:cNvSpPr>
          <p:nvPr>
            <p:ph type="body" sz="quarter" idx="11"/>
          </p:nvPr>
        </p:nvSpPr>
        <p:spPr>
          <a:xfrm>
            <a:off x="7790688" y="658813"/>
            <a:ext cx="3499104" cy="1304099"/>
          </a:xfrm>
          <a:prstGeom prst="rect">
            <a:avLst/>
          </a:prstGeom>
        </p:spPr>
        <p:txBody>
          <a:bodyPr>
            <a:normAutofit/>
          </a:bodyPr>
          <a:lstStyle>
            <a:lvl1pPr>
              <a:defRPr sz="2800" b="1">
                <a:solidFill>
                  <a:schemeClr val="tx1"/>
                </a:solidFill>
              </a:defRPr>
            </a:lvl1pPr>
          </a:lstStyle>
          <a:p>
            <a:pPr lvl="0"/>
            <a:r>
              <a:rPr lang="en-US" dirty="0"/>
              <a:t>Click to edit Master text styles</a:t>
            </a:r>
          </a:p>
        </p:txBody>
      </p:sp>
      <p:sp>
        <p:nvSpPr>
          <p:cNvPr id="18" name="Content Placeholder 17"/>
          <p:cNvSpPr>
            <a:spLocks noGrp="1"/>
          </p:cNvSpPr>
          <p:nvPr>
            <p:ph sz="quarter" idx="12"/>
          </p:nvPr>
        </p:nvSpPr>
        <p:spPr>
          <a:xfrm>
            <a:off x="7802563" y="2255838"/>
            <a:ext cx="3756025" cy="4021137"/>
          </a:xfrm>
          <a:prstGeom prst="rect">
            <a:avLst/>
          </a:prstGeo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spTree>
    <p:extLst>
      <p:ext uri="{BB962C8B-B14F-4D97-AF65-F5344CB8AC3E}">
        <p14:creationId xmlns:p14="http://schemas.microsoft.com/office/powerpoint/2010/main" val="12308321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s 1">
    <p:spTree>
      <p:nvGrpSpPr>
        <p:cNvPr id="1" name=""/>
        <p:cNvGrpSpPr/>
        <p:nvPr/>
      </p:nvGrpSpPr>
      <p:grpSpPr>
        <a:xfrm>
          <a:off x="0" y="0"/>
          <a:ext cx="0" cy="0"/>
          <a:chOff x="0" y="0"/>
          <a:chExt cx="0" cy="0"/>
        </a:xfrm>
      </p:grpSpPr>
      <p:sp>
        <p:nvSpPr>
          <p:cNvPr id="4" name="TextBox 3"/>
          <p:cNvSpPr txBox="1"/>
          <p:nvPr userDrawn="1"/>
        </p:nvSpPr>
        <p:spPr>
          <a:xfrm>
            <a:off x="642744" y="463254"/>
            <a:ext cx="10034492" cy="1182568"/>
          </a:xfrm>
          <a:prstGeom prst="rect">
            <a:avLst/>
          </a:prstGeom>
          <a:noFill/>
        </p:spPr>
        <p:txBody>
          <a:bodyPr wrap="square" rtlCol="0">
            <a:spAutoFit/>
          </a:bodyPr>
          <a:lstStyle/>
          <a:p>
            <a:pPr>
              <a:lnSpc>
                <a:spcPts val="10000"/>
              </a:lnSpc>
            </a:pPr>
            <a:r>
              <a:rPr lang="en-US" sz="4400" b="1" dirty="0">
                <a:solidFill>
                  <a:schemeClr val="accent4">
                    <a:lumMod val="95000"/>
                    <a:lumOff val="5000"/>
                  </a:schemeClr>
                </a:solidFill>
                <a:latin typeface="+mj-lt"/>
                <a:ea typeface="Montserrat Bold" charset="0"/>
                <a:cs typeface="Montserrat Bold" charset="0"/>
              </a:rPr>
              <a:t>Agenda</a:t>
            </a:r>
          </a:p>
        </p:txBody>
      </p:sp>
      <p:sp>
        <p:nvSpPr>
          <p:cNvPr id="24" name="Text Placeholder 23"/>
          <p:cNvSpPr>
            <a:spLocks noGrp="1"/>
          </p:cNvSpPr>
          <p:nvPr>
            <p:ph type="body" sz="quarter" idx="11" hasCustomPrompt="1"/>
          </p:nvPr>
        </p:nvSpPr>
        <p:spPr>
          <a:xfrm>
            <a:off x="642744" y="1932808"/>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dirty="0"/>
              <a:t>1</a:t>
            </a:r>
          </a:p>
        </p:txBody>
      </p:sp>
      <p:sp>
        <p:nvSpPr>
          <p:cNvPr id="25" name="Text Placeholder 23"/>
          <p:cNvSpPr>
            <a:spLocks noGrp="1"/>
          </p:cNvSpPr>
          <p:nvPr>
            <p:ph type="body" sz="quarter" idx="12" hasCustomPrompt="1"/>
          </p:nvPr>
        </p:nvSpPr>
        <p:spPr>
          <a:xfrm>
            <a:off x="642743" y="3258044"/>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dirty="0"/>
              <a:t>2</a:t>
            </a:r>
          </a:p>
        </p:txBody>
      </p:sp>
      <p:sp>
        <p:nvSpPr>
          <p:cNvPr id="26" name="Text Placeholder 23"/>
          <p:cNvSpPr>
            <a:spLocks noGrp="1"/>
          </p:cNvSpPr>
          <p:nvPr>
            <p:ph type="body" sz="quarter" idx="13" hasCustomPrompt="1"/>
          </p:nvPr>
        </p:nvSpPr>
        <p:spPr>
          <a:xfrm>
            <a:off x="642742" y="4662291"/>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dirty="0"/>
              <a:t>3</a:t>
            </a:r>
          </a:p>
        </p:txBody>
      </p:sp>
      <p:sp>
        <p:nvSpPr>
          <p:cNvPr id="27" name="Text Placeholder 23"/>
          <p:cNvSpPr>
            <a:spLocks noGrp="1"/>
          </p:cNvSpPr>
          <p:nvPr>
            <p:ph type="body" sz="quarter" idx="14" hasCustomPrompt="1"/>
          </p:nvPr>
        </p:nvSpPr>
        <p:spPr>
          <a:xfrm>
            <a:off x="6639503" y="3258044"/>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dirty="0"/>
              <a:t>5</a:t>
            </a:r>
          </a:p>
        </p:txBody>
      </p:sp>
      <p:sp>
        <p:nvSpPr>
          <p:cNvPr id="28" name="Text Placeholder 23"/>
          <p:cNvSpPr>
            <a:spLocks noGrp="1"/>
          </p:cNvSpPr>
          <p:nvPr>
            <p:ph type="body" sz="quarter" idx="15" hasCustomPrompt="1"/>
          </p:nvPr>
        </p:nvSpPr>
        <p:spPr>
          <a:xfrm>
            <a:off x="6639505" y="1965287"/>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dirty="0"/>
              <a:t>4</a:t>
            </a:r>
          </a:p>
        </p:txBody>
      </p:sp>
      <p:sp>
        <p:nvSpPr>
          <p:cNvPr id="29" name="Text Placeholder 23"/>
          <p:cNvSpPr>
            <a:spLocks noGrp="1"/>
          </p:cNvSpPr>
          <p:nvPr>
            <p:ph type="body" sz="quarter" idx="16" hasCustomPrompt="1"/>
          </p:nvPr>
        </p:nvSpPr>
        <p:spPr>
          <a:xfrm>
            <a:off x="6639503" y="4662290"/>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dirty="0"/>
              <a:t>6</a:t>
            </a:r>
          </a:p>
        </p:txBody>
      </p:sp>
      <p:sp>
        <p:nvSpPr>
          <p:cNvPr id="10"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spTree>
    <p:extLst>
      <p:ext uri="{BB962C8B-B14F-4D97-AF65-F5344CB8AC3E}">
        <p14:creationId xmlns:p14="http://schemas.microsoft.com/office/powerpoint/2010/main" val="25575381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13" name="Rectangle 12"/>
          <p:cNvSpPr/>
          <p:nvPr userDrawn="1"/>
        </p:nvSpPr>
        <p:spPr bwMode="auto">
          <a:xfrm>
            <a:off x="0" y="6322736"/>
            <a:ext cx="12192000" cy="643467"/>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7" name="Slide Number Placeholder 5"/>
          <p:cNvSpPr>
            <a:spLocks noGrp="1"/>
          </p:cNvSpPr>
          <p:nvPr>
            <p:ph type="sldNum" sz="quarter" idx="4"/>
          </p:nvPr>
        </p:nvSpPr>
        <p:spPr>
          <a:xfrm>
            <a:off x="9057880" y="6461906"/>
            <a:ext cx="2986825" cy="365125"/>
          </a:xfrm>
          <a:prstGeom prst="rect">
            <a:avLst/>
          </a:prstGeom>
        </p:spPr>
        <p:txBody>
          <a:bodyPr vert="horz" lIns="91440" tIns="45720" rIns="91440" bIns="45720" rtlCol="0" anchor="ctr"/>
          <a:lstStyle>
            <a:lvl1pPr algn="r">
              <a:defRPr sz="1100" b="0" i="0">
                <a:solidFill>
                  <a:schemeClr val="bg1"/>
                </a:solidFill>
                <a:latin typeface="Arial" charset="0"/>
                <a:ea typeface="Arial" charset="0"/>
                <a:cs typeface="Arial" charset="0"/>
              </a:defRPr>
            </a:lvl1pPr>
          </a:lstStyle>
          <a:p>
            <a:fld id="{A01475F6-15BF-E945-87A6-683076D41687}" type="slidenum">
              <a:rPr lang="en-US" smtClean="0"/>
              <a:pPr/>
              <a:t>‹#›</a:t>
            </a:fld>
            <a:endParaRPr lang="en-US" dirty="0"/>
          </a:p>
        </p:txBody>
      </p:sp>
      <p:pic>
        <p:nvPicPr>
          <p:cNvPr id="9" name="Picture 8"/>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38857" y="6498893"/>
            <a:ext cx="2861407" cy="291149"/>
          </a:xfrm>
          <a:prstGeom prst="rect">
            <a:avLst/>
          </a:prstGeom>
        </p:spPr>
      </p:pic>
    </p:spTree>
    <p:extLst>
      <p:ext uri="{BB962C8B-B14F-4D97-AF65-F5344CB8AC3E}">
        <p14:creationId xmlns:p14="http://schemas.microsoft.com/office/powerpoint/2010/main" val="4023243835"/>
      </p:ext>
    </p:extLst>
  </p:cSld>
  <p:clrMap bg1="lt1" tx1="dk1" bg2="lt2" tx2="dk2" accent1="accent1" accent2="accent2" accent3="accent3" accent4="accent4" accent5="accent5" accent6="accent6" hlink="hlink" folHlink="folHlink"/>
  <p:sldLayoutIdLst>
    <p:sldLayoutId id="2147483783" r:id="rId1"/>
    <p:sldLayoutId id="2147483781" r:id="rId2"/>
    <p:sldLayoutId id="2147483782" r:id="rId3"/>
    <p:sldLayoutId id="2147483787" r:id="rId4"/>
    <p:sldLayoutId id="2147483776" r:id="rId5"/>
    <p:sldLayoutId id="2147483778" r:id="rId6"/>
    <p:sldLayoutId id="2147483779" r:id="rId7"/>
    <p:sldLayoutId id="2147483780" r:id="rId8"/>
    <p:sldLayoutId id="2147483788" r:id="rId9"/>
    <p:sldLayoutId id="2147483774" r:id="rId10"/>
    <p:sldLayoutId id="2147483789" r:id="rId11"/>
    <p:sldLayoutId id="2147483777" r:id="rId12"/>
    <p:sldLayoutId id="2147483784" r:id="rId13"/>
    <p:sldLayoutId id="2147483785" r:id="rId14"/>
    <p:sldLayoutId id="2147483786" r:id="rId15"/>
    <p:sldLayoutId id="2147483790" r:id="rId16"/>
    <p:sldLayoutId id="2147483791" r:id="rId17"/>
    <p:sldLayoutId id="2147483792" r:id="rId18"/>
    <p:sldLayoutId id="2147483793" r:id="rId19"/>
  </p:sldLayoutIdLst>
  <p:transition spd="med">
    <p:pull/>
  </p:transition>
  <p:hf hdr="0" ftr="0" dt="0"/>
  <p:txStyles>
    <p:titleStyle>
      <a:lvl1pPr algn="l" rtl="0" eaLnBrk="1" fontAlgn="base" hangingPunct="1">
        <a:spcBef>
          <a:spcPct val="0"/>
        </a:spcBef>
        <a:spcAft>
          <a:spcPct val="0"/>
        </a:spcAft>
        <a:defRPr sz="3200" b="1" baseline="0">
          <a:solidFill>
            <a:schemeClr val="tx1"/>
          </a:solidFill>
          <a:latin typeface="+mj-lt"/>
          <a:ea typeface="+mj-ea"/>
          <a:cs typeface="+mj-cs"/>
        </a:defRPr>
      </a:lvl1pPr>
      <a:lvl2pPr algn="ctr" rtl="0" eaLnBrk="1" fontAlgn="base" hangingPunct="1">
        <a:spcBef>
          <a:spcPct val="0"/>
        </a:spcBef>
        <a:spcAft>
          <a:spcPct val="0"/>
        </a:spcAft>
        <a:defRPr sz="1950" b="1">
          <a:solidFill>
            <a:schemeClr val="bg1"/>
          </a:solidFill>
          <a:latin typeface="Arial" charset="0"/>
        </a:defRPr>
      </a:lvl2pPr>
      <a:lvl3pPr algn="ctr" rtl="0" eaLnBrk="1" fontAlgn="base" hangingPunct="1">
        <a:spcBef>
          <a:spcPct val="0"/>
        </a:spcBef>
        <a:spcAft>
          <a:spcPct val="0"/>
        </a:spcAft>
        <a:defRPr sz="1950" b="1">
          <a:solidFill>
            <a:schemeClr val="bg1"/>
          </a:solidFill>
          <a:latin typeface="Arial" charset="0"/>
        </a:defRPr>
      </a:lvl3pPr>
      <a:lvl4pPr algn="ctr" rtl="0" eaLnBrk="1" fontAlgn="base" hangingPunct="1">
        <a:spcBef>
          <a:spcPct val="0"/>
        </a:spcBef>
        <a:spcAft>
          <a:spcPct val="0"/>
        </a:spcAft>
        <a:defRPr sz="1950" b="1">
          <a:solidFill>
            <a:schemeClr val="bg1"/>
          </a:solidFill>
          <a:latin typeface="Arial" charset="0"/>
        </a:defRPr>
      </a:lvl4pPr>
      <a:lvl5pPr algn="ctr" rtl="0" eaLnBrk="1" fontAlgn="base" hangingPunct="1">
        <a:spcBef>
          <a:spcPct val="0"/>
        </a:spcBef>
        <a:spcAft>
          <a:spcPct val="0"/>
        </a:spcAft>
        <a:defRPr sz="1950" b="1">
          <a:solidFill>
            <a:schemeClr val="bg1"/>
          </a:solidFill>
          <a:latin typeface="Arial" charset="0"/>
        </a:defRPr>
      </a:lvl5pPr>
      <a:lvl6pPr marL="342900" algn="ctr" rtl="0" eaLnBrk="1" fontAlgn="base" hangingPunct="1">
        <a:spcBef>
          <a:spcPct val="0"/>
        </a:spcBef>
        <a:spcAft>
          <a:spcPct val="0"/>
        </a:spcAft>
        <a:defRPr sz="1950" b="1">
          <a:solidFill>
            <a:schemeClr val="bg1"/>
          </a:solidFill>
          <a:latin typeface="Arial" charset="0"/>
        </a:defRPr>
      </a:lvl6pPr>
      <a:lvl7pPr marL="685800" algn="ctr" rtl="0" eaLnBrk="1" fontAlgn="base" hangingPunct="1">
        <a:spcBef>
          <a:spcPct val="0"/>
        </a:spcBef>
        <a:spcAft>
          <a:spcPct val="0"/>
        </a:spcAft>
        <a:defRPr sz="1950" b="1">
          <a:solidFill>
            <a:schemeClr val="bg1"/>
          </a:solidFill>
          <a:latin typeface="Arial" charset="0"/>
        </a:defRPr>
      </a:lvl7pPr>
      <a:lvl8pPr marL="1028700" algn="ctr" rtl="0" eaLnBrk="1" fontAlgn="base" hangingPunct="1">
        <a:spcBef>
          <a:spcPct val="0"/>
        </a:spcBef>
        <a:spcAft>
          <a:spcPct val="0"/>
        </a:spcAft>
        <a:defRPr sz="1950" b="1">
          <a:solidFill>
            <a:schemeClr val="bg1"/>
          </a:solidFill>
          <a:latin typeface="Arial" charset="0"/>
        </a:defRPr>
      </a:lvl8pPr>
      <a:lvl9pPr marL="1371600" algn="ctr" rtl="0" eaLnBrk="1" fontAlgn="base" hangingPunct="1">
        <a:spcBef>
          <a:spcPct val="0"/>
        </a:spcBef>
        <a:spcAft>
          <a:spcPct val="0"/>
        </a:spcAft>
        <a:defRPr sz="1950" b="1">
          <a:solidFill>
            <a:schemeClr val="bg1"/>
          </a:solidFill>
          <a:latin typeface="Arial" charset="0"/>
        </a:defRPr>
      </a:lvl9pPr>
    </p:titleStyle>
    <p:bodyStyle>
      <a:lvl1pPr marL="257175" indent="-257175" algn="l" rtl="0" eaLnBrk="1" fontAlgn="base" hangingPunct="1">
        <a:spcBef>
          <a:spcPts val="1200"/>
        </a:spcBef>
        <a:spcAft>
          <a:spcPct val="0"/>
        </a:spcAft>
        <a:buFont typeface="Wingdings" pitchFamily="2" charset="2"/>
        <a:buChar char="§"/>
        <a:defRPr lang="en-US" sz="2400" baseline="0" dirty="0" smtClean="0">
          <a:solidFill>
            <a:schemeClr val="tx1">
              <a:lumMod val="85000"/>
              <a:lumOff val="15000"/>
            </a:schemeClr>
          </a:solidFill>
          <a:latin typeface="+mn-lt"/>
          <a:ea typeface="+mn-ea"/>
          <a:cs typeface="+mn-cs"/>
        </a:defRPr>
      </a:lvl1pPr>
      <a:lvl2pPr marL="596504" indent="-248841" algn="l" rtl="0" eaLnBrk="1" fontAlgn="base" hangingPunct="1">
        <a:spcBef>
          <a:spcPts val="450"/>
        </a:spcBef>
        <a:spcAft>
          <a:spcPct val="0"/>
        </a:spcAft>
        <a:buFont typeface="Arial" panose="020B0604020202020204" pitchFamily="34" charset="0"/>
        <a:buChar char="─"/>
        <a:defRPr sz="2000" baseline="0">
          <a:solidFill>
            <a:srgbClr val="777777"/>
          </a:solidFill>
          <a:latin typeface="+mn-lt"/>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federalregister.gov/select-citation/2016/12/05/49-CFR-40.191" TargetMode="External"/><Relationship Id="rId2" Type="http://schemas.openxmlformats.org/officeDocument/2006/relationships/hyperlink" Target="https://www.federalregister.gov/select-citation/2016/12/05/49-CFR-40.261" TargetMode="Externa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s://www.federalregister.gov/select-citation/2016/12/05/49-CFR-382.107"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ederalregister.gov/select-citation/2016/12/05/49-CFR-40.191" TargetMode="External"/><Relationship Id="rId2" Type="http://schemas.openxmlformats.org/officeDocument/2006/relationships/hyperlink" Target="https://www.federalregister.gov/select-citation/2016/12/05/49-CFR-40.261" TargetMode="Externa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hyperlink" Target="https://www.federalregister.gov/select-citation/2016/12/05/49-CFR-382.107"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federalregister.gov/select-citation/2016/12/05/49-CFR-40.191"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hyperlink" Target="https://clearinghouse.fmcsa.dot.gov/"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learinghouse.fmcsa.dot.gov/" TargetMode="External"/><Relationship Id="rId1" Type="http://schemas.openxmlformats.org/officeDocument/2006/relationships/slideLayout" Target="../slideLayouts/slideLayout7.xml"/><Relationship Id="rId4" Type="http://schemas.openxmlformats.org/officeDocument/2006/relationships/hyperlink" Target="mailto:clearinghouse@dot.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fmcsa.dot.gov/regulations/commercial-drivers-license-drug-and-alcohol-clearinghouse" TargetMode="External"/><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regulations.gov/" TargetMode="External"/><Relationship Id="rId1" Type="http://schemas.openxmlformats.org/officeDocument/2006/relationships/slideLayout" Target="../slideLayouts/slideLayout5.xml"/><Relationship Id="rId4" Type="http://schemas.openxmlformats.org/officeDocument/2006/relationships/hyperlink" Target="https://www.fmcsa.dot.gov/regulations/fmcsa-hours-service-proposed-rule"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fmcsa.dot.gov/eldt" TargetMode="External"/><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www.federalregister.gov/documents/2017/08/28/2017-18183/fixing-americas-surface-transportation-act-correlation-study"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hyperlink" Target="https://www.fmcsa.dot.gov/mission/policy/nas-correlation-study-corrective-action-plan-report-congres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csa.fmcsa.dot.gov/safetyplanner" TargetMode="External"/><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hyperlink" Target="mailto:ELD-Extension@dot.gov" TargetMode="External"/><Relationship Id="rId5" Type="http://schemas.openxmlformats.org/officeDocument/2006/relationships/hyperlink" Target="mailto:ELD@dot.gov" TargetMode="External"/><Relationship Id="rId4" Type="http://schemas.openxmlformats.org/officeDocument/2006/relationships/hyperlink" Target="https://eld.fmcsa.dot.gov/"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fmcsa.dot.gov/" TargetMode="External"/><Relationship Id="rId2" Type="http://schemas.openxmlformats.org/officeDocument/2006/relationships/hyperlink" Target="mailto:stephanie.mann@dot.gov"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9941" y="1515847"/>
            <a:ext cx="5866237" cy="900219"/>
          </a:xfrm>
        </p:spPr>
        <p:txBody>
          <a:bodyPr>
            <a:noAutofit/>
          </a:bodyPr>
          <a:lstStyle/>
          <a:p>
            <a:pPr algn="ctr"/>
            <a:r>
              <a:rPr lang="en-US" sz="4000" dirty="0">
                <a:solidFill>
                  <a:schemeClr val="bg1"/>
                </a:solidFill>
              </a:rPr>
              <a:t>FMCSA </a:t>
            </a:r>
            <a:br>
              <a:rPr lang="en-US" sz="4000" dirty="0">
                <a:solidFill>
                  <a:schemeClr val="bg1"/>
                </a:solidFill>
              </a:rPr>
            </a:br>
            <a:r>
              <a:rPr lang="en-US" sz="4000" dirty="0">
                <a:solidFill>
                  <a:schemeClr val="bg1"/>
                </a:solidFill>
              </a:rPr>
              <a:t>Regulatory Update</a:t>
            </a:r>
            <a:br>
              <a:rPr lang="en-US" sz="4000" dirty="0">
                <a:solidFill>
                  <a:schemeClr val="bg1"/>
                </a:solidFill>
              </a:rPr>
            </a:br>
            <a:br>
              <a:rPr lang="en-US" sz="4000" dirty="0">
                <a:solidFill>
                  <a:schemeClr val="bg1"/>
                </a:solidFill>
              </a:rPr>
            </a:br>
            <a:endParaRPr lang="en-US" sz="2200" i="1" dirty="0">
              <a:solidFill>
                <a:schemeClr val="bg1"/>
              </a:solidFill>
            </a:endParaRPr>
          </a:p>
        </p:txBody>
      </p:sp>
      <p:sp>
        <p:nvSpPr>
          <p:cNvPr id="3" name="Subtitle 2"/>
          <p:cNvSpPr>
            <a:spLocks noGrp="1"/>
          </p:cNvSpPr>
          <p:nvPr>
            <p:ph type="subTitle" idx="1"/>
          </p:nvPr>
        </p:nvSpPr>
        <p:spPr>
          <a:xfrm>
            <a:off x="1066800" y="4913142"/>
            <a:ext cx="10356166" cy="995433"/>
          </a:xfrm>
        </p:spPr>
        <p:txBody>
          <a:bodyPr>
            <a:noAutofit/>
          </a:bodyPr>
          <a:lstStyle/>
          <a:p>
            <a:pPr algn="ctr"/>
            <a:r>
              <a:rPr lang="en-US" sz="2400" b="1" dirty="0"/>
              <a:t>Auto Haulers Association of America</a:t>
            </a:r>
          </a:p>
          <a:p>
            <a:pPr algn="ctr"/>
            <a:r>
              <a:rPr lang="en-US" sz="2400" b="1" dirty="0"/>
              <a:t>October 30, 2019</a:t>
            </a:r>
          </a:p>
          <a:p>
            <a:pPr algn="ctr"/>
            <a:r>
              <a:rPr lang="en-US" sz="2400" b="1" dirty="0"/>
              <a:t>Hilton Head Island, SC </a:t>
            </a:r>
          </a:p>
        </p:txBody>
      </p:sp>
    </p:spTree>
    <p:extLst>
      <p:ext uri="{BB962C8B-B14F-4D97-AF65-F5344CB8AC3E}">
        <p14:creationId xmlns:p14="http://schemas.microsoft.com/office/powerpoint/2010/main" val="1491804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Drivers</a:t>
            </a:r>
          </a:p>
        </p:txBody>
      </p:sp>
      <p:sp>
        <p:nvSpPr>
          <p:cNvPr id="4" name="Slide Number Placeholder 3"/>
          <p:cNvSpPr>
            <a:spLocks noGrp="1"/>
          </p:cNvSpPr>
          <p:nvPr>
            <p:ph type="sldNum" sz="quarter" idx="4"/>
          </p:nvPr>
        </p:nvSpPr>
        <p:spPr/>
        <p:txBody>
          <a:bodyPr/>
          <a:lstStyle/>
          <a:p>
            <a:fld id="{A01475F6-15BF-E945-87A6-683076D41687}" type="slidenum">
              <a:rPr lang="en-US" smtClean="0"/>
              <a:pPr/>
              <a:t>10</a:t>
            </a:fld>
            <a:endParaRPr lang="en-US" dirty="0"/>
          </a:p>
        </p:txBody>
      </p:sp>
      <p:sp>
        <p:nvSpPr>
          <p:cNvPr id="11" name="Content Placeholder 2">
            <a:extLst>
              <a:ext uri="{FF2B5EF4-FFF2-40B4-BE49-F238E27FC236}">
                <a16:creationId xmlns:a16="http://schemas.microsoft.com/office/drawing/2014/main" id="{0AA5103E-06E6-4260-8D6A-AC3183E56D37}"/>
              </a:ext>
            </a:extLst>
          </p:cNvPr>
          <p:cNvSpPr txBox="1">
            <a:spLocks/>
          </p:cNvSpPr>
          <p:nvPr/>
        </p:nvSpPr>
        <p:spPr>
          <a:xfrm>
            <a:off x="554541" y="1643605"/>
            <a:ext cx="5348548" cy="4763451"/>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indent="0" defTabSz="914400">
              <a:spcAft>
                <a:spcPts val="600"/>
              </a:spcAft>
              <a:buFont typeface="Wingdings" pitchFamily="2" charset="2"/>
              <a:buNone/>
            </a:pPr>
            <a:r>
              <a:rPr lang="en-US" sz="1800" b="1" kern="0" dirty="0"/>
              <a:t>Drivers will complete the following actions </a:t>
            </a:r>
            <a:br>
              <a:rPr lang="en-US" sz="1800" b="1" kern="0" dirty="0"/>
            </a:br>
            <a:r>
              <a:rPr lang="en-US" sz="1800" b="1" kern="0" dirty="0"/>
              <a:t>in the Clearinghouse:</a:t>
            </a:r>
          </a:p>
          <a:p>
            <a:pPr marL="509905" lvl="1" indent="-342900" defTabSz="914400">
              <a:spcAft>
                <a:spcPts val="1100"/>
              </a:spcAft>
              <a:buFont typeface="+mj-lt"/>
              <a:buAutoNum type="arabicPeriod"/>
            </a:pPr>
            <a:r>
              <a:rPr lang="en-US" sz="1800" b="1" kern="0" dirty="0">
                <a:solidFill>
                  <a:srgbClr val="0070C0"/>
                </a:solidFill>
              </a:rPr>
              <a:t>REGISTER</a:t>
            </a:r>
            <a:endParaRPr lang="en-US" sz="1800" kern="0" dirty="0"/>
          </a:p>
          <a:p>
            <a:pPr marL="509905" lvl="1" indent="-342900" defTabSz="914400">
              <a:spcAft>
                <a:spcPts val="1100"/>
              </a:spcAft>
              <a:buFont typeface="+mj-lt"/>
              <a:buAutoNum type="arabicPeriod"/>
            </a:pPr>
            <a:r>
              <a:rPr lang="en-US" sz="1800" b="1" kern="0" dirty="0">
                <a:solidFill>
                  <a:srgbClr val="0070C0"/>
                </a:solidFill>
              </a:rPr>
              <a:t>VIEW </a:t>
            </a:r>
            <a:r>
              <a:rPr lang="en-US" sz="1800" kern="0" dirty="0"/>
              <a:t>their information</a:t>
            </a:r>
          </a:p>
          <a:p>
            <a:pPr marL="509905" lvl="1" indent="-342900" defTabSz="914400">
              <a:spcAft>
                <a:spcPts val="1100"/>
              </a:spcAft>
              <a:buFont typeface="+mj-lt"/>
              <a:buAutoNum type="arabicPeriod"/>
            </a:pPr>
            <a:r>
              <a:rPr lang="en-US" sz="1800" b="1" kern="0" dirty="0">
                <a:solidFill>
                  <a:schemeClr val="accent2"/>
                </a:solidFill>
              </a:rPr>
              <a:t>PROVIDE</a:t>
            </a:r>
            <a:r>
              <a:rPr lang="en-US" sz="1800" kern="0" dirty="0"/>
              <a:t> </a:t>
            </a:r>
            <a:r>
              <a:rPr lang="en-US" sz="1800" kern="0" dirty="0">
                <a:solidFill>
                  <a:schemeClr val="tx1"/>
                </a:solidFill>
              </a:rPr>
              <a:t>or refuse specific electronic </a:t>
            </a:r>
            <a:r>
              <a:rPr lang="en-US" sz="1800" kern="0" dirty="0"/>
              <a:t>consent to an employer for a full query (includes pre-employment queries)</a:t>
            </a:r>
          </a:p>
          <a:p>
            <a:pPr marL="509905" lvl="1" indent="-342900" defTabSz="914400">
              <a:spcAft>
                <a:spcPts val="1100"/>
              </a:spcAft>
              <a:buFont typeface="+mj-lt"/>
              <a:buAutoNum type="arabicPeriod"/>
            </a:pPr>
            <a:r>
              <a:rPr lang="en-US" sz="1800" b="1" kern="0" dirty="0">
                <a:solidFill>
                  <a:schemeClr val="accent2"/>
                </a:solidFill>
              </a:rPr>
              <a:t>IDENTIFY </a:t>
            </a:r>
            <a:r>
              <a:rPr lang="en-US" sz="1800" kern="0" dirty="0"/>
              <a:t>a SAP before the SAP can enter return-to-duty (RTD) information about them</a:t>
            </a:r>
            <a:endParaRPr lang="en-US" sz="1800" strike="sngStrike" kern="0" dirty="0"/>
          </a:p>
        </p:txBody>
      </p:sp>
      <p:sp>
        <p:nvSpPr>
          <p:cNvPr id="7" name="Text Placeholder 17">
            <a:extLst>
              <a:ext uri="{FF2B5EF4-FFF2-40B4-BE49-F238E27FC236}">
                <a16:creationId xmlns:a16="http://schemas.microsoft.com/office/drawing/2014/main" id="{CDFCB533-3E83-8A4E-AE9E-46DCEF1A5DE4}"/>
              </a:ext>
            </a:extLst>
          </p:cNvPr>
          <p:cNvSpPr txBox="1">
            <a:spLocks/>
          </p:cNvSpPr>
          <p:nvPr/>
        </p:nvSpPr>
        <p:spPr>
          <a:xfrm>
            <a:off x="6470248" y="1548168"/>
            <a:ext cx="5364566" cy="4558065"/>
          </a:xfrm>
          <a:prstGeom prst="rect">
            <a:avLst/>
          </a:prstGeom>
          <a:solidFill>
            <a:srgbClr val="F2F2F2"/>
          </a:solidFill>
        </p:spPr>
        <p:txBody>
          <a:bodyPr lIns="228600" tIns="246888" rIns="457200"/>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r>
              <a:rPr lang="en-US" sz="1500" kern="0" dirty="0"/>
              <a:t>Drivers may:</a:t>
            </a:r>
          </a:p>
          <a:p>
            <a:pPr marL="509905" lvl="1" indent="-342900" defTabSz="914400">
              <a:spcAft>
                <a:spcPts val="1100"/>
              </a:spcAft>
              <a:buFont typeface="+mj-lt"/>
              <a:buAutoNum type="arabicPeriod"/>
            </a:pPr>
            <a:r>
              <a:rPr lang="en-US" sz="1500" kern="0" dirty="0">
                <a:solidFill>
                  <a:schemeClr val="tx1"/>
                </a:solidFill>
              </a:rPr>
              <a:t>Submit a petition to correct inaccurately reported information as established in the Clearinghouse final rule and per 49 CFR Part 10</a:t>
            </a:r>
          </a:p>
          <a:p>
            <a:pPr marL="509905" lvl="1" indent="-342900" defTabSz="914400">
              <a:spcAft>
                <a:spcPts val="1100"/>
              </a:spcAft>
              <a:buFont typeface="+mj-lt"/>
              <a:buAutoNum type="arabicPeriod"/>
            </a:pPr>
            <a:r>
              <a:rPr lang="en-US" sz="1500" kern="0" dirty="0">
                <a:solidFill>
                  <a:schemeClr val="tx1"/>
                </a:solidFill>
              </a:rPr>
              <a:t>Request the removal from the Clearinghouse of an employer’s report of actual knowledge of a driver’s traffic citation </a:t>
            </a:r>
            <a:r>
              <a:rPr lang="en-US" sz="1500" dirty="0">
                <a:solidFill>
                  <a:schemeClr val="tx1"/>
                </a:solidFill>
              </a:rPr>
              <a:t>for operating a CMV under the influence of drugs or alcohol if the citation did not result in a conviction</a:t>
            </a:r>
          </a:p>
          <a:p>
            <a:pPr marL="509905" lvl="1" indent="-342900" defTabSz="914400">
              <a:spcAft>
                <a:spcPts val="1100"/>
              </a:spcAft>
              <a:buFont typeface="+mj-lt"/>
              <a:buAutoNum type="arabicPeriod"/>
            </a:pPr>
            <a:r>
              <a:rPr lang="en-US" sz="1500" dirty="0">
                <a:solidFill>
                  <a:schemeClr val="tx1"/>
                </a:solidFill>
              </a:rPr>
              <a:t>Request that other reports of actual knowledge violations, as well as “failure to appear” test refusals, be removed from the Clearinghouse if they were not reported in accordance with §382.705(b)(5)</a:t>
            </a:r>
            <a:endParaRPr lang="en-US" sz="1500" kern="0" dirty="0">
              <a:solidFill>
                <a:schemeClr val="tx1"/>
              </a:solidFill>
            </a:endParaRPr>
          </a:p>
          <a:p>
            <a:pPr marL="509905" lvl="1" indent="-342900" defTabSz="914400">
              <a:spcAft>
                <a:spcPts val="1100"/>
              </a:spcAft>
              <a:buFont typeface="+mj-lt"/>
              <a:buAutoNum type="arabicPeriod"/>
            </a:pPr>
            <a:endParaRPr lang="en-US" sz="1500" kern="0" dirty="0">
              <a:solidFill>
                <a:schemeClr val="tx1"/>
              </a:solidFill>
            </a:endParaRPr>
          </a:p>
        </p:txBody>
      </p:sp>
      <p:cxnSp>
        <p:nvCxnSpPr>
          <p:cNvPr id="13" name="Straight Connector 12">
            <a:extLst>
              <a:ext uri="{FF2B5EF4-FFF2-40B4-BE49-F238E27FC236}">
                <a16:creationId xmlns:a16="http://schemas.microsoft.com/office/drawing/2014/main" id="{3BEA7A25-4EEC-8748-9335-19650B2F465B}"/>
              </a:ext>
            </a:extLst>
          </p:cNvPr>
          <p:cNvCxnSpPr>
            <a:cxnSpLocks/>
          </p:cNvCxnSpPr>
          <p:nvPr/>
        </p:nvCxnSpPr>
        <p:spPr bwMode="auto">
          <a:xfrm>
            <a:off x="6470248" y="6094213"/>
            <a:ext cx="5364565" cy="0"/>
          </a:xfrm>
          <a:prstGeom prst="line">
            <a:avLst/>
          </a:prstGeom>
          <a:solidFill>
            <a:schemeClr val="accent1"/>
          </a:solidFill>
          <a:ln w="41275"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327480207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Employers</a:t>
            </a:r>
          </a:p>
        </p:txBody>
      </p:sp>
      <p:sp>
        <p:nvSpPr>
          <p:cNvPr id="4" name="Slide Number Placeholder 3"/>
          <p:cNvSpPr>
            <a:spLocks noGrp="1"/>
          </p:cNvSpPr>
          <p:nvPr>
            <p:ph type="sldNum" sz="quarter" idx="4"/>
          </p:nvPr>
        </p:nvSpPr>
        <p:spPr/>
        <p:txBody>
          <a:bodyPr/>
          <a:lstStyle/>
          <a:p>
            <a:fld id="{A01475F6-15BF-E945-87A6-683076D41687}" type="slidenum">
              <a:rPr lang="en-US" smtClean="0"/>
              <a:pPr/>
              <a:t>11</a:t>
            </a:fld>
            <a:endParaRPr lang="en-US" dirty="0"/>
          </a:p>
        </p:txBody>
      </p:sp>
      <p:sp>
        <p:nvSpPr>
          <p:cNvPr id="9" name="Content Placeholder 2">
            <a:extLst>
              <a:ext uri="{FF2B5EF4-FFF2-40B4-BE49-F238E27FC236}">
                <a16:creationId xmlns:a16="http://schemas.microsoft.com/office/drawing/2014/main" id="{5F621C1E-2D0B-4BF5-98BD-7607DC1993B6}"/>
              </a:ext>
            </a:extLst>
          </p:cNvPr>
          <p:cNvSpPr>
            <a:spLocks noGrp="1"/>
          </p:cNvSpPr>
          <p:nvPr>
            <p:ph idx="1"/>
          </p:nvPr>
        </p:nvSpPr>
        <p:spPr>
          <a:xfrm>
            <a:off x="429685" y="1632028"/>
            <a:ext cx="7758351" cy="4699942"/>
          </a:xfrm>
        </p:spPr>
        <p:txBody>
          <a:bodyPr/>
          <a:lstStyle/>
          <a:p>
            <a:pPr marL="0" indent="0">
              <a:spcAft>
                <a:spcPts val="600"/>
              </a:spcAft>
              <a:buNone/>
            </a:pPr>
            <a:r>
              <a:rPr lang="en-US" sz="1800" b="1" dirty="0"/>
              <a:t>Employers will complete the following actions in the Clearinghouse:</a:t>
            </a:r>
          </a:p>
          <a:p>
            <a:pPr marL="509905" lvl="1" indent="-342900" defTabSz="914400">
              <a:spcAft>
                <a:spcPts val="1100"/>
              </a:spcAft>
              <a:buFont typeface="+mj-lt"/>
              <a:buAutoNum type="arabicPeriod"/>
            </a:pPr>
            <a:r>
              <a:rPr lang="en-US" sz="1800" b="1" dirty="0">
                <a:solidFill>
                  <a:srgbClr val="0070C0"/>
                </a:solidFill>
              </a:rPr>
              <a:t>Register</a:t>
            </a:r>
            <a:endParaRPr lang="en-US" sz="1800" strike="sngStrike" dirty="0"/>
          </a:p>
          <a:p>
            <a:pPr marL="509905" lvl="1" indent="-342900">
              <a:spcAft>
                <a:spcPts val="1100"/>
              </a:spcAft>
              <a:buFont typeface="+mj-lt"/>
              <a:buAutoNum type="arabicPeriod"/>
            </a:pPr>
            <a:r>
              <a:rPr lang="en-US" sz="1800" b="1" dirty="0">
                <a:solidFill>
                  <a:srgbClr val="0070C0"/>
                </a:solidFill>
              </a:rPr>
              <a:t>Report </a:t>
            </a:r>
            <a:r>
              <a:rPr lang="en-US" sz="1800" dirty="0"/>
              <a:t>drug and alcohol violations</a:t>
            </a:r>
            <a:endParaRPr lang="en-US" sz="1800" strike="sngStrike" dirty="0"/>
          </a:p>
          <a:p>
            <a:pPr marL="509905" lvl="1" indent="-342900" defTabSz="914400">
              <a:spcAft>
                <a:spcPts val="1100"/>
              </a:spcAft>
              <a:buFont typeface="+mj-lt"/>
              <a:buAutoNum type="arabicPeriod"/>
            </a:pPr>
            <a:r>
              <a:rPr lang="en-US" sz="1800" b="1" dirty="0">
                <a:solidFill>
                  <a:schemeClr val="accent2"/>
                </a:solidFill>
              </a:rPr>
              <a:t>Request</a:t>
            </a:r>
            <a:r>
              <a:rPr lang="en-US" sz="1800" dirty="0"/>
              <a:t> </a:t>
            </a:r>
            <a:r>
              <a:rPr lang="en-US" sz="1800" dirty="0">
                <a:solidFill>
                  <a:schemeClr val="tx1"/>
                </a:solidFill>
              </a:rPr>
              <a:t>specific electronic consent from the driver prior to conducting a full query of his or her Clearinghouse record (includes pre-employment queries)</a:t>
            </a:r>
          </a:p>
          <a:p>
            <a:pPr marL="509905" lvl="1" indent="-342900" defTabSz="914400">
              <a:spcAft>
                <a:spcPts val="1100"/>
              </a:spcAft>
              <a:buFont typeface="+mj-lt"/>
              <a:buAutoNum type="arabicPeriod"/>
            </a:pPr>
            <a:r>
              <a:rPr lang="en-US" sz="1800" b="1" dirty="0">
                <a:solidFill>
                  <a:schemeClr val="accent2"/>
                </a:solidFill>
              </a:rPr>
              <a:t>Designate </a:t>
            </a:r>
            <a:r>
              <a:rPr lang="en-US" sz="1800" dirty="0"/>
              <a:t>a C</a:t>
            </a:r>
            <a:r>
              <a:rPr lang="en-US" sz="1800" dirty="0">
                <a:solidFill>
                  <a:schemeClr val="tx1"/>
                </a:solidFill>
              </a:rPr>
              <a:t>/TPA which allows the C/TPA to enter violation information or conduct queries on the employer’s behalf</a:t>
            </a:r>
          </a:p>
          <a:p>
            <a:pPr marL="509905" lvl="1" indent="-342900" defTabSz="914400">
              <a:spcAft>
                <a:spcPts val="1100"/>
              </a:spcAft>
              <a:buFont typeface="+mj-lt"/>
              <a:buAutoNum type="arabicPeriod"/>
            </a:pPr>
            <a:r>
              <a:rPr lang="en-US" sz="1800" b="1" dirty="0">
                <a:solidFill>
                  <a:srgbClr val="0070C0"/>
                </a:solidFill>
              </a:rPr>
              <a:t>Report</a:t>
            </a:r>
            <a:r>
              <a:rPr lang="en-US" sz="1800" dirty="0"/>
              <a:t> a negative return-to-duty (RTD) alcohol and/or controlled substances test result</a:t>
            </a:r>
          </a:p>
          <a:p>
            <a:pPr marL="509905" lvl="1" indent="-342900" defTabSz="914400">
              <a:spcAft>
                <a:spcPts val="1100"/>
              </a:spcAft>
              <a:buFont typeface="+mj-lt"/>
              <a:buAutoNum type="arabicPeriod"/>
            </a:pPr>
            <a:r>
              <a:rPr lang="en-US" sz="1800" b="1" dirty="0">
                <a:solidFill>
                  <a:srgbClr val="0070C0"/>
                </a:solidFill>
              </a:rPr>
              <a:t>Report</a:t>
            </a:r>
            <a:r>
              <a:rPr lang="en-US" sz="1800" dirty="0"/>
              <a:t> the completion of a driver’s follow-up testing plan</a:t>
            </a:r>
          </a:p>
        </p:txBody>
      </p:sp>
      <p:sp>
        <p:nvSpPr>
          <p:cNvPr id="8" name="Text Placeholder 17">
            <a:extLst>
              <a:ext uri="{FF2B5EF4-FFF2-40B4-BE49-F238E27FC236}">
                <a16:creationId xmlns:a16="http://schemas.microsoft.com/office/drawing/2014/main" id="{51F2F731-3B44-3744-B54C-87C77B50A30A}"/>
              </a:ext>
            </a:extLst>
          </p:cNvPr>
          <p:cNvSpPr txBox="1">
            <a:spLocks/>
          </p:cNvSpPr>
          <p:nvPr/>
        </p:nvSpPr>
        <p:spPr>
          <a:xfrm>
            <a:off x="8847988" y="1632028"/>
            <a:ext cx="2986825" cy="2443690"/>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lnSpc>
                <a:spcPts val="2320"/>
              </a:lnSpc>
            </a:pPr>
            <a:r>
              <a:rPr lang="en-US" b="0" kern="0" dirty="0"/>
              <a:t>An </a:t>
            </a:r>
            <a:r>
              <a:rPr lang="en-US" kern="0" dirty="0">
                <a:solidFill>
                  <a:srgbClr val="0070C0"/>
                </a:solidFill>
              </a:rPr>
              <a:t>EMPLOYER</a:t>
            </a:r>
            <a:r>
              <a:rPr lang="en-US" b="0" kern="0" dirty="0"/>
              <a:t> who employs him/herself as a driver (</a:t>
            </a:r>
            <a:r>
              <a:rPr lang="en-US" kern="0" dirty="0"/>
              <a:t>owner-operator</a:t>
            </a:r>
            <a:r>
              <a:rPr lang="en-US" b="0" kern="0" dirty="0"/>
              <a:t>) must designate a C/TPA in the Clearinghouse.</a:t>
            </a:r>
          </a:p>
          <a:p>
            <a:pPr marL="167005" lvl="1" defTabSz="914400">
              <a:spcAft>
                <a:spcPts val="1100"/>
              </a:spcAft>
            </a:pPr>
            <a:endParaRPr lang="en-US" sz="1600" kern="0" dirty="0">
              <a:solidFill>
                <a:schemeClr val="tx1"/>
              </a:solidFill>
            </a:endParaRPr>
          </a:p>
        </p:txBody>
      </p:sp>
      <p:cxnSp>
        <p:nvCxnSpPr>
          <p:cNvPr id="10" name="Straight Connector 9">
            <a:extLst>
              <a:ext uri="{FF2B5EF4-FFF2-40B4-BE49-F238E27FC236}">
                <a16:creationId xmlns:a16="http://schemas.microsoft.com/office/drawing/2014/main" id="{F9205B00-49C1-674B-B06E-2972AF057790}"/>
              </a:ext>
            </a:extLst>
          </p:cNvPr>
          <p:cNvCxnSpPr>
            <a:cxnSpLocks/>
          </p:cNvCxnSpPr>
          <p:nvPr/>
        </p:nvCxnSpPr>
        <p:spPr bwMode="auto">
          <a:xfrm>
            <a:off x="8847988" y="4062269"/>
            <a:ext cx="2986825" cy="0"/>
          </a:xfrm>
          <a:prstGeom prst="line">
            <a:avLst/>
          </a:prstGeom>
          <a:solidFill>
            <a:schemeClr val="accent1"/>
          </a:solidFill>
          <a:ln w="41275"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1852078665"/>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Queries</a:t>
            </a:r>
          </a:p>
        </p:txBody>
      </p:sp>
      <p:sp>
        <p:nvSpPr>
          <p:cNvPr id="4" name="Slide Number Placeholder 3"/>
          <p:cNvSpPr>
            <a:spLocks noGrp="1"/>
          </p:cNvSpPr>
          <p:nvPr>
            <p:ph type="sldNum" sz="quarter" idx="4"/>
          </p:nvPr>
        </p:nvSpPr>
        <p:spPr/>
        <p:txBody>
          <a:bodyPr/>
          <a:lstStyle/>
          <a:p>
            <a:fld id="{A01475F6-15BF-E945-87A6-683076D41687}" type="slidenum">
              <a:rPr lang="en-US" smtClean="0"/>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94798437"/>
              </p:ext>
            </p:extLst>
          </p:nvPr>
        </p:nvGraphicFramePr>
        <p:xfrm>
          <a:off x="475406" y="1470894"/>
          <a:ext cx="11359407" cy="4829347"/>
        </p:xfrm>
        <a:graphic>
          <a:graphicData uri="http://schemas.openxmlformats.org/drawingml/2006/table">
            <a:tbl>
              <a:tblPr firstRow="1" bandRow="1">
                <a:tableStyleId>{21E4AEA4-8DFA-4A89-87EB-49C32662AFE0}</a:tableStyleId>
              </a:tblPr>
              <a:tblGrid>
                <a:gridCol w="1621190">
                  <a:extLst>
                    <a:ext uri="{9D8B030D-6E8A-4147-A177-3AD203B41FA5}">
                      <a16:colId xmlns:a16="http://schemas.microsoft.com/office/drawing/2014/main" val="2168294804"/>
                    </a:ext>
                  </a:extLst>
                </a:gridCol>
                <a:gridCol w="3255874">
                  <a:extLst>
                    <a:ext uri="{9D8B030D-6E8A-4147-A177-3AD203B41FA5}">
                      <a16:colId xmlns:a16="http://schemas.microsoft.com/office/drawing/2014/main" val="3680952420"/>
                    </a:ext>
                  </a:extLst>
                </a:gridCol>
                <a:gridCol w="2714689">
                  <a:extLst>
                    <a:ext uri="{9D8B030D-6E8A-4147-A177-3AD203B41FA5}">
                      <a16:colId xmlns:a16="http://schemas.microsoft.com/office/drawing/2014/main" val="1960555441"/>
                    </a:ext>
                  </a:extLst>
                </a:gridCol>
                <a:gridCol w="3767654">
                  <a:extLst>
                    <a:ext uri="{9D8B030D-6E8A-4147-A177-3AD203B41FA5}">
                      <a16:colId xmlns:a16="http://schemas.microsoft.com/office/drawing/2014/main" val="3147049651"/>
                    </a:ext>
                  </a:extLst>
                </a:gridCol>
              </a:tblGrid>
              <a:tr h="851707">
                <a:tc>
                  <a:txBody>
                    <a:bodyPr/>
                    <a:lstStyle/>
                    <a:p>
                      <a:pPr algn="l"/>
                      <a:r>
                        <a:rPr lang="en-US" sz="1400" dirty="0"/>
                        <a:t>Query Type</a:t>
                      </a:r>
                    </a:p>
                  </a:txBody>
                  <a:tcPr marL="274320" marR="274320" marT="182880" marB="18288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tc>
                  <a:txBody>
                    <a:bodyPr/>
                    <a:lstStyle/>
                    <a:p>
                      <a:pPr algn="l"/>
                      <a:r>
                        <a:rPr lang="en-US" sz="1400" dirty="0"/>
                        <a:t>Reason for Query </a:t>
                      </a:r>
                    </a:p>
                  </a:txBody>
                  <a:tcPr marL="274320" marR="274320" marT="182880" marB="18288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1647"/>
                    </a:solidFill>
                  </a:tcPr>
                </a:tc>
                <a:tc>
                  <a:txBody>
                    <a:bodyPr/>
                    <a:lstStyle/>
                    <a:p>
                      <a:pPr algn="l"/>
                      <a:r>
                        <a:rPr lang="en-US" sz="1400" dirty="0"/>
                        <a:t>Information</a:t>
                      </a:r>
                      <a:r>
                        <a:rPr lang="en-US" sz="1400" baseline="0" dirty="0"/>
                        <a:t> Returned</a:t>
                      </a:r>
                      <a:endParaRPr lang="en-US" sz="1400" dirty="0"/>
                    </a:p>
                  </a:txBody>
                  <a:tcPr marL="274320" marR="274320" marT="182880" marB="18288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1647"/>
                    </a:solidFill>
                  </a:tcPr>
                </a:tc>
                <a:tc>
                  <a:txBody>
                    <a:bodyPr/>
                    <a:lstStyle/>
                    <a:p>
                      <a:pPr algn="l"/>
                      <a:r>
                        <a:rPr lang="en-US" sz="1400" dirty="0"/>
                        <a:t>Required Action</a:t>
                      </a:r>
                    </a:p>
                  </a:txBody>
                  <a:tcPr marL="274320" marR="274320" marT="182880" marB="18288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1647"/>
                    </a:solidFill>
                  </a:tcPr>
                </a:tc>
                <a:extLst>
                  <a:ext uri="{0D108BD9-81ED-4DB2-BD59-A6C34878D82A}">
                    <a16:rowId xmlns:a16="http://schemas.microsoft.com/office/drawing/2014/main" val="1143845250"/>
                  </a:ext>
                </a:extLst>
              </a:tr>
              <a:tr h="941535">
                <a:tc rowSpan="2">
                  <a:txBody>
                    <a:bodyPr/>
                    <a:lstStyle/>
                    <a:p>
                      <a:pPr algn="l"/>
                      <a:r>
                        <a:rPr lang="en-US" sz="1400" b="1" dirty="0"/>
                        <a:t>LIMITED QUERY</a:t>
                      </a:r>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tc>
                  <a:txBody>
                    <a:bodyPr/>
                    <a:lstStyle/>
                    <a:p>
                      <a:pPr marL="0" marR="0" lvl="0" indent="0" algn="l" defTabSz="6858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en-US" sz="1300" dirty="0"/>
                        <a:t>Annual check on currently-employed driver</a:t>
                      </a:r>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tc>
                  <a:txBody>
                    <a:bodyPr/>
                    <a:lstStyle/>
                    <a:p>
                      <a:pPr marL="0" marR="0" lvl="0" indent="0" algn="l" defTabSz="6858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en-US" sz="1300" dirty="0"/>
                        <a:t>No records found in the Clearinghouse for queried driver</a:t>
                      </a:r>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tc>
                  <a:txBody>
                    <a:bodyPr/>
                    <a:lstStyle/>
                    <a:p>
                      <a:pPr marL="0" marR="0" lvl="0" indent="0" algn="l" defTabSz="6858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en-US" sz="1300" dirty="0"/>
                        <a:t>No action required</a:t>
                      </a:r>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extLst>
                  <a:ext uri="{0D108BD9-81ED-4DB2-BD59-A6C34878D82A}">
                    <a16:rowId xmlns:a16="http://schemas.microsoft.com/office/drawing/2014/main" val="3602273683"/>
                  </a:ext>
                </a:extLst>
              </a:tr>
              <a:tr h="1330106">
                <a:tc vMerge="1">
                  <a:txBody>
                    <a:bodyPr/>
                    <a:lstStyle/>
                    <a:p>
                      <a:endParaRPr lang="en-US"/>
                    </a:p>
                  </a:txBody>
                  <a:tcPr/>
                </a:tc>
                <a:tc>
                  <a:txBody>
                    <a:bodyPr/>
                    <a:lstStyle/>
                    <a:p>
                      <a:pPr marL="0" marR="0" lvl="0" indent="0" algn="l" defTabSz="6858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en-US" sz="1300" dirty="0"/>
                        <a:t>Ad hoc/periodic check on driver</a:t>
                      </a:r>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tc>
                  <a:txBody>
                    <a:bodyPr/>
                    <a:lstStyle/>
                    <a:p>
                      <a:pPr marL="0" marR="0" lvl="0" indent="0" algn="l" defTabSz="6858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en-US" sz="1300" dirty="0"/>
                        <a:t>Records found in the Clearinghouse for queried driver</a:t>
                      </a:r>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tc>
                  <a:txBody>
                    <a:bodyPr/>
                    <a:lstStyle/>
                    <a:p>
                      <a:pPr marL="0" marR="0" lvl="0" indent="0" algn="l" defTabSz="6858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en-US" sz="1300" dirty="0"/>
                        <a:t>Full query must be conducted for violation and/or RTD details to be released; if</a:t>
                      </a:r>
                      <a:r>
                        <a:rPr lang="en-US" sz="1300" baseline="0" dirty="0"/>
                        <a:t> full query is not conducted within 24 hours, driver is removed from safety-sensitive functions, including operating a CMV</a:t>
                      </a:r>
                      <a:endParaRPr lang="en-US" sz="1300" dirty="0"/>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extLst>
                  <a:ext uri="{0D108BD9-81ED-4DB2-BD59-A6C34878D82A}">
                    <a16:rowId xmlns:a16="http://schemas.microsoft.com/office/drawing/2014/main" val="2136606164"/>
                  </a:ext>
                </a:extLst>
              </a:tr>
              <a:tr h="1629006">
                <a:tc>
                  <a:txBody>
                    <a:bodyPr/>
                    <a:lstStyle/>
                    <a:p>
                      <a:pPr algn="l"/>
                      <a:r>
                        <a:rPr lang="en-US" sz="1400" b="1" dirty="0"/>
                        <a:t>FULL QUERY</a:t>
                      </a:r>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tc>
                  <a:txBody>
                    <a:bodyPr/>
                    <a:lstStyle/>
                    <a:p>
                      <a:pPr marL="0" indent="0" algn="l">
                        <a:spcAft>
                          <a:spcPts val="1200"/>
                        </a:spcAft>
                        <a:buFont typeface="Arial" panose="020B0604020202020204" pitchFamily="34" charset="0"/>
                        <a:buNone/>
                      </a:pPr>
                      <a:r>
                        <a:rPr lang="en-US" sz="1300" dirty="0"/>
                        <a:t>Pre-employment check on prospective driver</a:t>
                      </a:r>
                    </a:p>
                    <a:p>
                      <a:pPr marL="0" indent="0" algn="l">
                        <a:spcAft>
                          <a:spcPts val="1200"/>
                        </a:spcAft>
                        <a:buFont typeface="Arial" panose="020B0604020202020204" pitchFamily="34" charset="0"/>
                        <a:buNone/>
                      </a:pPr>
                      <a:r>
                        <a:rPr lang="en-US" sz="1300" dirty="0"/>
                        <a:t>Limited query returned records found for queried driver</a:t>
                      </a:r>
                    </a:p>
                    <a:p>
                      <a:pPr marL="0" indent="0" algn="l">
                        <a:spcAft>
                          <a:spcPts val="1200"/>
                        </a:spcAft>
                        <a:buFont typeface="Arial" panose="020B0604020202020204" pitchFamily="34" charset="0"/>
                        <a:buNone/>
                      </a:pPr>
                      <a:r>
                        <a:rPr lang="en-US" sz="1300" dirty="0"/>
                        <a:t>Ad hoc/periodic check on driver</a:t>
                      </a:r>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tc>
                  <a:txBody>
                    <a:bodyPr/>
                    <a:lstStyle/>
                    <a:p>
                      <a:pPr marL="0" indent="0" algn="l">
                        <a:spcAft>
                          <a:spcPts val="1200"/>
                        </a:spcAft>
                        <a:buFont typeface="Arial" panose="020B0604020202020204" pitchFamily="34" charset="0"/>
                        <a:buNone/>
                      </a:pPr>
                      <a:r>
                        <a:rPr lang="en-US" sz="1300" dirty="0"/>
                        <a:t>Full violation and/or RTD details for queried driver</a:t>
                      </a:r>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tc>
                  <a:txBody>
                    <a:bodyPr/>
                    <a:lstStyle/>
                    <a:p>
                      <a:pPr marL="0" indent="0" algn="l">
                        <a:spcAft>
                          <a:spcPts val="1200"/>
                        </a:spcAft>
                        <a:buFont typeface="Arial" panose="020B0604020202020204" pitchFamily="34" charset="0"/>
                        <a:buNone/>
                      </a:pPr>
                      <a:r>
                        <a:rPr lang="en-US" sz="1300" dirty="0"/>
                        <a:t>If</a:t>
                      </a:r>
                      <a:r>
                        <a:rPr lang="en-US" sz="1300" baseline="0" dirty="0"/>
                        <a:t> driver has a violation and n</a:t>
                      </a:r>
                      <a:r>
                        <a:rPr lang="en-US" sz="1300" dirty="0"/>
                        <a:t>o negative RTD test result,</a:t>
                      </a:r>
                      <a:r>
                        <a:rPr lang="en-US" sz="1300" baseline="0" dirty="0"/>
                        <a:t> d</a:t>
                      </a:r>
                      <a:r>
                        <a:rPr lang="en-US" sz="1300" dirty="0"/>
                        <a:t>river is removed from safety-sensitive functions</a:t>
                      </a:r>
                    </a:p>
                    <a:p>
                      <a:pPr marL="0" indent="0" algn="l">
                        <a:spcAft>
                          <a:spcPts val="1200"/>
                        </a:spcAft>
                        <a:buFont typeface="Arial" panose="020B0604020202020204" pitchFamily="34" charset="0"/>
                        <a:buNone/>
                      </a:pPr>
                      <a:r>
                        <a:rPr lang="en-US" sz="1300" dirty="0"/>
                        <a:t>If driver</a:t>
                      </a:r>
                      <a:r>
                        <a:rPr lang="en-US" sz="1300" baseline="0" dirty="0"/>
                        <a:t> has a violation and a negative RTD test result, no action required</a:t>
                      </a:r>
                      <a:endParaRPr lang="en-US" sz="1300" dirty="0"/>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extLst>
                  <a:ext uri="{0D108BD9-81ED-4DB2-BD59-A6C34878D82A}">
                    <a16:rowId xmlns:a16="http://schemas.microsoft.com/office/drawing/2014/main" val="2829948112"/>
                  </a:ext>
                </a:extLst>
              </a:tr>
            </a:tbl>
          </a:graphicData>
        </a:graphic>
      </p:graphicFrame>
      <p:pic>
        <p:nvPicPr>
          <p:cNvPr id="1026" name="Picture 4"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477" y="3270739"/>
            <a:ext cx="949569" cy="94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477" y="5548850"/>
            <a:ext cx="949569" cy="94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34815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Consent Requests</a:t>
            </a:r>
          </a:p>
        </p:txBody>
      </p:sp>
      <p:sp>
        <p:nvSpPr>
          <p:cNvPr id="4" name="Slide Number Placeholder 3"/>
          <p:cNvSpPr>
            <a:spLocks noGrp="1"/>
          </p:cNvSpPr>
          <p:nvPr>
            <p:ph type="sldNum" sz="quarter" idx="4"/>
          </p:nvPr>
        </p:nvSpPr>
        <p:spPr/>
        <p:txBody>
          <a:bodyPr/>
          <a:lstStyle/>
          <a:p>
            <a:fld id="{A01475F6-15BF-E945-87A6-683076D41687}" type="slidenum">
              <a:rPr lang="en-US" smtClean="0"/>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14495234"/>
              </p:ext>
            </p:extLst>
          </p:nvPr>
        </p:nvGraphicFramePr>
        <p:xfrm>
          <a:off x="558155" y="1487404"/>
          <a:ext cx="11421642" cy="5046980"/>
        </p:xfrm>
        <a:graphic>
          <a:graphicData uri="http://schemas.openxmlformats.org/drawingml/2006/table">
            <a:tbl>
              <a:tblPr firstRow="1" bandRow="1">
                <a:tableStyleId>{21E4AEA4-8DFA-4A89-87EB-49C32662AFE0}</a:tableStyleId>
              </a:tblPr>
              <a:tblGrid>
                <a:gridCol w="1154898">
                  <a:extLst>
                    <a:ext uri="{9D8B030D-6E8A-4147-A177-3AD203B41FA5}">
                      <a16:colId xmlns:a16="http://schemas.microsoft.com/office/drawing/2014/main" val="2168294804"/>
                    </a:ext>
                  </a:extLst>
                </a:gridCol>
                <a:gridCol w="2023678">
                  <a:extLst>
                    <a:ext uri="{9D8B030D-6E8A-4147-A177-3AD203B41FA5}">
                      <a16:colId xmlns:a16="http://schemas.microsoft.com/office/drawing/2014/main" val="4155740382"/>
                    </a:ext>
                  </a:extLst>
                </a:gridCol>
                <a:gridCol w="2066192">
                  <a:extLst>
                    <a:ext uri="{9D8B030D-6E8A-4147-A177-3AD203B41FA5}">
                      <a16:colId xmlns:a16="http://schemas.microsoft.com/office/drawing/2014/main" val="3680952420"/>
                    </a:ext>
                  </a:extLst>
                </a:gridCol>
                <a:gridCol w="2104460">
                  <a:extLst>
                    <a:ext uri="{9D8B030D-6E8A-4147-A177-3AD203B41FA5}">
                      <a16:colId xmlns:a16="http://schemas.microsoft.com/office/drawing/2014/main" val="1960555441"/>
                    </a:ext>
                  </a:extLst>
                </a:gridCol>
                <a:gridCol w="4072414">
                  <a:extLst>
                    <a:ext uri="{9D8B030D-6E8A-4147-A177-3AD203B41FA5}">
                      <a16:colId xmlns:a16="http://schemas.microsoft.com/office/drawing/2014/main" val="2510866584"/>
                    </a:ext>
                  </a:extLst>
                </a:gridCol>
              </a:tblGrid>
              <a:tr h="544365">
                <a:tc>
                  <a:txBody>
                    <a:bodyPr/>
                    <a:lstStyle/>
                    <a:p>
                      <a:pPr algn="l"/>
                      <a:r>
                        <a:rPr lang="en-US" sz="1400" dirty="0"/>
                        <a:t>Query Type</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tc>
                  <a:txBody>
                    <a:bodyPr/>
                    <a:lstStyle/>
                    <a:p>
                      <a:pPr algn="l"/>
                      <a:r>
                        <a:rPr lang="en-US" sz="1400" dirty="0"/>
                        <a:t>When is driver consent required?</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1647"/>
                    </a:solidFill>
                  </a:tcPr>
                </a:tc>
                <a:tc>
                  <a:txBody>
                    <a:bodyPr/>
                    <a:lstStyle/>
                    <a:p>
                      <a:pPr algn="l"/>
                      <a:r>
                        <a:rPr lang="en-US" sz="1400" dirty="0"/>
                        <a:t>How is consent provided?</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1647"/>
                    </a:solidFill>
                  </a:tcPr>
                </a:tc>
                <a:tc>
                  <a:txBody>
                    <a:bodyPr/>
                    <a:lstStyle/>
                    <a:p>
                      <a:pPr algn="l"/>
                      <a:r>
                        <a:rPr lang="en-US" sz="1400" dirty="0"/>
                        <a:t>For how long is consent effective?</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1647"/>
                    </a:solidFill>
                  </a:tcPr>
                </a:tc>
                <a:tc>
                  <a:txBody>
                    <a:bodyPr/>
                    <a:lstStyle/>
                    <a:p>
                      <a:pPr algn="l"/>
                      <a:r>
                        <a:rPr lang="en-US" sz="1400" dirty="0"/>
                        <a:t>What action is required?</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1647"/>
                    </a:solidFill>
                  </a:tcPr>
                </a:tc>
                <a:extLst>
                  <a:ext uri="{0D108BD9-81ED-4DB2-BD59-A6C34878D82A}">
                    <a16:rowId xmlns:a16="http://schemas.microsoft.com/office/drawing/2014/main" val="1143845250"/>
                  </a:ext>
                </a:extLst>
              </a:tr>
              <a:tr h="1812253">
                <a:tc>
                  <a:txBody>
                    <a:bodyPr/>
                    <a:lstStyle/>
                    <a:p>
                      <a:pPr algn="l">
                        <a:spcAft>
                          <a:spcPts val="1200"/>
                        </a:spcAft>
                      </a:pPr>
                      <a:r>
                        <a:rPr lang="en-US" sz="1400" b="1" dirty="0"/>
                        <a:t>LIMITED QUERY</a:t>
                      </a:r>
                    </a:p>
                  </a:txBody>
                  <a:tcPr marL="18288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tc>
                  <a:txBody>
                    <a:bodyPr/>
                    <a:lstStyle/>
                    <a:p>
                      <a:pPr marL="0" marR="0" lvl="0" indent="0" algn="l" defTabSz="6858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200" dirty="0"/>
                        <a:t>Annual check on currently-employed driver</a:t>
                      </a:r>
                    </a:p>
                    <a:p>
                      <a:pPr marL="0" marR="0" lvl="0" indent="0" algn="l" defTabSz="6858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200" dirty="0"/>
                        <a:t>Ad hoc/periodic check on driver</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tc>
                  <a:txBody>
                    <a:bodyPr/>
                    <a:lstStyle/>
                    <a:p>
                      <a:pPr marL="0" marR="0" lvl="0" indent="0" algn="l" defTabSz="6858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200" dirty="0"/>
                        <a:t>Outside the Clearinghouse</a:t>
                      </a:r>
                    </a:p>
                    <a:p>
                      <a:pPr marL="0" marR="0" lvl="0" indent="0" algn="l" defTabSz="6858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200" dirty="0"/>
                        <a:t>May be electronic or wet signature</a:t>
                      </a:r>
                    </a:p>
                    <a:p>
                      <a:pPr marL="0" marR="0" lvl="0" indent="0" algn="l" defTabSz="685800" rtl="0" eaLnBrk="1" fontAlgn="auto" latinLnBrk="0" hangingPunct="1">
                        <a:lnSpc>
                          <a:spcPct val="100000"/>
                        </a:lnSpc>
                        <a:spcBef>
                          <a:spcPts val="600"/>
                        </a:spcBef>
                        <a:spcAft>
                          <a:spcPts val="600"/>
                        </a:spcAft>
                        <a:buClrTx/>
                        <a:buSzTx/>
                        <a:buFontTx/>
                        <a:buNone/>
                        <a:tabLst/>
                        <a:defRPr/>
                      </a:pPr>
                      <a:r>
                        <a:rPr lang="en-US" sz="1200" i="1" dirty="0"/>
                        <a:t>Note: FMCSA will provide sample limited consent request form on website</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tc>
                  <a:txBody>
                    <a:bodyPr/>
                    <a:lstStyle/>
                    <a:p>
                      <a:pPr marL="0" marR="0" lvl="0" indent="0" algn="l" defTabSz="6858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en-US" sz="1200" dirty="0"/>
                        <a:t>Limited consent form must specify time range</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tc>
                  <a:txBody>
                    <a:bodyPr/>
                    <a:lstStyle/>
                    <a:p>
                      <a:pPr marL="0" marR="0" lvl="0" indent="0" algn="l" defTabSz="685800" rtl="0" eaLnBrk="1" fontAlgn="auto" latinLnBrk="0" hangingPunct="1">
                        <a:lnSpc>
                          <a:spcPct val="100000"/>
                        </a:lnSpc>
                        <a:spcBef>
                          <a:spcPts val="600"/>
                        </a:spcBef>
                        <a:spcAft>
                          <a:spcPts val="100"/>
                        </a:spcAft>
                        <a:buClr>
                          <a:schemeClr val="accent2"/>
                        </a:buClr>
                        <a:buSzPct val="120000"/>
                        <a:buFont typeface="Arial" panose="020B0604020202020204" pitchFamily="34" charset="0"/>
                        <a:buNone/>
                        <a:tabLst/>
                        <a:defRPr/>
                      </a:pPr>
                      <a:r>
                        <a:rPr lang="en-US" sz="1200" b="1" dirty="0"/>
                        <a:t>Consent refused </a:t>
                      </a:r>
                    </a:p>
                    <a:p>
                      <a:pPr marL="182880" marR="0" lvl="1" indent="-182880" algn="l" defTabSz="685800" rtl="0" eaLnBrk="1" fontAlgn="auto" latinLnBrk="0" hangingPunct="1">
                        <a:lnSpc>
                          <a:spcPct val="100000"/>
                        </a:lnSpc>
                        <a:spcBef>
                          <a:spcPts val="0"/>
                        </a:spcBef>
                        <a:spcAft>
                          <a:spcPts val="300"/>
                        </a:spcAft>
                        <a:buClr>
                          <a:schemeClr val="accent2"/>
                        </a:buClr>
                        <a:buSzPct val="120000"/>
                        <a:buFont typeface="Arial" panose="020B0604020202020204" pitchFamily="34" charset="0"/>
                        <a:buChar char="•"/>
                        <a:tabLst/>
                        <a:defRPr/>
                      </a:pPr>
                      <a:r>
                        <a:rPr lang="en-US" sz="1200" dirty="0"/>
                        <a:t>Query cannot be conducted</a:t>
                      </a:r>
                    </a:p>
                    <a:p>
                      <a:pPr marL="182880" marR="0" lvl="1" indent="-182880" algn="l" defTabSz="685800" rtl="0" eaLnBrk="1" fontAlgn="auto" latinLnBrk="0" hangingPunct="1">
                        <a:lnSpc>
                          <a:spcPct val="100000"/>
                        </a:lnSpc>
                        <a:spcBef>
                          <a:spcPts val="0"/>
                        </a:spcBef>
                        <a:spcAft>
                          <a:spcPts val="300"/>
                        </a:spcAft>
                        <a:buClr>
                          <a:schemeClr val="accent2"/>
                        </a:buClr>
                        <a:buSzPct val="120000"/>
                        <a:buFont typeface="Arial" panose="020B0604020202020204" pitchFamily="34" charset="0"/>
                        <a:buChar char="•"/>
                        <a:tabLst/>
                        <a:defRPr/>
                      </a:pPr>
                      <a:r>
                        <a:rPr lang="en-US" sz="1200" dirty="0"/>
                        <a:t>Driver removed from safety-sensitive functions</a:t>
                      </a:r>
                    </a:p>
                    <a:p>
                      <a:pPr marL="0" marR="0" lvl="0" indent="0" algn="l" defTabSz="685800" rtl="0" eaLnBrk="1" fontAlgn="auto" latinLnBrk="0" hangingPunct="1">
                        <a:lnSpc>
                          <a:spcPct val="100000"/>
                        </a:lnSpc>
                        <a:spcBef>
                          <a:spcPts val="600"/>
                        </a:spcBef>
                        <a:spcAft>
                          <a:spcPts val="100"/>
                        </a:spcAft>
                        <a:buClr>
                          <a:schemeClr val="accent2"/>
                        </a:buClr>
                        <a:buSzPct val="120000"/>
                        <a:buFont typeface="Arial" panose="020B0604020202020204" pitchFamily="34" charset="0"/>
                        <a:buNone/>
                        <a:tabLst/>
                        <a:defRPr/>
                      </a:pPr>
                      <a:r>
                        <a:rPr lang="en-US" sz="1200" b="1" dirty="0"/>
                        <a:t>Consent provided</a:t>
                      </a:r>
                    </a:p>
                    <a:p>
                      <a:pPr marL="182880" marR="0" lvl="1" indent="-182880" algn="l" defTabSz="685800" rtl="0" eaLnBrk="1" fontAlgn="auto" latinLnBrk="0" hangingPunct="1">
                        <a:lnSpc>
                          <a:spcPct val="100000"/>
                        </a:lnSpc>
                        <a:spcBef>
                          <a:spcPts val="0"/>
                        </a:spcBef>
                        <a:spcAft>
                          <a:spcPts val="300"/>
                        </a:spcAft>
                        <a:buClr>
                          <a:schemeClr val="accent2"/>
                        </a:buClr>
                        <a:buSzPct val="120000"/>
                        <a:buFont typeface="Arial" panose="020B0604020202020204" pitchFamily="34" charset="0"/>
                        <a:buChar char="•"/>
                        <a:tabLst/>
                        <a:defRPr/>
                      </a:pPr>
                      <a:r>
                        <a:rPr lang="en-US" sz="1200" dirty="0"/>
                        <a:t>Retain via paper or electronically in driver’s qualification file</a:t>
                      </a:r>
                    </a:p>
                    <a:p>
                      <a:pPr marL="182880" marR="0" lvl="1" indent="-182880" algn="l" defTabSz="685800" rtl="0" eaLnBrk="1" fontAlgn="auto" latinLnBrk="0" hangingPunct="1">
                        <a:lnSpc>
                          <a:spcPct val="100000"/>
                        </a:lnSpc>
                        <a:spcBef>
                          <a:spcPts val="0"/>
                        </a:spcBef>
                        <a:spcAft>
                          <a:spcPts val="300"/>
                        </a:spcAft>
                        <a:buClr>
                          <a:schemeClr val="accent2"/>
                        </a:buClr>
                        <a:buSzPct val="120000"/>
                        <a:buFont typeface="Arial" panose="020B0604020202020204" pitchFamily="34" charset="0"/>
                        <a:buChar char="•"/>
                        <a:tabLst/>
                        <a:defRPr/>
                      </a:pPr>
                      <a:r>
                        <a:rPr lang="en-US" sz="1200" dirty="0"/>
                        <a:t>Request limited query in the Clearinghouse</a:t>
                      </a:r>
                    </a:p>
                  </a:txBody>
                  <a:tcPr marL="182880" marR="274320" marT="9144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extLst>
                  <a:ext uri="{0D108BD9-81ED-4DB2-BD59-A6C34878D82A}">
                    <a16:rowId xmlns:a16="http://schemas.microsoft.com/office/drawing/2014/main" val="3602273683"/>
                  </a:ext>
                </a:extLst>
              </a:tr>
              <a:tr h="1950717">
                <a:tc>
                  <a:txBody>
                    <a:bodyPr/>
                    <a:lstStyle/>
                    <a:p>
                      <a:pPr algn="l">
                        <a:spcAft>
                          <a:spcPts val="1200"/>
                        </a:spcAft>
                      </a:pPr>
                      <a:r>
                        <a:rPr lang="en-US" sz="1400" b="1" dirty="0"/>
                        <a:t>FULL QUERY</a:t>
                      </a:r>
                    </a:p>
                  </a:txBody>
                  <a:tcPr marL="18288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tc>
                  <a:txBody>
                    <a:bodyPr/>
                    <a:lstStyle/>
                    <a:p>
                      <a:pPr marL="0" indent="0" algn="l">
                        <a:spcAft>
                          <a:spcPts val="600"/>
                        </a:spcAft>
                        <a:buFont typeface="Arial" panose="020B0604020202020204" pitchFamily="34" charset="0"/>
                        <a:buNone/>
                      </a:pPr>
                      <a:r>
                        <a:rPr lang="en-US" sz="1200" dirty="0"/>
                        <a:t>Pre-employment check on prospective driver</a:t>
                      </a:r>
                    </a:p>
                    <a:p>
                      <a:pPr marL="0" indent="0" algn="l">
                        <a:spcAft>
                          <a:spcPts val="600"/>
                        </a:spcAft>
                        <a:buFont typeface="Arial" panose="020B0604020202020204" pitchFamily="34" charset="0"/>
                        <a:buNone/>
                      </a:pPr>
                      <a:r>
                        <a:rPr lang="en-US" sz="1200" dirty="0"/>
                        <a:t>Limited query returned information exists for queried driver</a:t>
                      </a:r>
                    </a:p>
                    <a:p>
                      <a:pPr marL="0" indent="0" algn="l">
                        <a:spcAft>
                          <a:spcPts val="600"/>
                        </a:spcAft>
                        <a:buFont typeface="Arial" panose="020B0604020202020204" pitchFamily="34" charset="0"/>
                        <a:buNone/>
                      </a:pPr>
                      <a:r>
                        <a:rPr lang="en-US" sz="1200" dirty="0"/>
                        <a:t>Ad hoc/ periodic check on driver</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tc>
                  <a:txBody>
                    <a:bodyPr/>
                    <a:lstStyle/>
                    <a:p>
                      <a:pPr marL="0" indent="0" algn="l">
                        <a:spcAft>
                          <a:spcPts val="1200"/>
                        </a:spcAft>
                        <a:buFont typeface="Arial" panose="020B0604020202020204" pitchFamily="34" charset="0"/>
                        <a:buNone/>
                      </a:pPr>
                      <a:r>
                        <a:rPr lang="en-US" sz="1200" dirty="0"/>
                        <a:t>Electronically within the Clearinghouse</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tc>
                  <a:txBody>
                    <a:bodyPr/>
                    <a:lstStyle/>
                    <a:p>
                      <a:pPr marL="0" indent="0" algn="l">
                        <a:spcAft>
                          <a:spcPts val="1200"/>
                        </a:spcAft>
                        <a:buFont typeface="Arial" panose="020B0604020202020204" pitchFamily="34" charset="0"/>
                        <a:buNone/>
                      </a:pPr>
                      <a:r>
                        <a:rPr lang="en-US" sz="1200" dirty="0"/>
                        <a:t>For each full query for individual driver</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tc>
                  <a:txBody>
                    <a:bodyPr/>
                    <a:lstStyle/>
                    <a:p>
                      <a:pPr marL="0" marR="0" lvl="0" indent="0" algn="l" defTabSz="685800" rtl="0" eaLnBrk="1" fontAlgn="auto" latinLnBrk="0" hangingPunct="1">
                        <a:lnSpc>
                          <a:spcPct val="100000"/>
                        </a:lnSpc>
                        <a:spcBef>
                          <a:spcPts val="600"/>
                        </a:spcBef>
                        <a:spcAft>
                          <a:spcPts val="100"/>
                        </a:spcAft>
                        <a:buClr>
                          <a:schemeClr val="accent2"/>
                        </a:buClr>
                        <a:buSzPct val="120000"/>
                        <a:buFont typeface="Arial" panose="020B0604020202020204" pitchFamily="34" charset="0"/>
                        <a:buNone/>
                        <a:tabLst/>
                        <a:defRPr/>
                      </a:pPr>
                      <a:r>
                        <a:rPr lang="en-US" sz="1200" b="1" dirty="0"/>
                        <a:t>Consent refused</a:t>
                      </a:r>
                    </a:p>
                    <a:p>
                      <a:pPr marL="182880" marR="0" lvl="1" indent="-182880" algn="l" defTabSz="685800" rtl="0" eaLnBrk="1" fontAlgn="auto" latinLnBrk="0" hangingPunct="1">
                        <a:lnSpc>
                          <a:spcPct val="100000"/>
                        </a:lnSpc>
                        <a:spcBef>
                          <a:spcPts val="0"/>
                        </a:spcBef>
                        <a:spcAft>
                          <a:spcPts val="300"/>
                        </a:spcAft>
                        <a:buClr>
                          <a:schemeClr val="accent2"/>
                        </a:buClr>
                        <a:buSzPct val="120000"/>
                        <a:buFont typeface="Arial" panose="020B0604020202020204" pitchFamily="34" charset="0"/>
                        <a:buChar char="•"/>
                        <a:tabLst/>
                        <a:defRPr/>
                      </a:pPr>
                      <a:r>
                        <a:rPr lang="en-US" sz="1200" dirty="0"/>
                        <a:t>Employer notified of refused consent</a:t>
                      </a:r>
                    </a:p>
                    <a:p>
                      <a:pPr marL="182880" marR="0" lvl="1" indent="-182880" algn="l" defTabSz="685800" rtl="0" eaLnBrk="1" fontAlgn="auto" latinLnBrk="0" hangingPunct="1">
                        <a:lnSpc>
                          <a:spcPct val="100000"/>
                        </a:lnSpc>
                        <a:spcBef>
                          <a:spcPts val="0"/>
                        </a:spcBef>
                        <a:spcAft>
                          <a:spcPts val="300"/>
                        </a:spcAft>
                        <a:buClr>
                          <a:schemeClr val="accent2"/>
                        </a:buClr>
                        <a:buSzPct val="120000"/>
                        <a:buFont typeface="Arial" panose="020B0604020202020204" pitchFamily="34" charset="0"/>
                        <a:buChar char="•"/>
                        <a:tabLst/>
                        <a:defRPr/>
                      </a:pPr>
                      <a:r>
                        <a:rPr lang="en-US" sz="1200" dirty="0"/>
                        <a:t>Query cannot be conducted</a:t>
                      </a:r>
                    </a:p>
                    <a:p>
                      <a:pPr marL="182880" marR="0" lvl="1" indent="-182880" algn="l" defTabSz="685800" rtl="0" eaLnBrk="1" fontAlgn="auto" latinLnBrk="0" hangingPunct="1">
                        <a:lnSpc>
                          <a:spcPct val="100000"/>
                        </a:lnSpc>
                        <a:spcBef>
                          <a:spcPts val="0"/>
                        </a:spcBef>
                        <a:spcAft>
                          <a:spcPts val="300"/>
                        </a:spcAft>
                        <a:buClr>
                          <a:schemeClr val="accent2"/>
                        </a:buClr>
                        <a:buSzPct val="120000"/>
                        <a:buFont typeface="Arial" panose="020B0604020202020204" pitchFamily="34" charset="0"/>
                        <a:buChar char="•"/>
                        <a:tabLst/>
                        <a:defRPr/>
                      </a:pPr>
                      <a:r>
                        <a:rPr lang="en-US" sz="1200" dirty="0"/>
                        <a:t>Driver cannot perform/removed</a:t>
                      </a:r>
                      <a:r>
                        <a:rPr lang="en-US" sz="1200" baseline="0" dirty="0"/>
                        <a:t> from</a:t>
                      </a:r>
                      <a:r>
                        <a:rPr lang="en-US" sz="1200" dirty="0"/>
                        <a:t> safety-sensitive functions</a:t>
                      </a:r>
                    </a:p>
                    <a:p>
                      <a:pPr marL="0" marR="0" lvl="0" indent="0" algn="l" defTabSz="685800" rtl="0" eaLnBrk="1" fontAlgn="auto" latinLnBrk="0" hangingPunct="1">
                        <a:lnSpc>
                          <a:spcPct val="100000"/>
                        </a:lnSpc>
                        <a:spcBef>
                          <a:spcPts val="600"/>
                        </a:spcBef>
                        <a:spcAft>
                          <a:spcPts val="100"/>
                        </a:spcAft>
                        <a:buClr>
                          <a:schemeClr val="accent2"/>
                        </a:buClr>
                        <a:buSzPct val="120000"/>
                        <a:buFont typeface="Arial" panose="020B0604020202020204" pitchFamily="34" charset="0"/>
                        <a:buNone/>
                        <a:tabLst/>
                        <a:defRPr/>
                      </a:pPr>
                      <a:r>
                        <a:rPr lang="en-US" sz="1200" b="1" dirty="0"/>
                        <a:t>Consent provided</a:t>
                      </a:r>
                    </a:p>
                    <a:p>
                      <a:pPr marL="182880" marR="0" lvl="1" indent="-182880" algn="l" defTabSz="685800" rtl="0" eaLnBrk="1" fontAlgn="auto" latinLnBrk="0" hangingPunct="1">
                        <a:lnSpc>
                          <a:spcPct val="100000"/>
                        </a:lnSpc>
                        <a:spcBef>
                          <a:spcPts val="0"/>
                        </a:spcBef>
                        <a:spcAft>
                          <a:spcPts val="300"/>
                        </a:spcAft>
                        <a:buClr>
                          <a:schemeClr val="accent2"/>
                        </a:buClr>
                        <a:buSzPct val="120000"/>
                        <a:buFont typeface="Arial" panose="020B0604020202020204" pitchFamily="34" charset="0"/>
                        <a:buChar char="•"/>
                        <a:tabLst/>
                        <a:defRPr/>
                      </a:pPr>
                      <a:r>
                        <a:rPr lang="en-US" sz="1200" dirty="0"/>
                        <a:t>Query conducted</a:t>
                      </a:r>
                    </a:p>
                    <a:p>
                      <a:pPr marL="182880" marR="0" lvl="1" indent="-182880" algn="l" defTabSz="685800" rtl="0" eaLnBrk="1" fontAlgn="auto" latinLnBrk="0" hangingPunct="1">
                        <a:lnSpc>
                          <a:spcPct val="100000"/>
                        </a:lnSpc>
                        <a:spcBef>
                          <a:spcPts val="0"/>
                        </a:spcBef>
                        <a:spcAft>
                          <a:spcPts val="300"/>
                        </a:spcAft>
                        <a:buClr>
                          <a:schemeClr val="accent2"/>
                        </a:buClr>
                        <a:buSzPct val="120000"/>
                        <a:buFont typeface="Arial" panose="020B0604020202020204" pitchFamily="34" charset="0"/>
                        <a:buChar char="•"/>
                        <a:tabLst/>
                        <a:defRPr/>
                      </a:pPr>
                      <a:r>
                        <a:rPr lang="en-US" sz="1200" dirty="0"/>
                        <a:t>Violation details released, including RTD status</a:t>
                      </a:r>
                    </a:p>
                    <a:p>
                      <a:pPr marL="182880" marR="0" lvl="1" indent="-182880" algn="l" defTabSz="685800" rtl="0" eaLnBrk="1" fontAlgn="auto" latinLnBrk="0" hangingPunct="1">
                        <a:lnSpc>
                          <a:spcPct val="100000"/>
                        </a:lnSpc>
                        <a:spcBef>
                          <a:spcPts val="0"/>
                        </a:spcBef>
                        <a:spcAft>
                          <a:spcPts val="300"/>
                        </a:spcAft>
                        <a:buClr>
                          <a:schemeClr val="accent2"/>
                        </a:buClr>
                        <a:buSzPct val="120000"/>
                        <a:buFont typeface="Arial" panose="020B0604020202020204" pitchFamily="34" charset="0"/>
                        <a:buChar char="•"/>
                        <a:tabLst/>
                        <a:defRPr/>
                      </a:pPr>
                      <a:r>
                        <a:rPr lang="en-US" sz="1200" baseline="0" dirty="0"/>
                        <a:t>If queried driver has violation and n</a:t>
                      </a:r>
                      <a:r>
                        <a:rPr lang="en-US" sz="1200" dirty="0"/>
                        <a:t>o negative RTD test result, driver removed from safety-sensitive functions</a:t>
                      </a:r>
                    </a:p>
                  </a:txBody>
                  <a:tcPr marL="18288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extLst>
                  <a:ext uri="{0D108BD9-81ED-4DB2-BD59-A6C34878D82A}">
                    <a16:rowId xmlns:a16="http://schemas.microsoft.com/office/drawing/2014/main" val="2829948112"/>
                  </a:ext>
                </a:extLst>
              </a:tr>
            </a:tbl>
          </a:graphicData>
        </a:graphic>
      </p:graphicFrame>
      <p:pic>
        <p:nvPicPr>
          <p:cNvPr id="8" name="Picture 4"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905" y="2766403"/>
            <a:ext cx="949569" cy="94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905" y="4687204"/>
            <a:ext cx="949569" cy="94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950961"/>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B736C0-6F73-4840-9E73-B643BD2D178F}"/>
              </a:ext>
            </a:extLst>
          </p:cNvPr>
          <p:cNvSpPr/>
          <p:nvPr/>
        </p:nvSpPr>
        <p:spPr bwMode="auto">
          <a:xfrm>
            <a:off x="538618" y="1672119"/>
            <a:ext cx="11296193" cy="4659851"/>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2" name="Text Placeholder 1"/>
          <p:cNvSpPr>
            <a:spLocks noGrp="1"/>
          </p:cNvSpPr>
          <p:nvPr>
            <p:ph type="body" sz="quarter" idx="10"/>
          </p:nvPr>
        </p:nvSpPr>
        <p:spPr/>
        <p:txBody>
          <a:bodyPr/>
          <a:lstStyle/>
          <a:p>
            <a:r>
              <a:rPr lang="en-US" dirty="0"/>
              <a:t>Queries and Consent Requests</a:t>
            </a:r>
          </a:p>
        </p:txBody>
      </p:sp>
      <p:sp>
        <p:nvSpPr>
          <p:cNvPr id="4" name="Slide Number Placeholder 3"/>
          <p:cNvSpPr>
            <a:spLocks noGrp="1"/>
          </p:cNvSpPr>
          <p:nvPr>
            <p:ph type="sldNum" sz="quarter" idx="4"/>
          </p:nvPr>
        </p:nvSpPr>
        <p:spPr/>
        <p:txBody>
          <a:bodyPr/>
          <a:lstStyle/>
          <a:p>
            <a:fld id="{A01475F6-15BF-E945-87A6-683076D41687}" type="slidenum">
              <a:rPr lang="en-US" smtClean="0"/>
              <a:pPr/>
              <a:t>14</a:t>
            </a:fld>
            <a:endParaRPr lang="en-US" dirty="0"/>
          </a:p>
        </p:txBody>
      </p:sp>
      <p:sp>
        <p:nvSpPr>
          <p:cNvPr id="6" name="Text Placeholder 17">
            <a:extLst>
              <a:ext uri="{FF2B5EF4-FFF2-40B4-BE49-F238E27FC236}">
                <a16:creationId xmlns:a16="http://schemas.microsoft.com/office/drawing/2014/main" id="{59E56DEE-9F40-D64D-BFD5-BAEA7745BB40}"/>
              </a:ext>
            </a:extLst>
          </p:cNvPr>
          <p:cNvSpPr txBox="1">
            <a:spLocks/>
          </p:cNvSpPr>
          <p:nvPr/>
        </p:nvSpPr>
        <p:spPr>
          <a:xfrm>
            <a:off x="701458" y="4240139"/>
            <a:ext cx="3018512" cy="1960244"/>
          </a:xfrm>
          <a:prstGeom prst="rect">
            <a:avLst/>
          </a:prstGeom>
          <a:no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spcBef>
                <a:spcPts val="0"/>
              </a:spcBef>
            </a:pPr>
            <a:r>
              <a:rPr lang="en-US" sz="1800" dirty="0">
                <a:solidFill>
                  <a:srgbClr val="0070C0"/>
                </a:solidFill>
              </a:rPr>
              <a:t>REGISTER</a:t>
            </a:r>
            <a:r>
              <a:rPr lang="en-US" sz="1800" dirty="0"/>
              <a:t> </a:t>
            </a:r>
            <a:br>
              <a:rPr lang="en-US" sz="1800" dirty="0"/>
            </a:br>
            <a:r>
              <a:rPr lang="en-US" sz="1800" kern="0" dirty="0"/>
              <a:t>Drivers </a:t>
            </a:r>
            <a:r>
              <a:rPr lang="en-US" sz="1800" b="0" kern="0" dirty="0"/>
              <a:t>must register </a:t>
            </a:r>
            <a:br>
              <a:rPr lang="en-US" sz="1800" b="0" kern="0" dirty="0"/>
            </a:br>
            <a:r>
              <a:rPr lang="en-US" sz="1800" b="0" kern="0" dirty="0"/>
              <a:t>in the Clearinghouse </a:t>
            </a:r>
            <a:br>
              <a:rPr lang="en-US" sz="1800" b="0" kern="0" dirty="0"/>
            </a:br>
            <a:r>
              <a:rPr lang="en-US" sz="1800" b="0" kern="0" dirty="0"/>
              <a:t>to provide consent </a:t>
            </a:r>
            <a:br>
              <a:rPr lang="en-US" sz="1800" b="0" kern="0" dirty="0"/>
            </a:br>
            <a:r>
              <a:rPr lang="en-US" sz="1800" b="0" kern="0" dirty="0"/>
              <a:t>for full queries (including pre-employment queries)</a:t>
            </a:r>
          </a:p>
          <a:p>
            <a:pPr algn="ctr" defTabSz="914400"/>
            <a:endParaRPr lang="en-US" sz="1100" kern="0" dirty="0"/>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r="49981"/>
          <a:stretch/>
        </p:blipFill>
        <p:spPr>
          <a:xfrm>
            <a:off x="1688992" y="1599212"/>
            <a:ext cx="4486587" cy="2659637"/>
          </a:xfrm>
          <a:prstGeom prst="rect">
            <a:avLst/>
          </a:prstGeom>
        </p:spPr>
      </p:pic>
      <p:sp>
        <p:nvSpPr>
          <p:cNvPr id="7" name="Text Placeholder 17">
            <a:extLst>
              <a:ext uri="{FF2B5EF4-FFF2-40B4-BE49-F238E27FC236}">
                <a16:creationId xmlns:a16="http://schemas.microsoft.com/office/drawing/2014/main" id="{027982F6-B642-C64D-9DF2-0BB51E53D30F}"/>
              </a:ext>
            </a:extLst>
          </p:cNvPr>
          <p:cNvSpPr txBox="1">
            <a:spLocks/>
          </p:cNvSpPr>
          <p:nvPr/>
        </p:nvSpPr>
        <p:spPr>
          <a:xfrm>
            <a:off x="3858017" y="4240139"/>
            <a:ext cx="3116444" cy="1960244"/>
          </a:xfrm>
          <a:prstGeom prst="rect">
            <a:avLst/>
          </a:prstGeom>
          <a:no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r>
              <a:rPr lang="en-US" sz="1800" dirty="0">
                <a:solidFill>
                  <a:srgbClr val="0070C0"/>
                </a:solidFill>
              </a:rPr>
              <a:t>CONSENT</a:t>
            </a:r>
            <a:r>
              <a:rPr lang="en-US" sz="1800" dirty="0"/>
              <a:t> </a:t>
            </a:r>
            <a:br>
              <a:rPr lang="en-US" sz="1800" dirty="0"/>
            </a:br>
            <a:r>
              <a:rPr lang="en-US" sz="1800" dirty="0"/>
              <a:t>Employers </a:t>
            </a:r>
            <a:r>
              <a:rPr lang="en-US" sz="1800" b="0" dirty="0"/>
              <a:t>must obtain </a:t>
            </a:r>
            <a:br>
              <a:rPr lang="en-US" sz="1800" b="0" dirty="0"/>
            </a:br>
            <a:r>
              <a:rPr lang="en-US" sz="1800" b="0" dirty="0"/>
              <a:t>a driver’s specific electronic consent before querying the driver’s violation information</a:t>
            </a:r>
          </a:p>
        </p:txBody>
      </p:sp>
      <p:sp>
        <p:nvSpPr>
          <p:cNvPr id="8" name="Text Placeholder 17">
            <a:extLst>
              <a:ext uri="{FF2B5EF4-FFF2-40B4-BE49-F238E27FC236}">
                <a16:creationId xmlns:a16="http://schemas.microsoft.com/office/drawing/2014/main" id="{70052BB3-7520-0446-881E-4E4CBC8DDF75}"/>
              </a:ext>
            </a:extLst>
          </p:cNvPr>
          <p:cNvSpPr txBox="1">
            <a:spLocks/>
          </p:cNvSpPr>
          <p:nvPr/>
        </p:nvSpPr>
        <p:spPr>
          <a:xfrm>
            <a:off x="7473224" y="4240139"/>
            <a:ext cx="3900409" cy="2141936"/>
          </a:xfrm>
          <a:prstGeom prst="rect">
            <a:avLst/>
          </a:prstGeom>
          <a:no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r>
              <a:rPr lang="en-US" sz="1800" dirty="0">
                <a:solidFill>
                  <a:srgbClr val="0070C0"/>
                </a:solidFill>
              </a:rPr>
              <a:t>REFUSED CONSENT </a:t>
            </a:r>
            <a:br>
              <a:rPr lang="en-US" sz="1800" dirty="0">
                <a:solidFill>
                  <a:srgbClr val="0070C0"/>
                </a:solidFill>
              </a:rPr>
            </a:br>
            <a:r>
              <a:rPr lang="en-US" sz="1800" dirty="0"/>
              <a:t>Drivers </a:t>
            </a:r>
            <a:r>
              <a:rPr lang="en-US" sz="1800" b="0" dirty="0"/>
              <a:t>who refuse their consent cannot perform safety-sensitive functions (including operating a CMV) for that employer</a:t>
            </a:r>
            <a:endParaRPr lang="en-US" sz="1800" b="0" kern="0" dirty="0"/>
          </a:p>
        </p:txBody>
      </p:sp>
      <p:cxnSp>
        <p:nvCxnSpPr>
          <p:cNvPr id="9" name="Straight Connector 8">
            <a:extLst>
              <a:ext uri="{FF2B5EF4-FFF2-40B4-BE49-F238E27FC236}">
                <a16:creationId xmlns:a16="http://schemas.microsoft.com/office/drawing/2014/main" id="{673ADD41-4D87-274C-85BD-D73E9F53A933}"/>
              </a:ext>
            </a:extLst>
          </p:cNvPr>
          <p:cNvCxnSpPr>
            <a:cxnSpLocks/>
          </p:cNvCxnSpPr>
          <p:nvPr/>
        </p:nvCxnSpPr>
        <p:spPr bwMode="auto">
          <a:xfrm>
            <a:off x="3755270" y="4473362"/>
            <a:ext cx="0" cy="1676917"/>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15" name="Straight Connector 14">
            <a:extLst>
              <a:ext uri="{FF2B5EF4-FFF2-40B4-BE49-F238E27FC236}">
                <a16:creationId xmlns:a16="http://schemas.microsoft.com/office/drawing/2014/main" id="{4D565615-842E-B942-88CE-3A1F0BB52DBE}"/>
              </a:ext>
            </a:extLst>
          </p:cNvPr>
          <p:cNvCxnSpPr>
            <a:cxnSpLocks/>
          </p:cNvCxnSpPr>
          <p:nvPr/>
        </p:nvCxnSpPr>
        <p:spPr bwMode="auto">
          <a:xfrm>
            <a:off x="7087195" y="2104373"/>
            <a:ext cx="0" cy="4045906"/>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6" name="Picture 15">
            <a:extLst>
              <a:ext uri="{FF2B5EF4-FFF2-40B4-BE49-F238E27FC236}">
                <a16:creationId xmlns:a16="http://schemas.microsoft.com/office/drawing/2014/main" id="{590FFEDE-DADD-6348-A52F-1AAF1F5626E8}"/>
              </a:ext>
            </a:extLst>
          </p:cNvPr>
          <p:cNvPicPr>
            <a:picLocks noChangeAspect="1"/>
          </p:cNvPicPr>
          <p:nvPr/>
        </p:nvPicPr>
        <p:blipFill rotWithShape="1">
          <a:blip r:embed="rId2">
            <a:extLst>
              <a:ext uri="{28A0092B-C50C-407E-A947-70E740481C1C}">
                <a14:useLocalDpi xmlns:a14="http://schemas.microsoft.com/office/drawing/2010/main" val="0"/>
              </a:ext>
            </a:extLst>
          </a:blip>
          <a:srcRect l="47638" t="3107" r="-47638" b="-3107"/>
          <a:stretch/>
        </p:blipFill>
        <p:spPr>
          <a:xfrm>
            <a:off x="7261769" y="1672120"/>
            <a:ext cx="8969824" cy="2659637"/>
          </a:xfrm>
          <a:prstGeom prst="rect">
            <a:avLst/>
          </a:prstGeom>
        </p:spPr>
      </p:pic>
    </p:spTree>
    <p:extLst>
      <p:ext uri="{BB962C8B-B14F-4D97-AF65-F5344CB8AC3E}">
        <p14:creationId xmlns:p14="http://schemas.microsoft.com/office/powerpoint/2010/main" val="622096304"/>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Consortia/Third-Party Administrators (C/TPAs)</a:t>
            </a:r>
          </a:p>
        </p:txBody>
      </p:sp>
      <p:sp>
        <p:nvSpPr>
          <p:cNvPr id="4" name="Slide Number Placeholder 3"/>
          <p:cNvSpPr>
            <a:spLocks noGrp="1"/>
          </p:cNvSpPr>
          <p:nvPr>
            <p:ph type="sldNum" sz="quarter" idx="4"/>
          </p:nvPr>
        </p:nvSpPr>
        <p:spPr/>
        <p:txBody>
          <a:bodyPr/>
          <a:lstStyle/>
          <a:p>
            <a:fld id="{A01475F6-15BF-E945-87A6-683076D41687}" type="slidenum">
              <a:rPr lang="en-US" smtClean="0"/>
              <a:pPr/>
              <a:t>15</a:t>
            </a:fld>
            <a:endParaRPr lang="en-US" dirty="0"/>
          </a:p>
        </p:txBody>
      </p:sp>
      <p:sp>
        <p:nvSpPr>
          <p:cNvPr id="13" name="Content Placeholder 2">
            <a:extLst>
              <a:ext uri="{FF2B5EF4-FFF2-40B4-BE49-F238E27FC236}">
                <a16:creationId xmlns:a16="http://schemas.microsoft.com/office/drawing/2014/main" id="{79DC90A0-CB92-4B73-884A-6FCB43F24986}"/>
              </a:ext>
            </a:extLst>
          </p:cNvPr>
          <p:cNvSpPr txBox="1">
            <a:spLocks/>
          </p:cNvSpPr>
          <p:nvPr/>
        </p:nvSpPr>
        <p:spPr>
          <a:xfrm>
            <a:off x="429686" y="1581862"/>
            <a:ext cx="5762770" cy="3561941"/>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indent="0" defTabSz="914400">
              <a:spcAft>
                <a:spcPts val="600"/>
              </a:spcAft>
              <a:buFont typeface="Wingdings" pitchFamily="2" charset="2"/>
              <a:buNone/>
            </a:pPr>
            <a:r>
              <a:rPr lang="en-US" sz="2800" b="1" kern="0" dirty="0"/>
              <a:t>C/TPAs may:</a:t>
            </a:r>
          </a:p>
          <a:p>
            <a:pPr marL="509905" lvl="1" indent="-342900" defTabSz="914400">
              <a:spcAft>
                <a:spcPts val="1100"/>
              </a:spcAft>
              <a:buFont typeface="+mj-lt"/>
              <a:buAutoNum type="arabicPeriod"/>
            </a:pPr>
            <a:r>
              <a:rPr lang="en-US" sz="1800" b="1" kern="0" dirty="0">
                <a:solidFill>
                  <a:schemeClr val="accent2"/>
                </a:solidFill>
              </a:rPr>
              <a:t>ENTER</a:t>
            </a:r>
            <a:r>
              <a:rPr lang="en-US" sz="1800" kern="0" dirty="0">
                <a:solidFill>
                  <a:schemeClr val="tx1"/>
                </a:solidFill>
              </a:rPr>
              <a:t> drug and alcohol violation information into the Clearinghouse on behalf of the employer</a:t>
            </a:r>
          </a:p>
          <a:p>
            <a:pPr marL="509905" lvl="1" indent="-342900" defTabSz="914400">
              <a:spcAft>
                <a:spcPts val="1100"/>
              </a:spcAft>
              <a:buFont typeface="+mj-lt"/>
              <a:buAutoNum type="arabicPeriod"/>
            </a:pPr>
            <a:r>
              <a:rPr lang="en-US" sz="1800" b="1" kern="0" dirty="0">
                <a:solidFill>
                  <a:schemeClr val="accent2"/>
                </a:solidFill>
              </a:rPr>
              <a:t>REQUEST</a:t>
            </a:r>
            <a:r>
              <a:rPr lang="en-US" sz="1800" kern="0" dirty="0">
                <a:solidFill>
                  <a:schemeClr val="tx1"/>
                </a:solidFill>
              </a:rPr>
              <a:t> consent from the driver on behalf of the employer</a:t>
            </a:r>
          </a:p>
          <a:p>
            <a:pPr marL="509905" lvl="1" indent="-342900" defTabSz="914400">
              <a:spcAft>
                <a:spcPts val="1100"/>
              </a:spcAft>
              <a:buFont typeface="+mj-lt"/>
              <a:buAutoNum type="arabicPeriod"/>
            </a:pPr>
            <a:r>
              <a:rPr lang="en-US" sz="1800" b="1" kern="0" dirty="0">
                <a:solidFill>
                  <a:schemeClr val="accent2"/>
                </a:solidFill>
              </a:rPr>
              <a:t>QUERY</a:t>
            </a:r>
            <a:r>
              <a:rPr lang="en-US" sz="1800" kern="0" dirty="0">
                <a:solidFill>
                  <a:schemeClr val="tx1"/>
                </a:solidFill>
              </a:rPr>
              <a:t> the Clearinghouse on behalf of the employer</a:t>
            </a:r>
          </a:p>
          <a:p>
            <a:pPr marL="509905" lvl="1" indent="-342900" defTabSz="914400">
              <a:spcAft>
                <a:spcPts val="1100"/>
              </a:spcAft>
              <a:buFont typeface="+mj-lt"/>
              <a:buAutoNum type="arabicPeriod"/>
            </a:pPr>
            <a:r>
              <a:rPr lang="en-US" sz="1800" b="1" kern="0" dirty="0">
                <a:solidFill>
                  <a:schemeClr val="accent2"/>
                </a:solidFill>
              </a:rPr>
              <a:t>DESIGNATE</a:t>
            </a:r>
            <a:r>
              <a:rPr lang="en-US" sz="1800" kern="0" dirty="0">
                <a:solidFill>
                  <a:schemeClr val="tx1"/>
                </a:solidFill>
              </a:rPr>
              <a:t> C/TPA Assistant(s) in the Clearinghouse</a:t>
            </a:r>
            <a:endParaRPr lang="en-US" sz="1800" kern="0" dirty="0">
              <a:solidFill>
                <a:schemeClr val="tx1"/>
              </a:solidFill>
              <a:highlight>
                <a:srgbClr val="FFFF00"/>
              </a:highlight>
            </a:endParaRPr>
          </a:p>
        </p:txBody>
      </p:sp>
      <p:sp>
        <p:nvSpPr>
          <p:cNvPr id="14" name="Content Placeholder 2">
            <a:extLst>
              <a:ext uri="{FF2B5EF4-FFF2-40B4-BE49-F238E27FC236}">
                <a16:creationId xmlns:a16="http://schemas.microsoft.com/office/drawing/2014/main" id="{8A47D980-2C74-4211-BD1F-64F075FFE7FE}"/>
              </a:ext>
            </a:extLst>
          </p:cNvPr>
          <p:cNvSpPr txBox="1">
            <a:spLocks/>
          </p:cNvSpPr>
          <p:nvPr/>
        </p:nvSpPr>
        <p:spPr>
          <a:xfrm>
            <a:off x="567159" y="5335927"/>
            <a:ext cx="11267653" cy="1169045"/>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indent="0" defTabSz="914400">
              <a:buFont typeface="Wingdings" pitchFamily="2" charset="2"/>
              <a:buNone/>
            </a:pPr>
            <a:r>
              <a:rPr lang="en-US" sz="1400" kern="0" dirty="0">
                <a:solidFill>
                  <a:schemeClr val="tx1"/>
                </a:solidFill>
              </a:rPr>
              <a:t>The </a:t>
            </a:r>
            <a:r>
              <a:rPr lang="en-US" sz="1400" b="1" kern="0" dirty="0">
                <a:solidFill>
                  <a:schemeClr val="tx1"/>
                </a:solidFill>
              </a:rPr>
              <a:t>C/TPA </a:t>
            </a:r>
            <a:r>
              <a:rPr lang="en-US" sz="1400" kern="0" dirty="0">
                <a:solidFill>
                  <a:schemeClr val="tx1"/>
                </a:solidFill>
              </a:rPr>
              <a:t>must be designated by the employer in the Clearinghouse before the C/TPA can report violation information or query the Clearinghouse on behalf of the employer.</a:t>
            </a:r>
          </a:p>
          <a:p>
            <a:pPr marL="0" indent="0" defTabSz="914400">
              <a:buFont typeface="Wingdings" pitchFamily="2" charset="2"/>
              <a:buNone/>
            </a:pPr>
            <a:r>
              <a:rPr lang="en-US" sz="1400" kern="0" dirty="0">
                <a:solidFill>
                  <a:schemeClr val="tx1"/>
                </a:solidFill>
              </a:rPr>
              <a:t>An </a:t>
            </a:r>
            <a:r>
              <a:rPr lang="en-US" sz="1600" b="1" kern="0" dirty="0">
                <a:solidFill>
                  <a:schemeClr val="tx1"/>
                </a:solidFill>
              </a:rPr>
              <a:t>employer</a:t>
            </a:r>
            <a:r>
              <a:rPr lang="en-US" sz="1400" b="1" kern="0" dirty="0">
                <a:solidFill>
                  <a:schemeClr val="tx1"/>
                </a:solidFill>
              </a:rPr>
              <a:t> </a:t>
            </a:r>
            <a:r>
              <a:rPr lang="en-US" sz="1400" kern="0" dirty="0">
                <a:solidFill>
                  <a:schemeClr val="tx1"/>
                </a:solidFill>
              </a:rPr>
              <a:t>who employs him/herself as a driver (owner-operator) must designate the C/TPA</a:t>
            </a:r>
            <a:r>
              <a:rPr lang="en-US" sz="1400" b="1" kern="0" dirty="0">
                <a:solidFill>
                  <a:schemeClr val="tx1"/>
                </a:solidFill>
              </a:rPr>
              <a:t> </a:t>
            </a:r>
            <a:r>
              <a:rPr lang="en-US" sz="1400" kern="0" dirty="0">
                <a:solidFill>
                  <a:schemeClr val="tx1"/>
                </a:solidFill>
              </a:rPr>
              <a:t>in the Clearinghouse.</a:t>
            </a:r>
          </a:p>
          <a:p>
            <a:pPr marL="167005" lvl="1" indent="0" defTabSz="914400">
              <a:spcAft>
                <a:spcPts val="1100"/>
              </a:spcAft>
              <a:buNone/>
            </a:pPr>
            <a:endParaRPr lang="en-US" sz="1400" kern="0" dirty="0">
              <a:solidFill>
                <a:schemeClr val="tx1"/>
              </a:solidFill>
            </a:endParaRPr>
          </a:p>
        </p:txBody>
      </p:sp>
      <p:sp>
        <p:nvSpPr>
          <p:cNvPr id="8" name="Text Placeholder 17">
            <a:extLst>
              <a:ext uri="{FF2B5EF4-FFF2-40B4-BE49-F238E27FC236}">
                <a16:creationId xmlns:a16="http://schemas.microsoft.com/office/drawing/2014/main" id="{8A08579D-5A6B-DC41-B754-08806F282649}"/>
              </a:ext>
            </a:extLst>
          </p:cNvPr>
          <p:cNvSpPr txBox="1">
            <a:spLocks/>
          </p:cNvSpPr>
          <p:nvPr/>
        </p:nvSpPr>
        <p:spPr>
          <a:xfrm>
            <a:off x="6678592" y="1632027"/>
            <a:ext cx="5156221" cy="2592731"/>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a:spcAft>
                <a:spcPts val="600"/>
              </a:spcAft>
            </a:pPr>
            <a:r>
              <a:rPr lang="en-US" sz="1800" dirty="0"/>
              <a:t>Registration Overview:</a:t>
            </a:r>
          </a:p>
          <a:p>
            <a:pPr marL="509905" lvl="1" indent="-342900">
              <a:spcAft>
                <a:spcPts val="1100"/>
              </a:spcAft>
              <a:buFont typeface="+mj-lt"/>
              <a:buAutoNum type="arabicPeriod"/>
            </a:pPr>
            <a:r>
              <a:rPr lang="en-US" sz="1600" b="1" dirty="0">
                <a:solidFill>
                  <a:schemeClr val="accent2"/>
                </a:solidFill>
              </a:rPr>
              <a:t>C/TPAs </a:t>
            </a:r>
            <a:r>
              <a:rPr lang="en-US" sz="1600" dirty="0"/>
              <a:t>will register in the Clearinghouse</a:t>
            </a:r>
          </a:p>
          <a:p>
            <a:pPr marL="509905" lvl="1" indent="-342900">
              <a:spcAft>
                <a:spcPts val="1100"/>
              </a:spcAft>
              <a:buFont typeface="+mj-lt"/>
              <a:buAutoNum type="arabicPeriod"/>
            </a:pPr>
            <a:r>
              <a:rPr lang="en-US" sz="1600" b="1" dirty="0">
                <a:solidFill>
                  <a:schemeClr val="accent2"/>
                </a:solidFill>
              </a:rPr>
              <a:t>C/TPAs </a:t>
            </a:r>
            <a:r>
              <a:rPr lang="en-US" sz="1600" dirty="0"/>
              <a:t>will send an invitation to their Assistants to register in the Clearinghouse</a:t>
            </a:r>
          </a:p>
          <a:p>
            <a:pPr marL="509905" lvl="1" indent="-342900">
              <a:spcAft>
                <a:spcPts val="1100"/>
              </a:spcAft>
              <a:buFont typeface="+mj-lt"/>
              <a:buAutoNum type="arabicPeriod"/>
            </a:pPr>
            <a:r>
              <a:rPr lang="en-US" sz="1600" b="1" dirty="0">
                <a:solidFill>
                  <a:schemeClr val="accent2"/>
                </a:solidFill>
              </a:rPr>
              <a:t>Registration and login </a:t>
            </a:r>
            <a:r>
              <a:rPr lang="en-US" sz="1600" dirty="0"/>
              <a:t>will require users to complete the verification process</a:t>
            </a:r>
            <a:endParaRPr lang="en-US" sz="1600" strike="sngStrike" dirty="0">
              <a:solidFill>
                <a:srgbClr val="FF0000"/>
              </a:solidFill>
            </a:endParaRPr>
          </a:p>
        </p:txBody>
      </p:sp>
      <p:cxnSp>
        <p:nvCxnSpPr>
          <p:cNvPr id="9" name="Straight Connector 8">
            <a:extLst>
              <a:ext uri="{FF2B5EF4-FFF2-40B4-BE49-F238E27FC236}">
                <a16:creationId xmlns:a16="http://schemas.microsoft.com/office/drawing/2014/main" id="{93EC0670-0807-C948-AAA3-04E5EF6E363B}"/>
              </a:ext>
            </a:extLst>
          </p:cNvPr>
          <p:cNvCxnSpPr>
            <a:cxnSpLocks/>
          </p:cNvCxnSpPr>
          <p:nvPr/>
        </p:nvCxnSpPr>
        <p:spPr bwMode="auto">
          <a:xfrm>
            <a:off x="6678592" y="4201167"/>
            <a:ext cx="5156221" cy="0"/>
          </a:xfrm>
          <a:prstGeom prst="line">
            <a:avLst/>
          </a:prstGeom>
          <a:solidFill>
            <a:schemeClr val="accent1"/>
          </a:solidFill>
          <a:ln w="41275" cap="flat" cmpd="sng" algn="ctr">
            <a:solidFill>
              <a:schemeClr val="accent2"/>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7DC71FC6-C927-534B-A011-1FF314F36D78}"/>
              </a:ext>
            </a:extLst>
          </p:cNvPr>
          <p:cNvCxnSpPr>
            <a:cxnSpLocks/>
          </p:cNvCxnSpPr>
          <p:nvPr/>
        </p:nvCxnSpPr>
        <p:spPr bwMode="auto">
          <a:xfrm>
            <a:off x="567159" y="5252524"/>
            <a:ext cx="1126765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817920260"/>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Medical Review Officers (MROs)</a:t>
            </a:r>
          </a:p>
        </p:txBody>
      </p:sp>
      <p:sp>
        <p:nvSpPr>
          <p:cNvPr id="4" name="Slide Number Placeholder 3"/>
          <p:cNvSpPr>
            <a:spLocks noGrp="1"/>
          </p:cNvSpPr>
          <p:nvPr>
            <p:ph type="sldNum" sz="quarter" idx="4"/>
          </p:nvPr>
        </p:nvSpPr>
        <p:spPr/>
        <p:txBody>
          <a:bodyPr/>
          <a:lstStyle/>
          <a:p>
            <a:fld id="{A01475F6-15BF-E945-87A6-683076D41687}" type="slidenum">
              <a:rPr lang="en-US" smtClean="0"/>
              <a:pPr/>
              <a:t>16</a:t>
            </a:fld>
            <a:endParaRPr lang="en-US" dirty="0"/>
          </a:p>
        </p:txBody>
      </p:sp>
      <p:sp>
        <p:nvSpPr>
          <p:cNvPr id="20" name="Content Placeholder 2">
            <a:extLst>
              <a:ext uri="{FF2B5EF4-FFF2-40B4-BE49-F238E27FC236}">
                <a16:creationId xmlns:a16="http://schemas.microsoft.com/office/drawing/2014/main" id="{AB2DDA91-95DC-44EC-9F98-AA50B606FB2F}"/>
              </a:ext>
            </a:extLst>
          </p:cNvPr>
          <p:cNvSpPr txBox="1">
            <a:spLocks/>
          </p:cNvSpPr>
          <p:nvPr/>
        </p:nvSpPr>
        <p:spPr>
          <a:xfrm>
            <a:off x="5730890" y="4605053"/>
            <a:ext cx="11405128" cy="2252947"/>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indent="0" defTabSz="914400">
              <a:buFont typeface="Wingdings" pitchFamily="2" charset="2"/>
              <a:buNone/>
            </a:pPr>
            <a:endParaRPr lang="en-US" strike="sngStrike" kern="0" dirty="0">
              <a:solidFill>
                <a:srgbClr val="FF0000"/>
              </a:solidFill>
            </a:endParaRPr>
          </a:p>
        </p:txBody>
      </p:sp>
      <p:sp>
        <p:nvSpPr>
          <p:cNvPr id="7" name="Text Placeholder 17">
            <a:extLst>
              <a:ext uri="{FF2B5EF4-FFF2-40B4-BE49-F238E27FC236}">
                <a16:creationId xmlns:a16="http://schemas.microsoft.com/office/drawing/2014/main" id="{D0BAF06C-00C2-B44D-9F18-75B903FDCD49}"/>
              </a:ext>
            </a:extLst>
          </p:cNvPr>
          <p:cNvSpPr txBox="1">
            <a:spLocks/>
          </p:cNvSpPr>
          <p:nvPr/>
        </p:nvSpPr>
        <p:spPr>
          <a:xfrm>
            <a:off x="429686" y="1422113"/>
            <a:ext cx="5914662" cy="4746895"/>
          </a:xfrm>
          <a:prstGeom prst="rect">
            <a:avLst/>
          </a:prstGeom>
          <a:no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r>
              <a:rPr lang="en-US" sz="2800" dirty="0"/>
              <a:t>MROs may:</a:t>
            </a:r>
          </a:p>
          <a:p>
            <a:pPr marL="509905" lvl="1" indent="-342900">
              <a:spcAft>
                <a:spcPts val="1100"/>
              </a:spcAft>
              <a:buFont typeface="+mj-lt"/>
              <a:buAutoNum type="arabicPeriod"/>
            </a:pPr>
            <a:r>
              <a:rPr lang="en-US" sz="1800" b="1" dirty="0">
                <a:solidFill>
                  <a:srgbClr val="0070C0"/>
                </a:solidFill>
              </a:rPr>
              <a:t>WORK </a:t>
            </a:r>
            <a:r>
              <a:rPr lang="en-US" sz="1800" dirty="0">
                <a:solidFill>
                  <a:schemeClr val="tx1"/>
                </a:solidFill>
              </a:rPr>
              <a:t>for MRO company(</a:t>
            </a:r>
            <a:r>
              <a:rPr lang="en-US" sz="1800" dirty="0" err="1">
                <a:solidFill>
                  <a:schemeClr val="tx1"/>
                </a:solidFill>
              </a:rPr>
              <a:t>ies</a:t>
            </a:r>
            <a:r>
              <a:rPr lang="en-US" sz="1800" dirty="0">
                <a:solidFill>
                  <a:schemeClr val="tx1"/>
                </a:solidFill>
              </a:rPr>
              <a:t>), or self-employed</a:t>
            </a:r>
          </a:p>
          <a:p>
            <a:pPr marL="509905" lvl="1" indent="-342900">
              <a:spcAft>
                <a:spcPts val="1100"/>
              </a:spcAft>
              <a:buFont typeface="+mj-lt"/>
              <a:buAutoNum type="arabicPeriod"/>
            </a:pPr>
            <a:r>
              <a:rPr lang="en-US" sz="1800" b="1" dirty="0">
                <a:solidFill>
                  <a:srgbClr val="0070C0"/>
                </a:solidFill>
              </a:rPr>
              <a:t>ENTER </a:t>
            </a:r>
            <a:r>
              <a:rPr lang="en-US" sz="1800" dirty="0">
                <a:solidFill>
                  <a:schemeClr val="tx1"/>
                </a:solidFill>
              </a:rPr>
              <a:t>drug violation information to the Clearinghouse </a:t>
            </a:r>
          </a:p>
          <a:p>
            <a:pPr marL="509905" lvl="1" indent="-342900">
              <a:spcAft>
                <a:spcPts val="1100"/>
              </a:spcAft>
              <a:buFont typeface="+mj-lt"/>
              <a:buAutoNum type="arabicPeriod"/>
            </a:pPr>
            <a:r>
              <a:rPr lang="en-US" sz="1800" b="1" dirty="0">
                <a:solidFill>
                  <a:srgbClr val="0070C0"/>
                </a:solidFill>
              </a:rPr>
              <a:t>DESIGNATE </a:t>
            </a:r>
            <a:r>
              <a:rPr lang="en-US" sz="1800" dirty="0">
                <a:solidFill>
                  <a:schemeClr val="tx1"/>
                </a:solidFill>
              </a:rPr>
              <a:t>MRO Assistant(s) to enter violation information on their behalf</a:t>
            </a:r>
          </a:p>
        </p:txBody>
      </p:sp>
      <p:sp>
        <p:nvSpPr>
          <p:cNvPr id="10" name="Text Placeholder 17">
            <a:extLst>
              <a:ext uri="{FF2B5EF4-FFF2-40B4-BE49-F238E27FC236}">
                <a16:creationId xmlns:a16="http://schemas.microsoft.com/office/drawing/2014/main" id="{7E5C82C7-AA5D-F841-B10F-C3A26C87BDAE}"/>
              </a:ext>
            </a:extLst>
          </p:cNvPr>
          <p:cNvSpPr txBox="1">
            <a:spLocks/>
          </p:cNvSpPr>
          <p:nvPr/>
        </p:nvSpPr>
        <p:spPr>
          <a:xfrm>
            <a:off x="6678592" y="1632027"/>
            <a:ext cx="5156221" cy="2592731"/>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r>
              <a:rPr lang="en-US" kern="0" dirty="0"/>
              <a:t>Registration Overview:</a:t>
            </a:r>
          </a:p>
          <a:p>
            <a:pPr marL="509905" lvl="1" indent="-342900" defTabSz="914400">
              <a:spcAft>
                <a:spcPts val="1100"/>
              </a:spcAft>
              <a:buFont typeface="+mj-lt"/>
              <a:buAutoNum type="arabicPeriod"/>
            </a:pPr>
            <a:r>
              <a:rPr lang="en-US" sz="1600" b="1" kern="0" dirty="0">
                <a:solidFill>
                  <a:schemeClr val="accent2"/>
                </a:solidFill>
              </a:rPr>
              <a:t>MROs </a:t>
            </a:r>
            <a:r>
              <a:rPr lang="en-US" sz="1600" kern="0" dirty="0"/>
              <a:t>will register in the Clearinghouse</a:t>
            </a:r>
          </a:p>
          <a:p>
            <a:pPr marL="509905" lvl="1" indent="-342900" defTabSz="914400">
              <a:spcAft>
                <a:spcPts val="1100"/>
              </a:spcAft>
              <a:buFont typeface="+mj-lt"/>
              <a:buAutoNum type="arabicPeriod"/>
            </a:pPr>
            <a:r>
              <a:rPr lang="en-US" sz="1600" b="1" kern="0" dirty="0">
                <a:solidFill>
                  <a:schemeClr val="accent2"/>
                </a:solidFill>
              </a:rPr>
              <a:t>MROs </a:t>
            </a:r>
            <a:r>
              <a:rPr lang="en-US" sz="1600" kern="0" dirty="0"/>
              <a:t>will send an invitation to their Assistants to register in the Clearinghouse</a:t>
            </a:r>
          </a:p>
          <a:p>
            <a:pPr marL="509905" lvl="1" indent="-342900">
              <a:spcAft>
                <a:spcPts val="1100"/>
              </a:spcAft>
              <a:buFont typeface="+mj-lt"/>
              <a:buAutoNum type="arabicPeriod"/>
            </a:pPr>
            <a:r>
              <a:rPr lang="en-US" sz="1600" b="1" dirty="0">
                <a:solidFill>
                  <a:schemeClr val="accent2"/>
                </a:solidFill>
              </a:rPr>
              <a:t>Registration and login </a:t>
            </a:r>
            <a:r>
              <a:rPr lang="en-US" sz="1600" dirty="0"/>
              <a:t>will require users to complete the verification process</a:t>
            </a:r>
            <a:endParaRPr lang="en-US" sz="1600" strike="sngStrike" dirty="0">
              <a:solidFill>
                <a:srgbClr val="FF0000"/>
              </a:solidFill>
            </a:endParaRPr>
          </a:p>
        </p:txBody>
      </p:sp>
      <p:cxnSp>
        <p:nvCxnSpPr>
          <p:cNvPr id="11" name="Straight Connector 10">
            <a:extLst>
              <a:ext uri="{FF2B5EF4-FFF2-40B4-BE49-F238E27FC236}">
                <a16:creationId xmlns:a16="http://schemas.microsoft.com/office/drawing/2014/main" id="{474F353E-E864-164F-8887-6311FC2B23AB}"/>
              </a:ext>
            </a:extLst>
          </p:cNvPr>
          <p:cNvCxnSpPr>
            <a:cxnSpLocks/>
          </p:cNvCxnSpPr>
          <p:nvPr/>
        </p:nvCxnSpPr>
        <p:spPr bwMode="auto">
          <a:xfrm>
            <a:off x="6678592" y="4201167"/>
            <a:ext cx="5156221" cy="0"/>
          </a:xfrm>
          <a:prstGeom prst="line">
            <a:avLst/>
          </a:prstGeom>
          <a:solidFill>
            <a:schemeClr val="accent1"/>
          </a:solidFill>
          <a:ln w="41275"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129443978"/>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Substance Abuse Professionals (SAPs)</a:t>
            </a:r>
          </a:p>
        </p:txBody>
      </p:sp>
      <p:sp>
        <p:nvSpPr>
          <p:cNvPr id="4" name="Slide Number Placeholder 3"/>
          <p:cNvSpPr>
            <a:spLocks noGrp="1"/>
          </p:cNvSpPr>
          <p:nvPr>
            <p:ph type="sldNum" sz="quarter" idx="4"/>
          </p:nvPr>
        </p:nvSpPr>
        <p:spPr/>
        <p:txBody>
          <a:bodyPr/>
          <a:lstStyle/>
          <a:p>
            <a:fld id="{A01475F6-15BF-E945-87A6-683076D41687}" type="slidenum">
              <a:rPr lang="en-US" smtClean="0"/>
              <a:pPr/>
              <a:t>17</a:t>
            </a:fld>
            <a:endParaRPr lang="en-US" dirty="0"/>
          </a:p>
        </p:txBody>
      </p:sp>
      <p:sp>
        <p:nvSpPr>
          <p:cNvPr id="9" name="Content Placeholder 2">
            <a:extLst>
              <a:ext uri="{FF2B5EF4-FFF2-40B4-BE49-F238E27FC236}">
                <a16:creationId xmlns:a16="http://schemas.microsoft.com/office/drawing/2014/main" id="{E7945A5F-CFDC-4D96-B2EA-74EAE895FAC4}"/>
              </a:ext>
            </a:extLst>
          </p:cNvPr>
          <p:cNvSpPr txBox="1">
            <a:spLocks/>
          </p:cNvSpPr>
          <p:nvPr/>
        </p:nvSpPr>
        <p:spPr>
          <a:xfrm>
            <a:off x="429685" y="1632027"/>
            <a:ext cx="5716472" cy="3159892"/>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indent="0" defTabSz="914400">
              <a:buFont typeface="Wingdings" pitchFamily="2" charset="2"/>
              <a:buNone/>
            </a:pPr>
            <a:r>
              <a:rPr lang="en-US" sz="2800" b="1" kern="0" dirty="0"/>
              <a:t>SAPs may:</a:t>
            </a:r>
          </a:p>
          <a:p>
            <a:pPr marL="509905" lvl="1" indent="-342900" defTabSz="914400">
              <a:spcAft>
                <a:spcPts val="1100"/>
              </a:spcAft>
              <a:buFont typeface="+mj-lt"/>
              <a:buAutoNum type="arabicPeriod"/>
            </a:pPr>
            <a:r>
              <a:rPr lang="en-US" sz="1800" b="1" kern="0" dirty="0">
                <a:solidFill>
                  <a:srgbClr val="0070C0"/>
                </a:solidFill>
              </a:rPr>
              <a:t>WORK</a:t>
            </a:r>
            <a:r>
              <a:rPr lang="en-US" sz="1800" kern="0" dirty="0">
                <a:solidFill>
                  <a:schemeClr val="tx1"/>
                </a:solidFill>
              </a:rPr>
              <a:t> for SAP company(</a:t>
            </a:r>
            <a:r>
              <a:rPr lang="en-US" sz="1800" kern="0" dirty="0" err="1">
                <a:solidFill>
                  <a:schemeClr val="tx1"/>
                </a:solidFill>
              </a:rPr>
              <a:t>ies</a:t>
            </a:r>
            <a:r>
              <a:rPr lang="en-US" sz="1800" kern="0" dirty="0">
                <a:solidFill>
                  <a:schemeClr val="tx1"/>
                </a:solidFill>
              </a:rPr>
              <a:t>), or </a:t>
            </a:r>
            <a:br>
              <a:rPr lang="en-US" sz="1800" kern="0" dirty="0">
                <a:solidFill>
                  <a:schemeClr val="tx1"/>
                </a:solidFill>
              </a:rPr>
            </a:br>
            <a:r>
              <a:rPr lang="en-US" sz="1800" kern="0" dirty="0">
                <a:solidFill>
                  <a:schemeClr val="tx1"/>
                </a:solidFill>
              </a:rPr>
              <a:t>self-employed</a:t>
            </a:r>
          </a:p>
          <a:p>
            <a:pPr marL="509905" lvl="1" indent="-342900" defTabSz="914400">
              <a:spcAft>
                <a:spcPts val="1100"/>
              </a:spcAft>
              <a:buFont typeface="+mj-lt"/>
              <a:buAutoNum type="arabicPeriod"/>
            </a:pPr>
            <a:r>
              <a:rPr lang="en-US" sz="1800" b="1" kern="0" dirty="0">
                <a:solidFill>
                  <a:srgbClr val="0070C0"/>
                </a:solidFill>
              </a:rPr>
              <a:t>ENTER</a:t>
            </a:r>
            <a:r>
              <a:rPr lang="en-US" sz="1800" kern="0" dirty="0">
                <a:solidFill>
                  <a:schemeClr val="tx1"/>
                </a:solidFill>
              </a:rPr>
              <a:t> RTD information into the Clearinghouse (date initial assessment completed, date driver eligible for RTD test) </a:t>
            </a:r>
          </a:p>
          <a:p>
            <a:pPr marL="509905" lvl="1" indent="-342900" defTabSz="914400">
              <a:spcAft>
                <a:spcPts val="1100"/>
              </a:spcAft>
              <a:buFont typeface="+mj-lt"/>
              <a:buAutoNum type="arabicPeriod"/>
            </a:pPr>
            <a:r>
              <a:rPr lang="en-US" sz="1800" b="1" kern="0" dirty="0">
                <a:solidFill>
                  <a:srgbClr val="0070C0"/>
                </a:solidFill>
              </a:rPr>
              <a:t>DESIGNATE</a:t>
            </a:r>
            <a:r>
              <a:rPr lang="en-US" sz="1800" kern="0" dirty="0">
                <a:solidFill>
                  <a:schemeClr val="tx1"/>
                </a:solidFill>
              </a:rPr>
              <a:t> SAP Assistant(s) to enter RTD information on their behalf</a:t>
            </a:r>
          </a:p>
          <a:p>
            <a:pPr marL="167005" lvl="1" indent="0" defTabSz="914400">
              <a:spcAft>
                <a:spcPts val="1100"/>
              </a:spcAft>
              <a:buNone/>
            </a:pPr>
            <a:endParaRPr lang="en-US" sz="1400" kern="0" dirty="0">
              <a:solidFill>
                <a:schemeClr val="tx1"/>
              </a:solidFill>
            </a:endParaRPr>
          </a:p>
        </p:txBody>
      </p:sp>
      <p:sp>
        <p:nvSpPr>
          <p:cNvPr id="12" name="Text Placeholder 17">
            <a:extLst>
              <a:ext uri="{FF2B5EF4-FFF2-40B4-BE49-F238E27FC236}">
                <a16:creationId xmlns:a16="http://schemas.microsoft.com/office/drawing/2014/main" id="{A85484C5-FDCF-8F48-96AD-98FB76BE3199}"/>
              </a:ext>
            </a:extLst>
          </p:cNvPr>
          <p:cNvSpPr txBox="1">
            <a:spLocks/>
          </p:cNvSpPr>
          <p:nvPr/>
        </p:nvSpPr>
        <p:spPr>
          <a:xfrm>
            <a:off x="520861" y="5464770"/>
            <a:ext cx="11313952" cy="511158"/>
          </a:xfrm>
          <a:prstGeom prst="rect">
            <a:avLst/>
          </a:prstGeom>
          <a:solidFill>
            <a:srgbClr val="F2F2F2"/>
          </a:solidFill>
        </p:spPr>
        <p:txBody>
          <a:bodyPr lIns="274320" tIns="0" anchor="ctr" anchorCtr="0"/>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r>
              <a:rPr lang="en-US" kern="0" dirty="0"/>
              <a:t>Driver</a:t>
            </a:r>
            <a:r>
              <a:rPr lang="en-US" b="0" kern="0" dirty="0"/>
              <a:t> must identify the SAP in the Clearinghouse before the SAP may enter RTD information in the Clearinghouse.</a:t>
            </a:r>
          </a:p>
        </p:txBody>
      </p:sp>
      <p:sp>
        <p:nvSpPr>
          <p:cNvPr id="13" name="Text Placeholder 17">
            <a:extLst>
              <a:ext uri="{FF2B5EF4-FFF2-40B4-BE49-F238E27FC236}">
                <a16:creationId xmlns:a16="http://schemas.microsoft.com/office/drawing/2014/main" id="{B42530EB-13E4-684F-B2E2-6F260D3F722C}"/>
              </a:ext>
            </a:extLst>
          </p:cNvPr>
          <p:cNvSpPr txBox="1">
            <a:spLocks/>
          </p:cNvSpPr>
          <p:nvPr/>
        </p:nvSpPr>
        <p:spPr>
          <a:xfrm>
            <a:off x="6678592" y="1632027"/>
            <a:ext cx="5156221" cy="2592731"/>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r>
              <a:rPr lang="en-US" dirty="0"/>
              <a:t>Registration Overview:</a:t>
            </a:r>
          </a:p>
          <a:p>
            <a:pPr marL="509905" lvl="1" indent="-342900">
              <a:spcAft>
                <a:spcPts val="1100"/>
              </a:spcAft>
              <a:buFont typeface="+mj-lt"/>
              <a:buAutoNum type="arabicPeriod"/>
            </a:pPr>
            <a:r>
              <a:rPr lang="en-US" sz="1600" b="1" dirty="0">
                <a:solidFill>
                  <a:schemeClr val="accent2"/>
                </a:solidFill>
              </a:rPr>
              <a:t>SAPs </a:t>
            </a:r>
            <a:r>
              <a:rPr lang="en-US" sz="1600" dirty="0"/>
              <a:t>will register in the Clearinghouse</a:t>
            </a:r>
          </a:p>
          <a:p>
            <a:pPr marL="509905" lvl="1" indent="-342900">
              <a:spcAft>
                <a:spcPts val="1100"/>
              </a:spcAft>
              <a:buFont typeface="+mj-lt"/>
              <a:buAutoNum type="arabicPeriod"/>
            </a:pPr>
            <a:r>
              <a:rPr lang="en-US" sz="1600" b="1" dirty="0">
                <a:solidFill>
                  <a:schemeClr val="accent2"/>
                </a:solidFill>
              </a:rPr>
              <a:t>SAPs </a:t>
            </a:r>
            <a:r>
              <a:rPr lang="en-US" sz="1600" dirty="0"/>
              <a:t>will send an invitation to their Assistants to register in the Clearinghouse</a:t>
            </a:r>
          </a:p>
          <a:p>
            <a:pPr marL="509905" lvl="1" indent="-342900">
              <a:spcAft>
                <a:spcPts val="1100"/>
              </a:spcAft>
              <a:buFont typeface="+mj-lt"/>
              <a:buAutoNum type="arabicPeriod"/>
            </a:pPr>
            <a:r>
              <a:rPr lang="en-US" sz="1600" b="1" dirty="0">
                <a:solidFill>
                  <a:schemeClr val="accent2"/>
                </a:solidFill>
              </a:rPr>
              <a:t>Registration and login </a:t>
            </a:r>
            <a:r>
              <a:rPr lang="en-US" sz="1600" dirty="0"/>
              <a:t>will require users to complete the verification process</a:t>
            </a:r>
            <a:endParaRPr lang="en-US" sz="1600" strike="sngStrike" dirty="0">
              <a:solidFill>
                <a:srgbClr val="FF0000"/>
              </a:solidFill>
            </a:endParaRPr>
          </a:p>
        </p:txBody>
      </p:sp>
      <p:cxnSp>
        <p:nvCxnSpPr>
          <p:cNvPr id="14" name="Straight Connector 13">
            <a:extLst>
              <a:ext uri="{FF2B5EF4-FFF2-40B4-BE49-F238E27FC236}">
                <a16:creationId xmlns:a16="http://schemas.microsoft.com/office/drawing/2014/main" id="{95AFDF93-6196-794A-9C5E-93FD6982FA50}"/>
              </a:ext>
            </a:extLst>
          </p:cNvPr>
          <p:cNvCxnSpPr>
            <a:cxnSpLocks/>
          </p:cNvCxnSpPr>
          <p:nvPr/>
        </p:nvCxnSpPr>
        <p:spPr bwMode="auto">
          <a:xfrm>
            <a:off x="6678592" y="4201167"/>
            <a:ext cx="5156221" cy="0"/>
          </a:xfrm>
          <a:prstGeom prst="line">
            <a:avLst/>
          </a:prstGeom>
          <a:solidFill>
            <a:schemeClr val="accent1"/>
          </a:solidFill>
          <a:ln w="41275"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1825000131"/>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C/TPA, MRO, and SAP Assistants</a:t>
            </a:r>
          </a:p>
        </p:txBody>
      </p:sp>
      <p:sp>
        <p:nvSpPr>
          <p:cNvPr id="4" name="Slide Number Placeholder 3"/>
          <p:cNvSpPr>
            <a:spLocks noGrp="1"/>
          </p:cNvSpPr>
          <p:nvPr>
            <p:ph type="sldNum" sz="quarter" idx="4"/>
          </p:nvPr>
        </p:nvSpPr>
        <p:spPr/>
        <p:txBody>
          <a:bodyPr/>
          <a:lstStyle/>
          <a:p>
            <a:fld id="{A01475F6-15BF-E945-87A6-683076D41687}" type="slidenum">
              <a:rPr lang="en-US" smtClean="0"/>
              <a:pPr/>
              <a:t>18</a:t>
            </a:fld>
            <a:endParaRPr lang="en-US" dirty="0"/>
          </a:p>
        </p:txBody>
      </p:sp>
      <p:sp>
        <p:nvSpPr>
          <p:cNvPr id="8" name="Content Placeholder 2">
            <a:extLst>
              <a:ext uri="{FF2B5EF4-FFF2-40B4-BE49-F238E27FC236}">
                <a16:creationId xmlns:a16="http://schemas.microsoft.com/office/drawing/2014/main" id="{2DEC238E-9A97-4EDD-8468-61A192FE49D5}"/>
              </a:ext>
            </a:extLst>
          </p:cNvPr>
          <p:cNvSpPr txBox="1">
            <a:spLocks/>
          </p:cNvSpPr>
          <p:nvPr/>
        </p:nvSpPr>
        <p:spPr>
          <a:xfrm>
            <a:off x="429685" y="3591182"/>
            <a:ext cx="10104203" cy="4173733"/>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509905" lvl="1" indent="-342900" defTabSz="914400">
              <a:spcBef>
                <a:spcPts val="600"/>
              </a:spcBef>
              <a:spcAft>
                <a:spcPts val="600"/>
              </a:spcAft>
              <a:buFont typeface="Wingdings" panose="05000000000000000000" pitchFamily="2" charset="2"/>
              <a:buChar char="§"/>
            </a:pPr>
            <a:endParaRPr lang="en-US" sz="1800" b="1" kern="0" dirty="0"/>
          </a:p>
        </p:txBody>
      </p:sp>
      <p:sp>
        <p:nvSpPr>
          <p:cNvPr id="9" name="Text Placeholder 17">
            <a:extLst>
              <a:ext uri="{FF2B5EF4-FFF2-40B4-BE49-F238E27FC236}">
                <a16:creationId xmlns:a16="http://schemas.microsoft.com/office/drawing/2014/main" id="{41EDF319-5D09-E749-BF8A-983C7A44D0C8}"/>
              </a:ext>
            </a:extLst>
          </p:cNvPr>
          <p:cNvSpPr txBox="1">
            <a:spLocks/>
          </p:cNvSpPr>
          <p:nvPr/>
        </p:nvSpPr>
        <p:spPr>
          <a:xfrm>
            <a:off x="558987" y="1567370"/>
            <a:ext cx="11275826" cy="4244345"/>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167005" lvl="1" defTabSz="914400">
              <a:spcBef>
                <a:spcPts val="600"/>
              </a:spcBef>
              <a:spcAft>
                <a:spcPts val="600"/>
              </a:spcAft>
            </a:pPr>
            <a:r>
              <a:rPr lang="en-US" sz="2400" kern="0" dirty="0">
                <a:solidFill>
                  <a:srgbClr val="0070C0"/>
                </a:solidFill>
              </a:rPr>
              <a:t>All Assistants </a:t>
            </a:r>
            <a:r>
              <a:rPr lang="en-US" sz="2400" b="1" kern="0" dirty="0">
                <a:solidFill>
                  <a:srgbClr val="0070C0"/>
                </a:solidFill>
              </a:rPr>
              <a:t>must</a:t>
            </a:r>
            <a:r>
              <a:rPr lang="en-US" sz="2400" kern="0" dirty="0">
                <a:solidFill>
                  <a:srgbClr val="0070C0"/>
                </a:solidFill>
              </a:rPr>
              <a:t> be invited to register in the Clearinghouse </a:t>
            </a:r>
          </a:p>
          <a:p>
            <a:pPr marL="509905" lvl="1" indent="-342900" defTabSz="914400">
              <a:spcBef>
                <a:spcPts val="600"/>
              </a:spcBef>
              <a:spcAft>
                <a:spcPts val="600"/>
              </a:spcAft>
              <a:buFont typeface="Wingdings" panose="05000000000000000000" pitchFamily="2" charset="2"/>
              <a:buChar char="§"/>
            </a:pPr>
            <a:r>
              <a:rPr lang="en-US" sz="1800" b="1" kern="0" dirty="0">
                <a:solidFill>
                  <a:schemeClr val="tx1"/>
                </a:solidFill>
              </a:rPr>
              <a:t>C/TPA Assistant </a:t>
            </a:r>
            <a:r>
              <a:rPr lang="en-US" sz="1800" kern="0" dirty="0">
                <a:solidFill>
                  <a:schemeClr val="tx1"/>
                </a:solidFill>
              </a:rPr>
              <a:t>enters violation information and queries the Clearinghouse on behalf of the  authorized C/TPA; may support multiple C/TPAs</a:t>
            </a:r>
          </a:p>
          <a:p>
            <a:pPr marL="509905" lvl="1" indent="-342900" defTabSz="914400">
              <a:spcBef>
                <a:spcPts val="600"/>
              </a:spcBef>
              <a:spcAft>
                <a:spcPts val="600"/>
              </a:spcAft>
              <a:buFont typeface="Wingdings" panose="05000000000000000000" pitchFamily="2" charset="2"/>
              <a:buChar char="§"/>
            </a:pPr>
            <a:r>
              <a:rPr lang="en-US" sz="1800" b="1" kern="0" dirty="0">
                <a:solidFill>
                  <a:schemeClr val="tx1"/>
                </a:solidFill>
              </a:rPr>
              <a:t>MRO Assistant </a:t>
            </a:r>
            <a:r>
              <a:rPr lang="en-US" sz="1800" kern="0" dirty="0">
                <a:solidFill>
                  <a:schemeClr val="tx1"/>
                </a:solidFill>
              </a:rPr>
              <a:t>enters violation information into the Clearinghouse on behalf of the authorized MRO; may support multiple MROs</a:t>
            </a:r>
          </a:p>
          <a:p>
            <a:pPr marL="509905" lvl="1" indent="-342900" defTabSz="914400">
              <a:spcBef>
                <a:spcPts val="600"/>
              </a:spcBef>
              <a:spcAft>
                <a:spcPts val="600"/>
              </a:spcAft>
              <a:buFont typeface="Wingdings" panose="05000000000000000000" pitchFamily="2" charset="2"/>
              <a:buChar char="§"/>
            </a:pPr>
            <a:r>
              <a:rPr lang="en-US" sz="1800" b="1" kern="0" dirty="0">
                <a:solidFill>
                  <a:schemeClr val="tx1"/>
                </a:solidFill>
              </a:rPr>
              <a:t>SAP Assistant </a:t>
            </a:r>
            <a:r>
              <a:rPr lang="en-US" sz="1800" kern="0" dirty="0">
                <a:solidFill>
                  <a:schemeClr val="tx1"/>
                </a:solidFill>
              </a:rPr>
              <a:t>enters RTD information into the Clearinghouse on behalf of the authorized SAP; may support multiple SAPs</a:t>
            </a:r>
            <a:endParaRPr lang="en-US" sz="1800" b="1" kern="0" dirty="0">
              <a:solidFill>
                <a:schemeClr val="tx1"/>
              </a:solidFill>
            </a:endParaRPr>
          </a:p>
        </p:txBody>
      </p:sp>
    </p:spTree>
    <p:extLst>
      <p:ext uri="{BB962C8B-B14F-4D97-AF65-F5344CB8AC3E}">
        <p14:creationId xmlns:p14="http://schemas.microsoft.com/office/powerpoint/2010/main" val="1087450515"/>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19</a:t>
            </a:fld>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a:xfrm>
            <a:off x="429686" y="1658807"/>
            <a:ext cx="11405127" cy="4328888"/>
          </a:xfrm>
        </p:spPr>
        <p:txBody>
          <a:bodyPr/>
          <a:lstStyle/>
          <a:p>
            <a:pPr lvl="0"/>
            <a:r>
              <a:rPr lang="en-US" sz="2000" b="1" dirty="0"/>
              <a:t>Will violations that occurred prior to January 6, 2020, be reported to the Clearinghouse?</a:t>
            </a:r>
            <a:endParaRPr lang="en-US" sz="2000" dirty="0"/>
          </a:p>
          <a:p>
            <a:pPr lvl="1"/>
            <a:r>
              <a:rPr lang="en-US" sz="1800" dirty="0"/>
              <a:t>No, only violations that occur on January 6, 2020, or later.</a:t>
            </a:r>
          </a:p>
          <a:p>
            <a:pPr lvl="0"/>
            <a:r>
              <a:rPr lang="en-US" sz="2000" b="1" dirty="0"/>
              <a:t> How long is the violation information retained in the Clearinghouse?</a:t>
            </a:r>
            <a:endParaRPr lang="en-US" sz="2000" dirty="0"/>
          </a:p>
          <a:p>
            <a:pPr lvl="1"/>
            <a:r>
              <a:rPr lang="en-US" sz="1800" dirty="0"/>
              <a:t>5 years, unless the RTD and follow-up testing is not completed (will be retained indefinitely until follow-up testing is successfully completed).</a:t>
            </a:r>
          </a:p>
          <a:p>
            <a:pPr lvl="0"/>
            <a:r>
              <a:rPr lang="en-US" sz="2000" b="1" dirty="0"/>
              <a:t>Will a prospective employee’s drug and alcohol violation history with other DOT modes be available in the Clearinghouse?</a:t>
            </a:r>
            <a:endParaRPr lang="en-US" sz="2000" dirty="0"/>
          </a:p>
          <a:p>
            <a:pPr lvl="1"/>
            <a:r>
              <a:rPr lang="en-US" sz="1800" dirty="0"/>
              <a:t>No, the Clearinghouse will contain only drug and alcohol program violation information for employees subject to the testing requirements under the Federal Motor Carrier Safety Regulations in 49 CFR part 382.</a:t>
            </a:r>
            <a:endParaRPr lang="en-US" sz="1600" dirty="0"/>
          </a:p>
          <a:p>
            <a:pPr lvl="0"/>
            <a:r>
              <a:rPr lang="en-US" sz="2000" b="1" dirty="0"/>
              <a:t>Will any information from the Clearinghouse appear in NHTSA’s National Driver Register?</a:t>
            </a:r>
            <a:endParaRPr lang="en-US" sz="2000" dirty="0"/>
          </a:p>
          <a:p>
            <a:pPr lvl="1"/>
            <a:r>
              <a:rPr lang="en-US" sz="1800" dirty="0"/>
              <a:t>No.</a:t>
            </a:r>
          </a:p>
          <a:p>
            <a:endParaRPr lang="en-US" sz="2800" dirty="0"/>
          </a:p>
        </p:txBody>
      </p:sp>
    </p:spTree>
    <p:extLst>
      <p:ext uri="{BB962C8B-B14F-4D97-AF65-F5344CB8AC3E}">
        <p14:creationId xmlns:p14="http://schemas.microsoft.com/office/powerpoint/2010/main" val="729751529"/>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A01475F6-15BF-E945-87A6-683076D41687}" type="slidenum">
              <a:rPr lang="en-US" smtClean="0"/>
              <a:pPr/>
              <a:t>2</a:t>
            </a:fld>
            <a:endParaRPr lang="en-US" dirty="0"/>
          </a:p>
        </p:txBody>
      </p:sp>
      <p:sp>
        <p:nvSpPr>
          <p:cNvPr id="33" name="Content Placeholder 2">
            <a:extLst>
              <a:ext uri="{FF2B5EF4-FFF2-40B4-BE49-F238E27FC236}">
                <a16:creationId xmlns:a16="http://schemas.microsoft.com/office/drawing/2014/main" id="{C892327E-5EB9-4E21-906A-29738B9028E4}"/>
              </a:ext>
            </a:extLst>
          </p:cNvPr>
          <p:cNvSpPr txBox="1">
            <a:spLocks/>
          </p:cNvSpPr>
          <p:nvPr/>
        </p:nvSpPr>
        <p:spPr>
          <a:xfrm>
            <a:off x="801161" y="1885950"/>
            <a:ext cx="8685739" cy="4446021"/>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dirty="0" smtClean="0">
                <a:solidFill>
                  <a:schemeClr val="tx1">
                    <a:lumMod val="85000"/>
                    <a:lumOff val="15000"/>
                  </a:schemeClr>
                </a:solidFill>
                <a:latin typeface="+mn-lt"/>
                <a:ea typeface="+mn-ea"/>
                <a:cs typeface="+mn-cs"/>
              </a:defRPr>
            </a:lvl1pPr>
            <a:lvl2pPr marL="596504" indent="-248841" algn="l" rtl="0" eaLnBrk="1" fontAlgn="base" hangingPunct="1">
              <a:spcBef>
                <a:spcPts val="450"/>
              </a:spcBef>
              <a:spcAft>
                <a:spcPct val="0"/>
              </a:spcAft>
              <a:buFont typeface="Arial" panose="020B0604020202020204" pitchFamily="34" charset="0"/>
              <a:buChar char="─"/>
              <a:defRPr sz="2000" baseline="0">
                <a:solidFill>
                  <a:srgbClr val="777777"/>
                </a:solidFill>
                <a:latin typeface="+mn-lt"/>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r>
              <a:rPr lang="en-US" sz="2800" kern="0" dirty="0"/>
              <a:t>Drug &amp; Alcohol Clearinghouse</a:t>
            </a:r>
          </a:p>
          <a:p>
            <a:pPr defTabSz="914400"/>
            <a:r>
              <a:rPr lang="en-US" sz="2800" kern="0" dirty="0"/>
              <a:t>HOS Notice</a:t>
            </a:r>
          </a:p>
          <a:p>
            <a:pPr defTabSz="914400"/>
            <a:r>
              <a:rPr lang="en-US" sz="2800" kern="0" dirty="0"/>
              <a:t>Entry-Level Driver Training (ELDT)</a:t>
            </a:r>
          </a:p>
          <a:p>
            <a:pPr defTabSz="914400"/>
            <a:r>
              <a:rPr lang="en-US" sz="2800" kern="0" dirty="0"/>
              <a:t>Latest Rulemaking News</a:t>
            </a:r>
          </a:p>
          <a:p>
            <a:pPr defTabSz="914400"/>
            <a:r>
              <a:rPr lang="en-US" sz="2800" kern="0" dirty="0"/>
              <a:t>Online Resources</a:t>
            </a:r>
          </a:p>
          <a:p>
            <a:pPr defTabSz="914400"/>
            <a:r>
              <a:rPr lang="en-US" kern="0" dirty="0"/>
              <a:t>SMS</a:t>
            </a:r>
          </a:p>
        </p:txBody>
      </p:sp>
    </p:spTree>
    <p:extLst>
      <p:ext uri="{BB962C8B-B14F-4D97-AF65-F5344CB8AC3E}">
        <p14:creationId xmlns:p14="http://schemas.microsoft.com/office/powerpoint/2010/main" val="4273140472"/>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20</a:t>
            </a:fld>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a:xfrm>
            <a:off x="429686" y="1658807"/>
            <a:ext cx="11405127" cy="4328888"/>
          </a:xfrm>
        </p:spPr>
        <p:txBody>
          <a:bodyPr/>
          <a:lstStyle/>
          <a:p>
            <a:pPr lvl="0"/>
            <a:r>
              <a:rPr lang="en-US" sz="2000" b="1" dirty="0"/>
              <a:t>Will every driver need to register in the Clearinghouse?</a:t>
            </a:r>
            <a:endParaRPr lang="en-US" sz="2000" dirty="0"/>
          </a:p>
          <a:p>
            <a:pPr lvl="1"/>
            <a:r>
              <a:rPr lang="en-US" sz="1800" dirty="0"/>
              <a:t>No. A driver will only need to register if they need to provide consent to the employer in the Clearinghouse for pre-employment/full queries. </a:t>
            </a:r>
          </a:p>
          <a:p>
            <a:pPr lvl="1"/>
            <a:r>
              <a:rPr lang="en-US" sz="1800" dirty="0"/>
              <a:t>If a driver is currently with an employer, never incurs a drug or alcohol violation, and never seeks other employment, then the driver does not need to register in the Clearinghouse.</a:t>
            </a:r>
          </a:p>
          <a:p>
            <a:pPr lvl="0"/>
            <a:r>
              <a:rPr lang="en-US" sz="2000" b="1" dirty="0"/>
              <a:t>Can an employer register their drivers in the Clearinghouse?</a:t>
            </a:r>
            <a:endParaRPr lang="en-US" sz="2000" dirty="0"/>
          </a:p>
          <a:p>
            <a:pPr lvl="1"/>
            <a:r>
              <a:rPr lang="en-US" sz="1800" dirty="0"/>
              <a:t>No. Each individual driver will need to register himself or herself. Registration and login will require users to complete the verification process</a:t>
            </a:r>
            <a:endParaRPr lang="en-US" sz="1800" strike="sngStrike" dirty="0">
              <a:solidFill>
                <a:srgbClr val="FF0000"/>
              </a:solidFill>
            </a:endParaRPr>
          </a:p>
          <a:p>
            <a:pPr lvl="0"/>
            <a:r>
              <a:rPr lang="en-US" sz="2000" b="1" dirty="0"/>
              <a:t>Are employers of non-CDL drivers who operate CMVs required to query or report violations to the Clearinghouse?</a:t>
            </a:r>
            <a:endParaRPr lang="en-US" sz="2000" dirty="0"/>
          </a:p>
          <a:p>
            <a:pPr lvl="1"/>
            <a:r>
              <a:rPr lang="en-US" sz="1800" dirty="0"/>
              <a:t>No. Only employers who employ drivers subject to Parts 382 and 383 must query or report information to the Clearinghouse.</a:t>
            </a:r>
          </a:p>
        </p:txBody>
      </p:sp>
    </p:spTree>
    <p:extLst>
      <p:ext uri="{BB962C8B-B14F-4D97-AF65-F5344CB8AC3E}">
        <p14:creationId xmlns:p14="http://schemas.microsoft.com/office/powerpoint/2010/main" val="3059028573"/>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21</a:t>
            </a:fld>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a:xfrm>
            <a:off x="429685" y="1532847"/>
            <a:ext cx="11405127" cy="4328888"/>
          </a:xfrm>
        </p:spPr>
        <p:txBody>
          <a:bodyPr/>
          <a:lstStyle/>
          <a:p>
            <a:pPr lvl="0"/>
            <a:r>
              <a:rPr lang="en-US" sz="1800" b="1" dirty="0"/>
              <a:t>Will employers have the option to submit multiple queries at one time, rather than conduct each query individually?</a:t>
            </a:r>
            <a:endParaRPr lang="en-US" sz="1800" dirty="0"/>
          </a:p>
          <a:p>
            <a:pPr lvl="1"/>
            <a:r>
              <a:rPr lang="en-US" sz="1600" dirty="0"/>
              <a:t>Yes. The Clearinghouse will support a feature allowing employers to upload a file containing multiple drivers to be queried; these queries will be conducted in batches.  A template of the file to be used for this process will be made available on the Clearinghouse website.</a:t>
            </a:r>
            <a:endParaRPr lang="en-US" sz="1600" strike="sngStrike" dirty="0">
              <a:solidFill>
                <a:srgbClr val="FF0000"/>
              </a:solidFill>
            </a:endParaRPr>
          </a:p>
          <a:p>
            <a:pPr lvl="0"/>
            <a:r>
              <a:rPr lang="en-US" sz="1800" b="1" dirty="0"/>
              <a:t>May a consortium/third-party administrator (C/TPA) register an employer for the Clearinghouse on their behalf?</a:t>
            </a:r>
            <a:endParaRPr lang="en-US" sz="1800" dirty="0"/>
          </a:p>
          <a:p>
            <a:pPr lvl="1"/>
            <a:r>
              <a:rPr lang="en-US" sz="1600" dirty="0"/>
              <a:t>No. Each user must obtain their own unique login.gov credentials to access the Clearinghouse.  For security reasons, a user verification process must be completed to ensure that only the authorized user is using their credentials.</a:t>
            </a:r>
          </a:p>
          <a:p>
            <a:pPr lvl="0"/>
            <a:r>
              <a:rPr lang="en-US" sz="1800" b="1" dirty="0"/>
              <a:t>Are there plans to support an employer interface allowing for automated uploads via a web service or similar?</a:t>
            </a:r>
            <a:endParaRPr lang="en-US" sz="1800" dirty="0"/>
          </a:p>
          <a:p>
            <a:pPr lvl="1"/>
            <a:r>
              <a:rPr lang="en-US" sz="1600" dirty="0"/>
              <a:t>No. At this time, there are no integration specifications available.  Due to FMCSA security requirements and the sensitive nature of driver violation information, employers and C/TPAs must access the Clearinghouse directly.  In addition, the Clearinghouse final rule requires FMCSA to record specific consent for the release of the driver’s detailed violation information within the Clearinghouse.</a:t>
            </a:r>
            <a:r>
              <a:rPr lang="en-US" sz="1600" strike="sngStrike" dirty="0">
                <a:solidFill>
                  <a:srgbClr val="FF0000"/>
                </a:solidFill>
              </a:rPr>
              <a:t> </a:t>
            </a:r>
            <a:endParaRPr lang="en-US" sz="1600" dirty="0"/>
          </a:p>
        </p:txBody>
      </p:sp>
    </p:spTree>
    <p:extLst>
      <p:ext uri="{BB962C8B-B14F-4D97-AF65-F5344CB8AC3E}">
        <p14:creationId xmlns:p14="http://schemas.microsoft.com/office/powerpoint/2010/main" val="2326691611"/>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67786" y="1927425"/>
          <a:ext cx="11367027" cy="4299202"/>
        </p:xfrm>
        <a:graphic>
          <a:graphicData uri="http://schemas.openxmlformats.org/drawingml/2006/table">
            <a:tbl>
              <a:tblPr firstRow="1" bandRow="1">
                <a:tableStyleId>{5C22544A-7EE6-4342-B048-85BDC9FD1C3A}</a:tableStyleId>
              </a:tblPr>
              <a:tblGrid>
                <a:gridCol w="2409670">
                  <a:extLst>
                    <a:ext uri="{9D8B030D-6E8A-4147-A177-3AD203B41FA5}">
                      <a16:colId xmlns:a16="http://schemas.microsoft.com/office/drawing/2014/main" val="3848726580"/>
                    </a:ext>
                  </a:extLst>
                </a:gridCol>
                <a:gridCol w="8957357">
                  <a:extLst>
                    <a:ext uri="{9D8B030D-6E8A-4147-A177-3AD203B41FA5}">
                      <a16:colId xmlns:a16="http://schemas.microsoft.com/office/drawing/2014/main" val="1846929746"/>
                    </a:ext>
                  </a:extLst>
                </a:gridCol>
              </a:tblGrid>
              <a:tr h="583327">
                <a:tc>
                  <a:txBody>
                    <a:bodyPr/>
                    <a:lstStyle/>
                    <a:p>
                      <a:pPr marL="0" marR="0" algn="l">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Times New Roman" panose="02020603050405020304" pitchFamily="18" charset="0"/>
                        </a:rPr>
                        <a:t>REPORTING ENTITY</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Times New Roman" panose="02020603050405020304" pitchFamily="18" charset="0"/>
                        </a:rPr>
                        <a:t>INFORMATION TO BE REPORTED TO CLEARINGHOUSE</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1647"/>
                    </a:solidFill>
                  </a:tcPr>
                </a:tc>
                <a:extLst>
                  <a:ext uri="{0D108BD9-81ED-4DB2-BD59-A6C34878D82A}">
                    <a16:rowId xmlns:a16="http://schemas.microsoft.com/office/drawing/2014/main" val="2086090943"/>
                  </a:ext>
                </a:extLst>
              </a:tr>
              <a:tr h="583327">
                <a:tc rowSpan="6">
                  <a:txBody>
                    <a:bodyPr/>
                    <a:lstStyle/>
                    <a:p>
                      <a:pPr marL="0" marR="0" algn="l">
                        <a:lnSpc>
                          <a:spcPct val="107000"/>
                        </a:lnSpc>
                        <a:spcBef>
                          <a:spcPts val="0"/>
                        </a:spcBef>
                        <a:spcAft>
                          <a:spcPts val="0"/>
                        </a:spcAft>
                      </a:pPr>
                      <a:endParaRPr lang="en-US" sz="1400" b="1" dirty="0">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400" b="1" dirty="0">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400" b="1" dirty="0">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400" b="1" dirty="0">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400" b="1" dirty="0">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400" b="1" dirty="0">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1400" b="1" dirty="0">
                          <a:solidFill>
                            <a:srgbClr val="333333"/>
                          </a:solidFill>
                          <a:effectLst/>
                          <a:latin typeface="+mn-lt"/>
                          <a:ea typeface="Times New Roman" panose="02020603050405020304" pitchFamily="18" charset="0"/>
                          <a:cs typeface="Times New Roman" panose="02020603050405020304" pitchFamily="18" charset="0"/>
                        </a:rPr>
                        <a:t>Prospective/Current Employer of CDL Driver</a:t>
                      </a:r>
                      <a:endParaRPr lang="en-US" sz="1400" b="1"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CBD4">
                        <a:alpha val="42000"/>
                      </a:srgbClr>
                    </a:solidFill>
                  </a:tcPr>
                </a:tc>
                <a:tc>
                  <a:txBody>
                    <a:bodyPr/>
                    <a:lstStyle/>
                    <a:p>
                      <a:pPr marL="0" marR="0" algn="l">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Times New Roman" panose="02020603050405020304" pitchFamily="18" charset="0"/>
                        </a:rPr>
                        <a:t>An alcohol confirmation test with a concentration of 0.04% or higher.</a:t>
                      </a:r>
                      <a:endParaRPr lang="en-US" sz="11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CBD4">
                        <a:alpha val="42000"/>
                      </a:srgbClr>
                    </a:solidFill>
                  </a:tcPr>
                </a:tc>
                <a:extLst>
                  <a:ext uri="{0D108BD9-81ED-4DB2-BD59-A6C34878D82A}">
                    <a16:rowId xmlns:a16="http://schemas.microsoft.com/office/drawing/2014/main" val="2050150594"/>
                  </a:ext>
                </a:extLst>
              </a:tr>
              <a:tr h="583327">
                <a:tc vMerge="1">
                  <a:txBody>
                    <a:bodyPr/>
                    <a:lstStyle/>
                    <a:p>
                      <a:endParaRPr lang="en-US"/>
                    </a:p>
                  </a:txBody>
                  <a:tcPr/>
                </a:tc>
                <a:tc>
                  <a:txBody>
                    <a:bodyPr/>
                    <a:lstStyle/>
                    <a:p>
                      <a:pPr marL="0" marR="0" algn="l">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Times New Roman" panose="02020603050405020304" pitchFamily="18" charset="0"/>
                        </a:rPr>
                        <a:t>Refusal to test (alcohol) as specified in </a:t>
                      </a:r>
                      <a:r>
                        <a:rPr lang="en-US" sz="1200" u="sng" dirty="0">
                          <a:solidFill>
                            <a:srgbClr val="5797CE"/>
                          </a:solidFill>
                          <a:effectLst/>
                          <a:latin typeface="+mn-lt"/>
                          <a:ea typeface="Times New Roman" panose="02020603050405020304" pitchFamily="18" charset="0"/>
                          <a:cs typeface="Times New Roman" panose="02020603050405020304" pitchFamily="18" charset="0"/>
                          <a:hlinkClick r:id="rId2"/>
                        </a:rPr>
                        <a:t>49 CFR 40.261</a:t>
                      </a:r>
                      <a:r>
                        <a:rPr lang="en-US" sz="1200" dirty="0">
                          <a:solidFill>
                            <a:srgbClr val="333333"/>
                          </a:solidFill>
                          <a:effectLst/>
                          <a:latin typeface="+mn-lt"/>
                          <a:ea typeface="Times New Roman" panose="02020603050405020304" pitchFamily="18" charset="0"/>
                          <a:cs typeface="Times New Roman" panose="02020603050405020304" pitchFamily="18" charset="0"/>
                        </a:rPr>
                        <a:t>.</a:t>
                      </a:r>
                      <a:endParaRPr lang="en-US" sz="12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CBD4">
                        <a:alpha val="42000"/>
                      </a:srgbClr>
                    </a:solidFill>
                  </a:tcPr>
                </a:tc>
                <a:extLst>
                  <a:ext uri="{0D108BD9-81ED-4DB2-BD59-A6C34878D82A}">
                    <a16:rowId xmlns:a16="http://schemas.microsoft.com/office/drawing/2014/main" val="2022265139"/>
                  </a:ext>
                </a:extLst>
              </a:tr>
              <a:tr h="583327">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b"/>
                </a:tc>
                <a:tc>
                  <a:txBody>
                    <a:bodyPr/>
                    <a:lstStyle/>
                    <a:p>
                      <a:pPr marL="0" marR="0" algn="l">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Times New Roman" panose="02020603050405020304" pitchFamily="18" charset="0"/>
                        </a:rPr>
                        <a:t>Refusal to test (drug) not requiring a determination by the MRO as specified in </a:t>
                      </a:r>
                      <a:r>
                        <a:rPr lang="en-US" sz="1200" u="sng" dirty="0">
                          <a:solidFill>
                            <a:srgbClr val="5797CE"/>
                          </a:solidFill>
                          <a:effectLst/>
                          <a:latin typeface="+mn-lt"/>
                          <a:ea typeface="Times New Roman" panose="02020603050405020304" pitchFamily="18" charset="0"/>
                          <a:cs typeface="Times New Roman" panose="02020603050405020304" pitchFamily="18" charset="0"/>
                          <a:hlinkClick r:id="rId3"/>
                        </a:rPr>
                        <a:t>49 CFR 40.191</a:t>
                      </a:r>
                      <a:r>
                        <a:rPr lang="en-US" sz="1200" dirty="0">
                          <a:solidFill>
                            <a:srgbClr val="333333"/>
                          </a:solidFill>
                          <a:effectLst/>
                          <a:latin typeface="+mn-lt"/>
                          <a:ea typeface="Times New Roman" panose="02020603050405020304" pitchFamily="18" charset="0"/>
                          <a:cs typeface="Times New Roman" panose="02020603050405020304" pitchFamily="18" charset="0"/>
                        </a:rPr>
                        <a:t>.</a:t>
                      </a:r>
                      <a:endParaRPr lang="en-US" sz="11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28183797"/>
                  </a:ext>
                </a:extLst>
              </a:tr>
              <a:tr h="799240">
                <a:tc v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b"/>
                </a:tc>
                <a:tc>
                  <a:txBody>
                    <a:bodyPr/>
                    <a:lstStyle/>
                    <a:p>
                      <a:pPr marL="0" marR="0" algn="l">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Times New Roman" panose="02020603050405020304" pitchFamily="18" charset="0"/>
                        </a:rPr>
                        <a:t>Actual knowledge, as defined in </a:t>
                      </a:r>
                      <a:r>
                        <a:rPr lang="en-US" sz="1200" u="sng" dirty="0">
                          <a:solidFill>
                            <a:srgbClr val="5797CE"/>
                          </a:solidFill>
                          <a:effectLst/>
                          <a:latin typeface="+mn-lt"/>
                          <a:ea typeface="Times New Roman" panose="02020603050405020304" pitchFamily="18" charset="0"/>
                          <a:cs typeface="Times New Roman" panose="02020603050405020304" pitchFamily="18" charset="0"/>
                          <a:hlinkClick r:id="rId4"/>
                        </a:rPr>
                        <a:t>49 CFR 382.107</a:t>
                      </a:r>
                      <a:r>
                        <a:rPr lang="en-US" sz="1200" dirty="0">
                          <a:solidFill>
                            <a:srgbClr val="333333"/>
                          </a:solidFill>
                          <a:effectLst/>
                          <a:latin typeface="+mn-lt"/>
                          <a:ea typeface="Times New Roman" panose="02020603050405020304" pitchFamily="18" charset="0"/>
                          <a:cs typeface="Times New Roman" panose="02020603050405020304" pitchFamily="18" charset="0"/>
                        </a:rPr>
                        <a:t>, that a driver has used alcohol on duty, used alcohol within four hours of coming on duty, used alcohol prior to post-accident testing, or has used a controlled substance.</a:t>
                      </a:r>
                      <a:endParaRPr lang="en-US" sz="11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CBD4">
                        <a:alpha val="42000"/>
                      </a:srgbClr>
                    </a:solidFill>
                  </a:tcPr>
                </a:tc>
                <a:extLst>
                  <a:ext uri="{0D108BD9-81ED-4DB2-BD59-A6C34878D82A}">
                    <a16:rowId xmlns:a16="http://schemas.microsoft.com/office/drawing/2014/main" val="3890047157"/>
                  </a:ext>
                </a:extLst>
              </a:tr>
              <a:tr h="583327">
                <a:tc v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b"/>
                </a:tc>
                <a:tc>
                  <a:txBody>
                    <a:bodyPr/>
                    <a:lstStyle/>
                    <a:p>
                      <a:pPr marL="0" marR="0" algn="l">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Times New Roman" panose="02020603050405020304" pitchFamily="18" charset="0"/>
                        </a:rPr>
                        <a:t>Negative RTD test results (drug and alcohol testing, as applicable)</a:t>
                      </a:r>
                      <a:endParaRPr lang="en-US" sz="11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32063760"/>
                  </a:ext>
                </a:extLst>
              </a:tr>
              <a:tr h="583327">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b"/>
                </a:tc>
                <a:tc>
                  <a:txBody>
                    <a:bodyPr/>
                    <a:lstStyle/>
                    <a:p>
                      <a:pPr marL="0" marR="0" algn="l">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Times New Roman" panose="02020603050405020304" pitchFamily="18" charset="0"/>
                        </a:rPr>
                        <a:t>Completion of follow-up testing.</a:t>
                      </a:r>
                      <a:endParaRPr lang="en-US" sz="11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CBD4">
                        <a:alpha val="42000"/>
                      </a:srgbClr>
                    </a:solidFill>
                  </a:tcPr>
                </a:tc>
                <a:extLst>
                  <a:ext uri="{0D108BD9-81ED-4DB2-BD59-A6C34878D82A}">
                    <a16:rowId xmlns:a16="http://schemas.microsoft.com/office/drawing/2014/main" val="3952908453"/>
                  </a:ext>
                </a:extLst>
              </a:tr>
            </a:tbl>
          </a:graphicData>
        </a:graphic>
      </p:graphicFrame>
      <p:pic>
        <p:nvPicPr>
          <p:cNvPr id="12" name="Picture 11">
            <a:extLst>
              <a:ext uri="{FF2B5EF4-FFF2-40B4-BE49-F238E27FC236}">
                <a16:creationId xmlns:a16="http://schemas.microsoft.com/office/drawing/2014/main" id="{89A583AB-2BFA-A445-B8C4-4E54CB0D13B7}"/>
              </a:ext>
            </a:extLst>
          </p:cNvPr>
          <p:cNvPicPr>
            <a:picLocks noChangeAspect="1"/>
          </p:cNvPicPr>
          <p:nvPr/>
        </p:nvPicPr>
        <p:blipFill>
          <a:blip r:embed="rId5"/>
          <a:stretch>
            <a:fillRect/>
          </a:stretch>
        </p:blipFill>
        <p:spPr>
          <a:xfrm>
            <a:off x="997995" y="2693057"/>
            <a:ext cx="1168018" cy="1168018"/>
          </a:xfrm>
          <a:prstGeom prst="rect">
            <a:avLst/>
          </a:prstGeom>
        </p:spPr>
      </p:pic>
      <p:sp>
        <p:nvSpPr>
          <p:cNvPr id="2" name="Text Placeholder 1"/>
          <p:cNvSpPr>
            <a:spLocks noGrp="1"/>
          </p:cNvSpPr>
          <p:nvPr>
            <p:ph type="body" sz="quarter" idx="10"/>
          </p:nvPr>
        </p:nvSpPr>
        <p:spPr/>
        <p:txBody>
          <a:bodyPr/>
          <a:lstStyle/>
          <a:p>
            <a:r>
              <a:rPr lang="en-US" dirty="0"/>
              <a:t>Frequently Asked Questions</a:t>
            </a:r>
          </a:p>
        </p:txBody>
      </p:sp>
      <p:sp>
        <p:nvSpPr>
          <p:cNvPr id="3" name="Content Placeholder 2"/>
          <p:cNvSpPr>
            <a:spLocks noGrp="1"/>
          </p:cNvSpPr>
          <p:nvPr>
            <p:ph idx="1"/>
          </p:nvPr>
        </p:nvSpPr>
        <p:spPr>
          <a:xfrm>
            <a:off x="429686" y="1442908"/>
            <a:ext cx="11405127" cy="484518"/>
          </a:xfrm>
        </p:spPr>
        <p:txBody>
          <a:bodyPr/>
          <a:lstStyle/>
          <a:p>
            <a:pPr marL="0" lvl="0" indent="0">
              <a:buNone/>
            </a:pPr>
            <a:r>
              <a:rPr lang="en-US" sz="2000" b="1" dirty="0"/>
              <a:t>What information is the employer required to report?</a:t>
            </a:r>
          </a:p>
        </p:txBody>
      </p:sp>
      <p:sp>
        <p:nvSpPr>
          <p:cNvPr id="4" name="Slide Number Placeholder 3"/>
          <p:cNvSpPr>
            <a:spLocks noGrp="1"/>
          </p:cNvSpPr>
          <p:nvPr>
            <p:ph type="sldNum" sz="quarter" idx="4"/>
          </p:nvPr>
        </p:nvSpPr>
        <p:spPr/>
        <p:txBody>
          <a:bodyPr/>
          <a:lstStyle/>
          <a:p>
            <a:fld id="{A01475F6-15BF-E945-87A6-683076D41687}" type="slidenum">
              <a:rPr lang="en-US" smtClean="0"/>
              <a:pPr/>
              <a:t>22</a:t>
            </a:fld>
            <a:endParaRPr lang="en-US" dirty="0"/>
          </a:p>
        </p:txBody>
      </p:sp>
    </p:spTree>
    <p:extLst>
      <p:ext uri="{BB962C8B-B14F-4D97-AF65-F5344CB8AC3E}">
        <p14:creationId xmlns:p14="http://schemas.microsoft.com/office/powerpoint/2010/main" val="2831138561"/>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67785" y="1927425"/>
          <a:ext cx="11367027" cy="4281786"/>
        </p:xfrm>
        <a:graphic>
          <a:graphicData uri="http://schemas.openxmlformats.org/drawingml/2006/table">
            <a:tbl>
              <a:tblPr firstRow="1" bandRow="1">
                <a:tableStyleId>{5C22544A-7EE6-4342-B048-85BDC9FD1C3A}</a:tableStyleId>
              </a:tblPr>
              <a:tblGrid>
                <a:gridCol w="2409670">
                  <a:extLst>
                    <a:ext uri="{9D8B030D-6E8A-4147-A177-3AD203B41FA5}">
                      <a16:colId xmlns:a16="http://schemas.microsoft.com/office/drawing/2014/main" val="3848726580"/>
                    </a:ext>
                  </a:extLst>
                </a:gridCol>
                <a:gridCol w="8957357">
                  <a:extLst>
                    <a:ext uri="{9D8B030D-6E8A-4147-A177-3AD203B41FA5}">
                      <a16:colId xmlns:a16="http://schemas.microsoft.com/office/drawing/2014/main" val="1846929746"/>
                    </a:ext>
                  </a:extLst>
                </a:gridCol>
              </a:tblGrid>
              <a:tr h="580964">
                <a:tc>
                  <a:txBody>
                    <a:bodyPr/>
                    <a:lstStyle/>
                    <a:p>
                      <a:pPr marL="0" marR="0" algn="l">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Times New Roman" panose="02020603050405020304" pitchFamily="18" charset="0"/>
                        </a:rPr>
                        <a:t>REPORTING ENTITY</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Times New Roman" panose="02020603050405020304" pitchFamily="18" charset="0"/>
                        </a:rPr>
                        <a:t>INFORMATION TO BE REPORTED TO CLEARINGHOUSE</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1647"/>
                    </a:solidFill>
                  </a:tcPr>
                </a:tc>
                <a:extLst>
                  <a:ext uri="{0D108BD9-81ED-4DB2-BD59-A6C34878D82A}">
                    <a16:rowId xmlns:a16="http://schemas.microsoft.com/office/drawing/2014/main" val="2086090943"/>
                  </a:ext>
                </a:extLst>
              </a:tr>
              <a:tr h="580964">
                <a:tc rowSpan="6">
                  <a:txBody>
                    <a:bodyPr/>
                    <a:lstStyle/>
                    <a:p>
                      <a:pPr marL="0" marR="0" algn="l">
                        <a:lnSpc>
                          <a:spcPct val="107000"/>
                        </a:lnSpc>
                        <a:spcBef>
                          <a:spcPts val="0"/>
                        </a:spcBef>
                        <a:spcAft>
                          <a:spcPts val="0"/>
                        </a:spcAft>
                      </a:pPr>
                      <a:endParaRPr lang="en-US" sz="1400" b="1" dirty="0">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400" b="1" dirty="0">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400" b="1" dirty="0">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400" b="1" dirty="0">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400" b="1" dirty="0">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1400" b="1" dirty="0">
                          <a:solidFill>
                            <a:srgbClr val="333333"/>
                          </a:solidFill>
                          <a:effectLst/>
                          <a:latin typeface="+mn-lt"/>
                          <a:ea typeface="Times New Roman" panose="02020603050405020304" pitchFamily="18" charset="0"/>
                          <a:cs typeface="Times New Roman" panose="02020603050405020304" pitchFamily="18" charset="0"/>
                        </a:rPr>
                        <a:t>Service agent acting on behalf of Current Employer of CDL Driver</a:t>
                      </a:r>
                      <a:endParaRPr lang="en-US" sz="1400" b="1"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Times New Roman" panose="02020603050405020304" pitchFamily="18" charset="0"/>
                        </a:rPr>
                        <a:t>An alcohol confirmation test with a concentration of 0.04% or higher.  </a:t>
                      </a:r>
                      <a:endParaRPr lang="en-US" sz="11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01797952"/>
                  </a:ext>
                </a:extLst>
              </a:tr>
              <a:tr h="580964">
                <a:tc vMerge="1">
                  <a:txBody>
                    <a:bodyPr/>
                    <a:lstStyle/>
                    <a:p>
                      <a:endParaRPr lang="en-US"/>
                    </a:p>
                  </a:txBody>
                  <a:tcPr/>
                </a:tc>
                <a:tc>
                  <a:txBody>
                    <a:bodyPr/>
                    <a:lstStyle/>
                    <a:p>
                      <a:pPr marL="0" marR="0" algn="l">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Times New Roman" panose="02020603050405020304" pitchFamily="18" charset="0"/>
                        </a:rPr>
                        <a:t>Refusal to test (alcohol) as specified in </a:t>
                      </a:r>
                      <a:r>
                        <a:rPr lang="en-US" sz="1200" u="sng" dirty="0">
                          <a:solidFill>
                            <a:srgbClr val="5797CE"/>
                          </a:solidFill>
                          <a:effectLst/>
                          <a:latin typeface="+mn-lt"/>
                          <a:ea typeface="Times New Roman" panose="02020603050405020304" pitchFamily="18" charset="0"/>
                          <a:cs typeface="Times New Roman" panose="02020603050405020304" pitchFamily="18" charset="0"/>
                          <a:hlinkClick r:id="rId2"/>
                        </a:rPr>
                        <a:t>49 CFR 40.261</a:t>
                      </a:r>
                      <a:r>
                        <a:rPr lang="en-US" sz="1200" dirty="0">
                          <a:solidFill>
                            <a:srgbClr val="333333"/>
                          </a:solidFill>
                          <a:effectLst/>
                          <a:latin typeface="+mn-lt"/>
                          <a:ea typeface="Times New Roman" panose="02020603050405020304" pitchFamily="18" charset="0"/>
                          <a:cs typeface="Times New Roman" panose="02020603050405020304" pitchFamily="18" charset="0"/>
                        </a:rPr>
                        <a:t>.</a:t>
                      </a:r>
                      <a:endParaRPr lang="en-US" sz="12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25412271"/>
                  </a:ext>
                </a:extLst>
              </a:tr>
              <a:tr h="580964">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tc>
                <a:tc>
                  <a:txBody>
                    <a:bodyPr/>
                    <a:lstStyle/>
                    <a:p>
                      <a:pPr marL="0" marR="0" algn="l">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Times New Roman" panose="02020603050405020304" pitchFamily="18" charset="0"/>
                        </a:rPr>
                        <a:t>Refusal to test (drug) not requiring a determination by the MRO as specified in </a:t>
                      </a:r>
                      <a:r>
                        <a:rPr lang="en-US" sz="1200" u="sng" dirty="0">
                          <a:solidFill>
                            <a:srgbClr val="5797CE"/>
                          </a:solidFill>
                          <a:effectLst/>
                          <a:latin typeface="+mn-lt"/>
                          <a:ea typeface="Times New Roman" panose="02020603050405020304" pitchFamily="18" charset="0"/>
                          <a:cs typeface="Times New Roman" panose="02020603050405020304" pitchFamily="18" charset="0"/>
                          <a:hlinkClick r:id="rId3"/>
                        </a:rPr>
                        <a:t>49 CFR 40.191</a:t>
                      </a:r>
                      <a:r>
                        <a:rPr lang="en-US" sz="1200" dirty="0">
                          <a:solidFill>
                            <a:srgbClr val="333333"/>
                          </a:solidFill>
                          <a:effectLst/>
                          <a:latin typeface="+mn-lt"/>
                          <a:ea typeface="Times New Roman" panose="02020603050405020304" pitchFamily="18" charset="0"/>
                          <a:cs typeface="Times New Roman" panose="02020603050405020304" pitchFamily="18" charset="0"/>
                        </a:rPr>
                        <a:t>.</a:t>
                      </a:r>
                      <a:endParaRPr lang="en-US" sz="11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CBD4">
                        <a:alpha val="42000"/>
                      </a:srgbClr>
                    </a:solidFill>
                  </a:tcPr>
                </a:tc>
                <a:extLst>
                  <a:ext uri="{0D108BD9-81ED-4DB2-BD59-A6C34878D82A}">
                    <a16:rowId xmlns:a16="http://schemas.microsoft.com/office/drawing/2014/main" val="627953389"/>
                  </a:ext>
                </a:extLst>
              </a:tr>
              <a:tr h="796002">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tc>
                <a:tc>
                  <a:txBody>
                    <a:bodyPr/>
                    <a:lstStyle/>
                    <a:p>
                      <a:pPr marL="0" marR="0" algn="l">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Times New Roman" panose="02020603050405020304" pitchFamily="18" charset="0"/>
                        </a:rPr>
                        <a:t>Actual knowledge, as defined in </a:t>
                      </a:r>
                      <a:r>
                        <a:rPr lang="en-US" sz="1200" u="sng" dirty="0">
                          <a:solidFill>
                            <a:srgbClr val="5797CE"/>
                          </a:solidFill>
                          <a:effectLst/>
                          <a:latin typeface="+mn-lt"/>
                          <a:ea typeface="Times New Roman" panose="02020603050405020304" pitchFamily="18" charset="0"/>
                          <a:cs typeface="Times New Roman" panose="02020603050405020304" pitchFamily="18" charset="0"/>
                          <a:hlinkClick r:id="rId4"/>
                        </a:rPr>
                        <a:t>49 CFR 382.107</a:t>
                      </a:r>
                      <a:r>
                        <a:rPr lang="en-US" sz="1200" dirty="0">
                          <a:solidFill>
                            <a:srgbClr val="333333"/>
                          </a:solidFill>
                          <a:effectLst/>
                          <a:latin typeface="+mn-lt"/>
                          <a:ea typeface="Times New Roman" panose="02020603050405020304" pitchFamily="18" charset="0"/>
                          <a:cs typeface="Times New Roman" panose="02020603050405020304" pitchFamily="18" charset="0"/>
                        </a:rPr>
                        <a:t>, that a driver has used alcohol on duty, used alcohol within four hours of coming on duty, used alcohol prior to post-accident testing, or has used a controlled substance.</a:t>
                      </a:r>
                      <a:endParaRPr lang="en-US" sz="11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64990136"/>
                  </a:ext>
                </a:extLst>
              </a:tr>
              <a:tr h="580964">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tc>
                <a:tc>
                  <a:txBody>
                    <a:bodyPr/>
                    <a:lstStyle/>
                    <a:p>
                      <a:pPr marL="0" marR="0" algn="l">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Times New Roman" panose="02020603050405020304" pitchFamily="18" charset="0"/>
                        </a:rPr>
                        <a:t>Negative RTD test results (drug and alcohol testing, as applicable)</a:t>
                      </a:r>
                      <a:endParaRPr lang="en-US" sz="11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CBD4">
                        <a:alpha val="42000"/>
                      </a:srgbClr>
                    </a:solidFill>
                  </a:tcPr>
                </a:tc>
                <a:extLst>
                  <a:ext uri="{0D108BD9-81ED-4DB2-BD59-A6C34878D82A}">
                    <a16:rowId xmlns:a16="http://schemas.microsoft.com/office/drawing/2014/main" val="3563467219"/>
                  </a:ext>
                </a:extLst>
              </a:tr>
              <a:tr h="580964">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tc>
                <a:tc>
                  <a:txBody>
                    <a:bodyPr/>
                    <a:lstStyle/>
                    <a:p>
                      <a:pPr marL="0" marR="0" algn="l">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Times New Roman" panose="02020603050405020304" pitchFamily="18" charset="0"/>
                        </a:rPr>
                        <a:t>Completion of follow-up testing.</a:t>
                      </a:r>
                      <a:endParaRPr lang="en-US" sz="11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9513610"/>
                  </a:ext>
                </a:extLst>
              </a:tr>
            </a:tbl>
          </a:graphicData>
        </a:graphic>
      </p:graphicFrame>
      <p:pic>
        <p:nvPicPr>
          <p:cNvPr id="13" name="Picture 12">
            <a:extLst>
              <a:ext uri="{FF2B5EF4-FFF2-40B4-BE49-F238E27FC236}">
                <a16:creationId xmlns:a16="http://schemas.microsoft.com/office/drawing/2014/main" id="{8BD8C061-9493-1B48-B404-298AE273FEAB}"/>
              </a:ext>
            </a:extLst>
          </p:cNvPr>
          <p:cNvPicPr>
            <a:picLocks noChangeAspect="1"/>
          </p:cNvPicPr>
          <p:nvPr/>
        </p:nvPicPr>
        <p:blipFill>
          <a:blip r:embed="rId5"/>
          <a:stretch>
            <a:fillRect/>
          </a:stretch>
        </p:blipFill>
        <p:spPr>
          <a:xfrm>
            <a:off x="1015413" y="2580030"/>
            <a:ext cx="1168018" cy="1168018"/>
          </a:xfrm>
          <a:prstGeom prst="rect">
            <a:avLst/>
          </a:prstGeom>
        </p:spPr>
      </p:pic>
      <p:sp>
        <p:nvSpPr>
          <p:cNvPr id="2" name="Text Placeholder 1"/>
          <p:cNvSpPr>
            <a:spLocks noGrp="1"/>
          </p:cNvSpPr>
          <p:nvPr>
            <p:ph type="body" sz="quarter" idx="10"/>
          </p:nvPr>
        </p:nvSpPr>
        <p:spPr/>
        <p:txBody>
          <a:bodyPr/>
          <a:lstStyle/>
          <a:p>
            <a:r>
              <a:rPr lang="en-US" dirty="0"/>
              <a:t>Frequently Asked Questions</a:t>
            </a:r>
          </a:p>
        </p:txBody>
      </p:sp>
      <p:sp>
        <p:nvSpPr>
          <p:cNvPr id="3" name="Content Placeholder 2"/>
          <p:cNvSpPr>
            <a:spLocks noGrp="1"/>
          </p:cNvSpPr>
          <p:nvPr>
            <p:ph idx="1"/>
          </p:nvPr>
        </p:nvSpPr>
        <p:spPr>
          <a:xfrm>
            <a:off x="429686" y="1442908"/>
            <a:ext cx="11405127" cy="484518"/>
          </a:xfrm>
        </p:spPr>
        <p:txBody>
          <a:bodyPr/>
          <a:lstStyle/>
          <a:p>
            <a:pPr marL="0" lvl="0" indent="0">
              <a:buNone/>
            </a:pPr>
            <a:r>
              <a:rPr lang="en-US" sz="2000" b="1" dirty="0"/>
              <a:t>What information is the designated C/TPA required to report on behalf of the employer?</a:t>
            </a:r>
          </a:p>
        </p:txBody>
      </p:sp>
      <p:sp>
        <p:nvSpPr>
          <p:cNvPr id="4" name="Slide Number Placeholder 3"/>
          <p:cNvSpPr>
            <a:spLocks noGrp="1"/>
          </p:cNvSpPr>
          <p:nvPr>
            <p:ph type="sldNum" sz="quarter" idx="4"/>
          </p:nvPr>
        </p:nvSpPr>
        <p:spPr/>
        <p:txBody>
          <a:bodyPr/>
          <a:lstStyle/>
          <a:p>
            <a:fld id="{A01475F6-15BF-E945-87A6-683076D41687}" type="slidenum">
              <a:rPr lang="en-US" smtClean="0"/>
              <a:pPr/>
              <a:t>23</a:t>
            </a:fld>
            <a:endParaRPr lang="en-US" dirty="0"/>
          </a:p>
        </p:txBody>
      </p:sp>
    </p:spTree>
    <p:extLst>
      <p:ext uri="{BB962C8B-B14F-4D97-AF65-F5344CB8AC3E}">
        <p14:creationId xmlns:p14="http://schemas.microsoft.com/office/powerpoint/2010/main" val="3050405655"/>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24</a:t>
            </a:fld>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p:txBody>
          <a:bodyPr/>
          <a:lstStyle/>
          <a:p>
            <a:pPr lvl="0"/>
            <a:r>
              <a:rPr lang="en-US" b="1" dirty="0"/>
              <a:t>Can an employer designate more than one C/TPA?</a:t>
            </a:r>
            <a:endParaRPr lang="en-US" dirty="0"/>
          </a:p>
          <a:p>
            <a:pPr lvl="1"/>
            <a:r>
              <a:rPr lang="en-US" dirty="0"/>
              <a:t>Yes.</a:t>
            </a:r>
          </a:p>
          <a:p>
            <a:r>
              <a:rPr lang="en-US" dirty="0"/>
              <a:t> </a:t>
            </a:r>
            <a:r>
              <a:rPr lang="en-US" b="1" dirty="0"/>
              <a:t>Who will record positive alcohol results for an owner/operator?</a:t>
            </a:r>
          </a:p>
          <a:p>
            <a:pPr lvl="1"/>
            <a:r>
              <a:rPr lang="en-US" dirty="0"/>
              <a:t>The designated C/TPA would be responsible to record this violation information regarding the owner/operator they work with.</a:t>
            </a:r>
          </a:p>
          <a:p>
            <a:pPr lvl="1"/>
            <a:r>
              <a:rPr lang="en-US" dirty="0"/>
              <a:t>An owner/operator may view and query their own information.</a:t>
            </a:r>
          </a:p>
          <a:p>
            <a:pPr lvl="1"/>
            <a:r>
              <a:rPr lang="en-US" dirty="0"/>
              <a:t>An owner/operator will be required to self-identify as an owner/operator and will be required to designate a C/TPA to access their Clearinghouse account. </a:t>
            </a:r>
          </a:p>
          <a:p>
            <a:endParaRPr lang="en-US" sz="1600" dirty="0"/>
          </a:p>
        </p:txBody>
      </p:sp>
    </p:spTree>
    <p:extLst>
      <p:ext uri="{BB962C8B-B14F-4D97-AF65-F5344CB8AC3E}">
        <p14:creationId xmlns:p14="http://schemas.microsoft.com/office/powerpoint/2010/main" val="401808335"/>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25</a:t>
            </a:fld>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p:txBody>
          <a:bodyPr/>
          <a:lstStyle/>
          <a:p>
            <a:pPr lvl="0"/>
            <a:r>
              <a:rPr lang="en-US" b="1" dirty="0"/>
              <a:t>Will a driver’s follow-up testing plan be available in the Clearinghouse? </a:t>
            </a:r>
            <a:endParaRPr lang="en-US" dirty="0"/>
          </a:p>
          <a:p>
            <a:pPr lvl="1"/>
            <a:r>
              <a:rPr lang="en-US" dirty="0"/>
              <a:t>No, follow-up testing plans will not be uploaded into the Clearinghouse.</a:t>
            </a:r>
          </a:p>
          <a:p>
            <a:pPr lvl="1"/>
            <a:r>
              <a:rPr lang="en-US" dirty="0"/>
              <a:t>When a prospective employee has not completed a follow-up testing plan prescribed by the SAP, the subsequent new employer must continue to obtain the follow-up testing plan from the previous employer, as required in §382.413, and complete the follow-up testing.</a:t>
            </a:r>
          </a:p>
          <a:p>
            <a:r>
              <a:rPr lang="en-US" b="1" dirty="0"/>
              <a:t>Will follow-up testing be tracked within the Clearinghouse?</a:t>
            </a:r>
          </a:p>
          <a:p>
            <a:pPr lvl="1"/>
            <a:r>
              <a:rPr lang="en-US" dirty="0"/>
              <a:t>No, follow-up testing will not be tracked in the Clearinghouse.</a:t>
            </a:r>
          </a:p>
          <a:p>
            <a:pPr lvl="1"/>
            <a:r>
              <a:rPr lang="en-US" dirty="0"/>
              <a:t>However, if there is a positive follow-up test result, it must be reported as a new violation.</a:t>
            </a:r>
          </a:p>
          <a:p>
            <a:pPr lvl="1"/>
            <a:r>
              <a:rPr lang="en-US" dirty="0"/>
              <a:t>The RTD process would be re-initiated after the new violation is entered.</a:t>
            </a:r>
          </a:p>
        </p:txBody>
      </p:sp>
    </p:spTree>
    <p:extLst>
      <p:ext uri="{BB962C8B-B14F-4D97-AF65-F5344CB8AC3E}">
        <p14:creationId xmlns:p14="http://schemas.microsoft.com/office/powerpoint/2010/main" val="3964970538"/>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26</a:t>
            </a:fld>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a:xfrm>
            <a:off x="429686" y="1516284"/>
            <a:ext cx="7553729" cy="2677647"/>
          </a:xfrm>
        </p:spPr>
        <p:txBody>
          <a:bodyPr/>
          <a:lstStyle/>
          <a:p>
            <a:r>
              <a:rPr lang="en-US" sz="2000" b="1" dirty="0"/>
              <a:t>How does a driver change or remove inaccurate data?</a:t>
            </a:r>
          </a:p>
          <a:p>
            <a:pPr lvl="1"/>
            <a:r>
              <a:rPr lang="en-US" sz="1800" dirty="0"/>
              <a:t>The driver may submit a petition via FMCSA’s </a:t>
            </a:r>
            <a:r>
              <a:rPr lang="en-US" sz="1800" dirty="0" err="1"/>
              <a:t>DataQs</a:t>
            </a:r>
            <a:r>
              <a:rPr lang="en-US" sz="1800" dirty="0"/>
              <a:t> system</a:t>
            </a:r>
          </a:p>
          <a:p>
            <a:pPr lvl="1"/>
            <a:r>
              <a:rPr lang="en-US" sz="1600" dirty="0"/>
              <a:t>FMCSA will review petition and notify driver of decision to remove, retain, or correct information in the Clearinghouse and the reason for decision </a:t>
            </a:r>
          </a:p>
          <a:p>
            <a:pPr lvl="1"/>
            <a:r>
              <a:rPr lang="en-US" sz="1600" dirty="0"/>
              <a:t>If the driver believes a petition decision was made in error, he/she may submit a request for an Administrative Review</a:t>
            </a:r>
          </a:p>
          <a:p>
            <a:pPr lvl="2"/>
            <a:r>
              <a:rPr lang="en-US" sz="1400" dirty="0"/>
              <a:t>Request must include an explanation why he/she believes FMCSA made an error in their decision</a:t>
            </a:r>
          </a:p>
          <a:p>
            <a:pPr lvl="2"/>
            <a:r>
              <a:rPr lang="en-US" sz="1400" dirty="0"/>
              <a:t>Driver informed of decision</a:t>
            </a:r>
          </a:p>
          <a:p>
            <a:pPr lvl="2"/>
            <a:r>
              <a:rPr lang="en-US" sz="1400" dirty="0"/>
              <a:t>Decision will constitute as the final Agency action </a:t>
            </a:r>
          </a:p>
        </p:txBody>
      </p:sp>
      <p:grpSp>
        <p:nvGrpSpPr>
          <p:cNvPr id="9" name="Group 8"/>
          <p:cNvGrpSpPr/>
          <p:nvPr/>
        </p:nvGrpSpPr>
        <p:grpSpPr>
          <a:xfrm>
            <a:off x="7983416" y="1849862"/>
            <a:ext cx="3393831" cy="1886869"/>
            <a:chOff x="7983415" y="1816666"/>
            <a:chExt cx="3393831" cy="1886869"/>
          </a:xfrm>
        </p:grpSpPr>
        <p:sp>
          <p:nvSpPr>
            <p:cNvPr id="5" name="Text Placeholder 17">
              <a:extLst>
                <a:ext uri="{FF2B5EF4-FFF2-40B4-BE49-F238E27FC236}">
                  <a16:creationId xmlns:a16="http://schemas.microsoft.com/office/drawing/2014/main" id="{B42530EB-13E4-684F-B2E2-6F260D3F722C}"/>
                </a:ext>
              </a:extLst>
            </p:cNvPr>
            <p:cNvSpPr txBox="1">
              <a:spLocks/>
            </p:cNvSpPr>
            <p:nvPr/>
          </p:nvSpPr>
          <p:spPr>
            <a:xfrm>
              <a:off x="7983415" y="1816666"/>
              <a:ext cx="3393831" cy="1886869"/>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a:spcAft>
                  <a:spcPts val="600"/>
                </a:spcAft>
              </a:pPr>
              <a:r>
                <a:rPr lang="en-US" dirty="0"/>
                <a:t>The petition must include:</a:t>
              </a:r>
            </a:p>
            <a:p>
              <a:pPr marL="171450" indent="-171450">
                <a:spcBef>
                  <a:spcPts val="0"/>
                </a:spcBef>
                <a:buFont typeface="Wingdings" panose="05000000000000000000" pitchFamily="2" charset="2"/>
                <a:buChar char="§"/>
              </a:pPr>
              <a:r>
                <a:rPr lang="en-US" sz="1400" b="0" dirty="0"/>
                <a:t>Petitioner’s contact information</a:t>
              </a:r>
            </a:p>
            <a:p>
              <a:pPr marL="171450" indent="-171450">
                <a:spcBef>
                  <a:spcPts val="0"/>
                </a:spcBef>
                <a:buFont typeface="Wingdings" panose="05000000000000000000" pitchFamily="2" charset="2"/>
                <a:buChar char="§"/>
              </a:pPr>
              <a:r>
                <a:rPr lang="en-US" sz="1400" b="0" dirty="0"/>
                <a:t>Petitioner’s CDL number and state of issuance</a:t>
              </a:r>
            </a:p>
            <a:p>
              <a:pPr marL="171450" indent="-171450">
                <a:spcBef>
                  <a:spcPts val="0"/>
                </a:spcBef>
                <a:buFont typeface="Wingdings" panose="05000000000000000000" pitchFamily="2" charset="2"/>
                <a:buChar char="§"/>
              </a:pPr>
              <a:r>
                <a:rPr lang="en-US" sz="1400" b="0" dirty="0"/>
                <a:t>Detailed description why the information is not accurate</a:t>
              </a:r>
            </a:p>
          </p:txBody>
        </p:sp>
        <p:cxnSp>
          <p:nvCxnSpPr>
            <p:cNvPr id="7" name="Straight Connector 6">
              <a:extLst>
                <a:ext uri="{FF2B5EF4-FFF2-40B4-BE49-F238E27FC236}">
                  <a16:creationId xmlns:a16="http://schemas.microsoft.com/office/drawing/2014/main" id="{95AFDF93-6196-794A-9C5E-93FD6982FA50}"/>
                </a:ext>
              </a:extLst>
            </p:cNvPr>
            <p:cNvCxnSpPr>
              <a:cxnSpLocks/>
            </p:cNvCxnSpPr>
            <p:nvPr/>
          </p:nvCxnSpPr>
          <p:spPr bwMode="auto">
            <a:xfrm>
              <a:off x="7983415" y="3703535"/>
              <a:ext cx="3393831" cy="0"/>
            </a:xfrm>
            <a:prstGeom prst="line">
              <a:avLst/>
            </a:prstGeom>
            <a:solidFill>
              <a:schemeClr val="accent1"/>
            </a:solidFill>
            <a:ln w="41275" cap="flat" cmpd="sng" algn="ctr">
              <a:solidFill>
                <a:schemeClr val="accent2"/>
              </a:solidFill>
              <a:prstDash val="solid"/>
              <a:round/>
              <a:headEnd type="none" w="med" len="med"/>
              <a:tailEnd type="none" w="med" len="med"/>
            </a:ln>
            <a:effectLst/>
          </p:spPr>
        </p:cxnSp>
      </p:grpSp>
      <p:sp>
        <p:nvSpPr>
          <p:cNvPr id="12" name="Content Placeholder 2">
            <a:extLst>
              <a:ext uri="{FF2B5EF4-FFF2-40B4-BE49-F238E27FC236}">
                <a16:creationId xmlns:a16="http://schemas.microsoft.com/office/drawing/2014/main" id="{135851C6-C07B-4187-B4F3-EC8CE7E7F038}"/>
              </a:ext>
            </a:extLst>
          </p:cNvPr>
          <p:cNvSpPr txBox="1">
            <a:spLocks/>
          </p:cNvSpPr>
          <p:nvPr/>
        </p:nvSpPr>
        <p:spPr>
          <a:xfrm>
            <a:off x="429686" y="4527430"/>
            <a:ext cx="11114614" cy="1802986"/>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r>
              <a:rPr lang="en-US" sz="2000" b="1" kern="0" dirty="0"/>
              <a:t>What information may be challenged by the driver?</a:t>
            </a:r>
          </a:p>
          <a:p>
            <a:pPr lvl="1" defTabSz="914400"/>
            <a:r>
              <a:rPr lang="en-US" sz="1600" kern="0" dirty="0"/>
              <a:t>The accuracy of the information reported</a:t>
            </a:r>
          </a:p>
          <a:p>
            <a:pPr lvl="1" defTabSz="914400"/>
            <a:r>
              <a:rPr lang="en-US" sz="1600" kern="0" dirty="0"/>
              <a:t>Report of employer’s actual knowledge the driver received a traffic citation for driving a CMV while under the influence of drugs or alcohol if it did not result in a conviction</a:t>
            </a:r>
          </a:p>
          <a:p>
            <a:pPr lvl="1" defTabSz="914400"/>
            <a:r>
              <a:rPr lang="en-US" sz="1600" b="1" kern="0" dirty="0"/>
              <a:t>Accuracy of test results and refusals may not be challenged</a:t>
            </a:r>
            <a:endParaRPr lang="en-US" sz="1400" b="1" kern="0" dirty="0"/>
          </a:p>
        </p:txBody>
      </p:sp>
    </p:spTree>
    <p:extLst>
      <p:ext uri="{BB962C8B-B14F-4D97-AF65-F5344CB8AC3E}">
        <p14:creationId xmlns:p14="http://schemas.microsoft.com/office/powerpoint/2010/main" val="999418242"/>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29686" y="2095500"/>
          <a:ext cx="11642709" cy="4056101"/>
        </p:xfrm>
        <a:graphic>
          <a:graphicData uri="http://schemas.openxmlformats.org/drawingml/2006/table">
            <a:tbl>
              <a:tblPr firstRow="1" bandRow="1">
                <a:tableStyleId>{5C22544A-7EE6-4342-B048-85BDC9FD1C3A}</a:tableStyleId>
              </a:tblPr>
              <a:tblGrid>
                <a:gridCol w="1584309">
                  <a:extLst>
                    <a:ext uri="{9D8B030D-6E8A-4147-A177-3AD203B41FA5}">
                      <a16:colId xmlns:a16="http://schemas.microsoft.com/office/drawing/2014/main" val="3848726580"/>
                    </a:ext>
                  </a:extLst>
                </a:gridCol>
                <a:gridCol w="5173883">
                  <a:extLst>
                    <a:ext uri="{9D8B030D-6E8A-4147-A177-3AD203B41FA5}">
                      <a16:colId xmlns:a16="http://schemas.microsoft.com/office/drawing/2014/main" val="1846929746"/>
                    </a:ext>
                  </a:extLst>
                </a:gridCol>
                <a:gridCol w="4884517">
                  <a:extLst>
                    <a:ext uri="{9D8B030D-6E8A-4147-A177-3AD203B41FA5}">
                      <a16:colId xmlns:a16="http://schemas.microsoft.com/office/drawing/2014/main" val="3874321295"/>
                    </a:ext>
                  </a:extLst>
                </a:gridCol>
              </a:tblGrid>
              <a:tr h="533400">
                <a:tc>
                  <a:txBody>
                    <a:bodyPr/>
                    <a:lstStyle/>
                    <a:p>
                      <a:pPr marL="0" marR="0" algn="l">
                        <a:lnSpc>
                          <a:spcPct val="107000"/>
                        </a:lnSpc>
                        <a:spcBef>
                          <a:spcPts val="0"/>
                        </a:spcBef>
                        <a:spcAft>
                          <a:spcPts val="0"/>
                        </a:spcAft>
                      </a:pPr>
                      <a:endParaRPr lang="en-US" sz="1300" dirty="0">
                        <a:solidFill>
                          <a:schemeClr val="bg1"/>
                        </a:solidFill>
                        <a:effectLst/>
                        <a:latin typeface="+mn-lt"/>
                        <a:ea typeface="Calibri" panose="020F0502020204030204" pitchFamily="34" charset="0"/>
                        <a:cs typeface="Times New Roman" panose="02020603050405020304" pitchFamily="18" charset="0"/>
                      </a:endParaRPr>
                    </a:p>
                  </a:txBody>
                  <a:tcPr marL="182880" marR="182880" marT="18288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300" b="1" dirty="0">
                          <a:solidFill>
                            <a:schemeClr val="bg1"/>
                          </a:solidFill>
                          <a:effectLst/>
                          <a:latin typeface="+mn-lt"/>
                          <a:ea typeface="Times New Roman" panose="02020603050405020304" pitchFamily="18" charset="0"/>
                          <a:cs typeface="Times New Roman" panose="02020603050405020304" pitchFamily="18" charset="0"/>
                        </a:rPr>
                        <a:t>INFORMATION TO BE REPORTED TO CLEARINGHOUSE</a:t>
                      </a:r>
                      <a:endParaRPr lang="en-US" sz="1300" dirty="0">
                        <a:solidFill>
                          <a:schemeClr val="bg1"/>
                        </a:solidFill>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647"/>
                    </a:solidFill>
                  </a:tcPr>
                </a:tc>
                <a:tc>
                  <a:txBody>
                    <a:bodyPr/>
                    <a:lstStyle/>
                    <a:p>
                      <a:pPr marL="0" marR="0" algn="l">
                        <a:lnSpc>
                          <a:spcPct val="107000"/>
                        </a:lnSpc>
                        <a:spcBef>
                          <a:spcPts val="0"/>
                        </a:spcBef>
                        <a:spcAft>
                          <a:spcPts val="0"/>
                        </a:spcAft>
                      </a:pPr>
                      <a:r>
                        <a:rPr lang="en-US" sz="1300" dirty="0">
                          <a:solidFill>
                            <a:schemeClr val="bg1"/>
                          </a:solidFill>
                          <a:effectLst/>
                          <a:latin typeface="+mn-lt"/>
                          <a:ea typeface="Calibri" panose="020F0502020204030204" pitchFamily="34" charset="0"/>
                          <a:cs typeface="Times New Roman" panose="02020603050405020304" pitchFamily="18" charset="0"/>
                        </a:rPr>
                        <a:t>DEADLINE FOR REPORTING INFROMATION</a:t>
                      </a: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647"/>
                    </a:solidFill>
                  </a:tcPr>
                </a:tc>
                <a:extLst>
                  <a:ext uri="{0D108BD9-81ED-4DB2-BD59-A6C34878D82A}">
                    <a16:rowId xmlns:a16="http://schemas.microsoft.com/office/drawing/2014/main" val="2086090943"/>
                  </a:ext>
                </a:extLst>
              </a:tr>
              <a:tr h="546589">
                <a:tc rowSpan="3">
                  <a:txBody>
                    <a:bodyPr/>
                    <a:lstStyle/>
                    <a:p>
                      <a:pPr marL="0" marR="0" algn="ctr">
                        <a:lnSpc>
                          <a:spcPct val="107000"/>
                        </a:lnSpc>
                        <a:spcBef>
                          <a:spcPts val="0"/>
                        </a:spcBef>
                        <a:spcAft>
                          <a:spcPts val="0"/>
                        </a:spcAft>
                      </a:pPr>
                      <a:r>
                        <a:rPr lang="en-US" sz="1600" b="1" dirty="0">
                          <a:solidFill>
                            <a:srgbClr val="333333"/>
                          </a:solidFill>
                          <a:effectLst/>
                          <a:latin typeface="+mn-lt"/>
                          <a:ea typeface="Times New Roman" panose="02020603050405020304" pitchFamily="18" charset="0"/>
                          <a:cs typeface="Times New Roman" panose="02020603050405020304" pitchFamily="18" charset="0"/>
                        </a:rPr>
                        <a:t>MRO</a:t>
                      </a:r>
                      <a:endParaRPr lang="en-US" sz="1600" b="1" dirty="0">
                        <a:effectLst/>
                        <a:latin typeface="+mn-lt"/>
                        <a:ea typeface="Calibri" panose="020F0502020204030204" pitchFamily="34" charset="0"/>
                        <a:cs typeface="Times New Roman" panose="02020603050405020304" pitchFamily="18" charset="0"/>
                      </a:endParaRPr>
                    </a:p>
                  </a:txBody>
                  <a:tcPr marL="182880" marR="182880" marT="18288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CBD4">
                        <a:alpha val="42000"/>
                      </a:srgbClr>
                    </a:solidFill>
                  </a:tcPr>
                </a:tc>
                <a:tc>
                  <a:txBody>
                    <a:bodyPr/>
                    <a:lstStyle/>
                    <a:p>
                      <a:pPr marL="0" marR="0" algn="l">
                        <a:lnSpc>
                          <a:spcPct val="107000"/>
                        </a:lnSpc>
                        <a:spcBef>
                          <a:spcPts val="0"/>
                        </a:spcBef>
                        <a:spcAft>
                          <a:spcPts val="0"/>
                        </a:spcAft>
                      </a:pPr>
                      <a:r>
                        <a:rPr lang="en-US" sz="1400" dirty="0">
                          <a:solidFill>
                            <a:srgbClr val="333333"/>
                          </a:solidFill>
                          <a:effectLst/>
                          <a:latin typeface="+mn-lt"/>
                          <a:ea typeface="Times New Roman" panose="02020603050405020304" pitchFamily="18" charset="0"/>
                          <a:cs typeface="Times New Roman" panose="02020603050405020304" pitchFamily="18" charset="0"/>
                        </a:rPr>
                        <a:t>Verified positive, adulterated, or substituted drug test result</a:t>
                      </a:r>
                      <a:endParaRPr lang="en-US" sz="1400" dirty="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CBD4">
                        <a:alpha val="42000"/>
                      </a:srgbClr>
                    </a:solidFill>
                  </a:tcPr>
                </a:tc>
                <a:tc rowSpan="2">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endParaRPr lang="en-US" sz="1400" dirty="0"/>
                    </a:p>
                    <a:p>
                      <a:pPr marL="0" marR="0" lvl="0" indent="0" algn="l" defTabSz="685800" rtl="0" eaLnBrk="1" fontAlgn="auto" latinLnBrk="0" hangingPunct="1">
                        <a:lnSpc>
                          <a:spcPct val="107000"/>
                        </a:lnSpc>
                        <a:spcBef>
                          <a:spcPts val="0"/>
                        </a:spcBef>
                        <a:spcAft>
                          <a:spcPts val="0"/>
                        </a:spcAft>
                        <a:buClrTx/>
                        <a:buSzTx/>
                        <a:buFontTx/>
                        <a:buNone/>
                        <a:tabLst/>
                        <a:defRPr/>
                      </a:pPr>
                      <a:r>
                        <a:rPr lang="en-US" sz="1400" dirty="0"/>
                        <a:t>Within two business days of making a determination or verification of a DOT-approved drug test</a:t>
                      </a:r>
                      <a:endParaRPr lang="en-US" sz="1400" dirty="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CBD4">
                        <a:alpha val="42000"/>
                      </a:srgbClr>
                    </a:solidFill>
                  </a:tcPr>
                </a:tc>
                <a:extLst>
                  <a:ext uri="{0D108BD9-81ED-4DB2-BD59-A6C34878D82A}">
                    <a16:rowId xmlns:a16="http://schemas.microsoft.com/office/drawing/2014/main" val="2581338902"/>
                  </a:ext>
                </a:extLst>
              </a:tr>
              <a:tr h="733491">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b"/>
                </a:tc>
                <a:tc>
                  <a:txBody>
                    <a:bodyPr/>
                    <a:lstStyle/>
                    <a:p>
                      <a:pPr marL="0" marR="0" algn="l">
                        <a:lnSpc>
                          <a:spcPct val="107000"/>
                        </a:lnSpc>
                        <a:spcBef>
                          <a:spcPts val="0"/>
                        </a:spcBef>
                        <a:spcAft>
                          <a:spcPts val="0"/>
                        </a:spcAft>
                      </a:pPr>
                      <a:r>
                        <a:rPr lang="en-US" sz="1400" dirty="0">
                          <a:solidFill>
                            <a:srgbClr val="333333"/>
                          </a:solidFill>
                          <a:effectLst/>
                          <a:latin typeface="+mn-lt"/>
                          <a:ea typeface="Times New Roman" panose="02020603050405020304" pitchFamily="18" charset="0"/>
                          <a:cs typeface="Times New Roman" panose="02020603050405020304" pitchFamily="18" charset="0"/>
                        </a:rPr>
                        <a:t>Refusal to test (drug) requiring a determination by the MRO as specified in </a:t>
                      </a:r>
                      <a:r>
                        <a:rPr lang="en-US" sz="1350" u="sng" kern="1200" dirty="0">
                          <a:solidFill>
                            <a:schemeClr val="dk1"/>
                          </a:solidFill>
                          <a:effectLst/>
                          <a:latin typeface="+mn-lt"/>
                          <a:ea typeface="+mn-ea"/>
                          <a:cs typeface="+mn-cs"/>
                          <a:hlinkClick r:id="rId3"/>
                        </a:rPr>
                        <a:t>49 CFR 40.191</a:t>
                      </a:r>
                      <a:endParaRPr lang="en-US" sz="1400" dirty="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F2F4"/>
                    </a:solidFill>
                  </a:tcPr>
                </a:tc>
                <a:tc vMerge="1">
                  <a:txBody>
                    <a:bodyPr/>
                    <a:lstStyle/>
                    <a:p>
                      <a:pPr marL="0" marR="0">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57150" marR="57150" marT="57150" marB="57150" anchor="ctr"/>
                </a:tc>
                <a:extLst>
                  <a:ext uri="{0D108BD9-81ED-4DB2-BD59-A6C34878D82A}">
                    <a16:rowId xmlns:a16="http://schemas.microsoft.com/office/drawing/2014/main" val="147783749"/>
                  </a:ext>
                </a:extLst>
              </a:tr>
              <a:tr h="669256">
                <a:tc vMerge="1">
                  <a:txBody>
                    <a:bodyPr/>
                    <a:lstStyle/>
                    <a:p>
                      <a:pPr marL="0" marR="0">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T="57150" marB="57150" anchor="ctr"/>
                </a:tc>
                <a:tc>
                  <a:txBody>
                    <a:bodyPr/>
                    <a:lstStyle/>
                    <a:p>
                      <a:pPr marL="0" marR="0" algn="l">
                        <a:lnSpc>
                          <a:spcPct val="107000"/>
                        </a:lnSpc>
                        <a:spcBef>
                          <a:spcPts val="0"/>
                        </a:spcBef>
                        <a:spcAft>
                          <a:spcPts val="0"/>
                        </a:spcAft>
                      </a:pPr>
                      <a:r>
                        <a:rPr lang="en-US" sz="1400" b="0" dirty="0"/>
                        <a:t>Changes a verified drug test per 49 CFR Part 40</a:t>
                      </a:r>
                      <a:endParaRPr lang="en-US" sz="1400" b="0" dirty="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CBD4">
                        <a:alpha val="42000"/>
                      </a:srgbClr>
                    </a:solidFill>
                  </a:tcPr>
                </a:tc>
                <a:tc>
                  <a:txBody>
                    <a:bodyPr/>
                    <a:lstStyle/>
                    <a:p>
                      <a:pPr marL="0" marR="0" algn="l">
                        <a:lnSpc>
                          <a:spcPct val="107000"/>
                        </a:lnSpc>
                        <a:spcBef>
                          <a:spcPts val="0"/>
                        </a:spcBef>
                        <a:spcAft>
                          <a:spcPts val="0"/>
                        </a:spcAft>
                      </a:pPr>
                      <a:r>
                        <a:rPr lang="en-US" sz="1400" dirty="0"/>
                        <a:t>Within one business day of making any change in the reported results</a:t>
                      </a:r>
                      <a:endParaRPr lang="en-US" sz="1400" dirty="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CBD4">
                        <a:alpha val="42000"/>
                      </a:srgbClr>
                    </a:solidFill>
                  </a:tcPr>
                </a:tc>
                <a:extLst>
                  <a:ext uri="{0D108BD9-81ED-4DB2-BD59-A6C34878D82A}">
                    <a16:rowId xmlns:a16="http://schemas.microsoft.com/office/drawing/2014/main" val="3207374884"/>
                  </a:ext>
                </a:extLst>
              </a:tr>
              <a:tr h="750096">
                <a:tc rowSpan="2">
                  <a:txBody>
                    <a:bodyPr/>
                    <a:lstStyle/>
                    <a:p>
                      <a:pPr marL="0" marR="0" algn="ctr">
                        <a:lnSpc>
                          <a:spcPct val="107000"/>
                        </a:lnSpc>
                        <a:spcBef>
                          <a:spcPts val="0"/>
                        </a:spcBef>
                        <a:spcAft>
                          <a:spcPts val="0"/>
                        </a:spcAft>
                      </a:pPr>
                      <a:r>
                        <a:rPr lang="en-US" sz="1600" b="1" dirty="0">
                          <a:solidFill>
                            <a:srgbClr val="333333"/>
                          </a:solidFill>
                          <a:effectLst/>
                          <a:latin typeface="+mn-lt"/>
                          <a:ea typeface="Times New Roman" panose="02020603050405020304" pitchFamily="18" charset="0"/>
                          <a:cs typeface="Times New Roman" panose="02020603050405020304" pitchFamily="18" charset="0"/>
                        </a:rPr>
                        <a:t>SAP</a:t>
                      </a:r>
                      <a:r>
                        <a:rPr lang="en-US" sz="1600" dirty="0">
                          <a:solidFill>
                            <a:srgbClr val="333333"/>
                          </a:solidFill>
                          <a:effectLst/>
                          <a:latin typeface="+mn-lt"/>
                          <a:ea typeface="Times New Roman" panose="02020603050405020304" pitchFamily="18"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182880" marR="182880" marT="18288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dirty="0">
                          <a:solidFill>
                            <a:srgbClr val="333333"/>
                          </a:solidFill>
                          <a:effectLst/>
                          <a:latin typeface="+mn-lt"/>
                          <a:ea typeface="Times New Roman" panose="02020603050405020304" pitchFamily="18" charset="0"/>
                          <a:cs typeface="Times New Roman" panose="02020603050405020304" pitchFamily="18" charset="0"/>
                        </a:rPr>
                        <a:t>Identification of driver and date the initial assessment was initiated</a:t>
                      </a:r>
                      <a:endParaRPr lang="en-US" sz="1400" dirty="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By the close of the business day following the date of initial assessment</a:t>
                      </a: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3635881"/>
                  </a:ext>
                </a:extLst>
              </a:tr>
              <a:tr h="823269">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b"/>
                </a:tc>
                <a:tc>
                  <a:txBody>
                    <a:bodyPr/>
                    <a:lstStyle/>
                    <a:p>
                      <a:pPr marL="0" marR="0" algn="l">
                        <a:lnSpc>
                          <a:spcPct val="107000"/>
                        </a:lnSpc>
                        <a:spcBef>
                          <a:spcPts val="0"/>
                        </a:spcBef>
                        <a:spcAft>
                          <a:spcPts val="0"/>
                        </a:spcAft>
                      </a:pPr>
                      <a:r>
                        <a:rPr lang="en-US" sz="1400" strike="noStrike" dirty="0">
                          <a:solidFill>
                            <a:srgbClr val="333333"/>
                          </a:solidFill>
                          <a:effectLst/>
                          <a:latin typeface="+mn-lt"/>
                          <a:ea typeface="Times New Roman" panose="02020603050405020304" pitchFamily="18" charset="0"/>
                          <a:cs typeface="Times New Roman" panose="02020603050405020304" pitchFamily="18" charset="0"/>
                        </a:rPr>
                        <a:t>D</a:t>
                      </a:r>
                      <a:r>
                        <a:rPr lang="en-US" sz="1400" strike="noStrike" baseline="0" dirty="0">
                          <a:solidFill>
                            <a:srgbClr val="333333"/>
                          </a:solidFill>
                          <a:effectLst/>
                          <a:latin typeface="+mn-lt"/>
                          <a:ea typeface="Times New Roman" panose="02020603050405020304" pitchFamily="18" charset="0"/>
                          <a:cs typeface="Times New Roman" panose="02020603050405020304" pitchFamily="18" charset="0"/>
                        </a:rPr>
                        <a:t>ate of d</a:t>
                      </a:r>
                      <a:r>
                        <a:rPr lang="en-US" sz="1400" dirty="0">
                          <a:solidFill>
                            <a:srgbClr val="333333"/>
                          </a:solidFill>
                          <a:effectLst/>
                          <a:latin typeface="+mn-lt"/>
                          <a:ea typeface="Times New Roman" panose="02020603050405020304" pitchFamily="18" charset="0"/>
                          <a:cs typeface="Times New Roman" panose="02020603050405020304" pitchFamily="18" charset="0"/>
                        </a:rPr>
                        <a:t>etermination of eligibility for RTD testing</a:t>
                      </a:r>
                      <a:endParaRPr lang="en-US" sz="1400" dirty="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F2F4">
                        <a:alpha val="42000"/>
                      </a:srgbClr>
                    </a:solidFill>
                  </a:tcPr>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By the close of the business day following the determination that the driver completed the RTD process</a:t>
                      </a: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F2F4">
                        <a:alpha val="42000"/>
                      </a:srgbClr>
                    </a:solidFill>
                  </a:tcPr>
                </a:tc>
                <a:extLst>
                  <a:ext uri="{0D108BD9-81ED-4DB2-BD59-A6C34878D82A}">
                    <a16:rowId xmlns:a16="http://schemas.microsoft.com/office/drawing/2014/main" val="515471391"/>
                  </a:ext>
                </a:extLst>
              </a:tr>
            </a:tbl>
          </a:graphicData>
        </a:graphic>
      </p:graphicFrame>
      <p:sp>
        <p:nvSpPr>
          <p:cNvPr id="2" name="Text Placeholder 1"/>
          <p:cNvSpPr>
            <a:spLocks noGrp="1"/>
          </p:cNvSpPr>
          <p:nvPr>
            <p:ph type="body" sz="quarter" idx="10"/>
          </p:nvPr>
        </p:nvSpPr>
        <p:spPr/>
        <p:txBody>
          <a:bodyPr/>
          <a:lstStyle/>
          <a:p>
            <a:r>
              <a:rPr lang="en-US" dirty="0"/>
              <a:t>Frequently Asked Questions</a:t>
            </a:r>
          </a:p>
        </p:txBody>
      </p:sp>
      <p:sp>
        <p:nvSpPr>
          <p:cNvPr id="3" name="Content Placeholder 2"/>
          <p:cNvSpPr>
            <a:spLocks noGrp="1"/>
          </p:cNvSpPr>
          <p:nvPr>
            <p:ph idx="1"/>
          </p:nvPr>
        </p:nvSpPr>
        <p:spPr>
          <a:xfrm>
            <a:off x="429686" y="1585107"/>
            <a:ext cx="11405127" cy="510394"/>
          </a:xfrm>
        </p:spPr>
        <p:txBody>
          <a:bodyPr/>
          <a:lstStyle/>
          <a:p>
            <a:pPr marL="0" lvl="0" indent="0">
              <a:buNone/>
            </a:pPr>
            <a:r>
              <a:rPr lang="en-US" sz="2000" b="1" dirty="0"/>
              <a:t>What information is the MRO or SAP required to report?</a:t>
            </a:r>
          </a:p>
        </p:txBody>
      </p:sp>
      <p:sp>
        <p:nvSpPr>
          <p:cNvPr id="4" name="Slide Number Placeholder 3"/>
          <p:cNvSpPr>
            <a:spLocks noGrp="1"/>
          </p:cNvSpPr>
          <p:nvPr>
            <p:ph type="sldNum" sz="quarter" idx="4"/>
          </p:nvPr>
        </p:nvSpPr>
        <p:spPr/>
        <p:txBody>
          <a:bodyPr/>
          <a:lstStyle/>
          <a:p>
            <a:fld id="{A01475F6-15BF-E945-87A6-683076D41687}" type="slidenum">
              <a:rPr lang="en-US" smtClean="0"/>
              <a:pPr/>
              <a:t>27</a:t>
            </a:fld>
            <a:endParaRPr lang="en-US" dirty="0"/>
          </a:p>
        </p:txBody>
      </p:sp>
      <p:pic>
        <p:nvPicPr>
          <p:cNvPr id="7" name="Picture 6">
            <a:extLst>
              <a:ext uri="{FF2B5EF4-FFF2-40B4-BE49-F238E27FC236}">
                <a16:creationId xmlns:a16="http://schemas.microsoft.com/office/drawing/2014/main" id="{6D220E73-9CCF-D54F-A188-9210B08E4119}"/>
              </a:ext>
            </a:extLst>
          </p:cNvPr>
          <p:cNvPicPr>
            <a:picLocks noChangeAspect="1"/>
          </p:cNvPicPr>
          <p:nvPr/>
        </p:nvPicPr>
        <p:blipFill>
          <a:blip r:embed="rId4"/>
          <a:stretch>
            <a:fillRect/>
          </a:stretch>
        </p:blipFill>
        <p:spPr>
          <a:xfrm>
            <a:off x="639183" y="3360421"/>
            <a:ext cx="1107407" cy="1107407"/>
          </a:xfrm>
          <a:prstGeom prst="rect">
            <a:avLst/>
          </a:prstGeom>
        </p:spPr>
      </p:pic>
      <p:pic>
        <p:nvPicPr>
          <p:cNvPr id="8" name="Picture 7">
            <a:extLst>
              <a:ext uri="{FF2B5EF4-FFF2-40B4-BE49-F238E27FC236}">
                <a16:creationId xmlns:a16="http://schemas.microsoft.com/office/drawing/2014/main" id="{15EE5F6C-4F12-4540-A2A7-976FC5E9C206}"/>
              </a:ext>
            </a:extLst>
          </p:cNvPr>
          <p:cNvPicPr>
            <a:picLocks noChangeAspect="1"/>
          </p:cNvPicPr>
          <p:nvPr/>
        </p:nvPicPr>
        <p:blipFill>
          <a:blip r:embed="rId5"/>
          <a:stretch>
            <a:fillRect/>
          </a:stretch>
        </p:blipFill>
        <p:spPr>
          <a:xfrm>
            <a:off x="639183" y="5189221"/>
            <a:ext cx="1107407" cy="1107407"/>
          </a:xfrm>
          <a:prstGeom prst="rect">
            <a:avLst/>
          </a:prstGeom>
        </p:spPr>
      </p:pic>
    </p:spTree>
    <p:extLst>
      <p:ext uri="{BB962C8B-B14F-4D97-AF65-F5344CB8AC3E}">
        <p14:creationId xmlns:p14="http://schemas.microsoft.com/office/powerpoint/2010/main" val="845400681"/>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28</a:t>
            </a:fld>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p:txBody>
          <a:bodyPr/>
          <a:lstStyle/>
          <a:p>
            <a:r>
              <a:rPr lang="en-US" sz="2000" b="1" dirty="0"/>
              <a:t>Is the driver’s social security number (SSN) or employee identification number (EIN) required when reporting violation information or querying the Clearinghouse?</a:t>
            </a:r>
          </a:p>
          <a:p>
            <a:pPr lvl="1"/>
            <a:r>
              <a:rPr lang="en-US" sz="1800" dirty="0"/>
              <a:t>No, per §382.123, the employer shall provide the driver’s CDL number and state of issuance</a:t>
            </a:r>
          </a:p>
          <a:p>
            <a:r>
              <a:rPr lang="en-US" sz="2000" b="1" dirty="0"/>
              <a:t>What information is required on the Custody and Control Form (CCF) or Alcohol Testing Form (ATF)?</a:t>
            </a:r>
          </a:p>
          <a:p>
            <a:pPr lvl="1"/>
            <a:r>
              <a:rPr lang="en-US" sz="1800" dirty="0"/>
              <a:t>The driver’s CDL number and state of issuance must be entered in lieu of the driver’s SSN or EIN</a:t>
            </a:r>
          </a:p>
          <a:p>
            <a:pPr lvl="0"/>
            <a:r>
              <a:rPr lang="en-US" sz="2000" b="1" dirty="0"/>
              <a:t>Will FAQs and other outreach materials about the Clearinghouse be updated?</a:t>
            </a:r>
            <a:endParaRPr lang="en-US" sz="2000" dirty="0"/>
          </a:p>
          <a:p>
            <a:pPr lvl="1"/>
            <a:r>
              <a:rPr lang="en-US" sz="1800" dirty="0"/>
              <a:t>Yes, our website at </a:t>
            </a:r>
            <a:r>
              <a:rPr lang="en-US" sz="1800" u="sng" dirty="0">
                <a:hlinkClick r:id="rId2"/>
              </a:rPr>
              <a:t>https://clearinghouse.fmcsa.dot.gov</a:t>
            </a:r>
            <a:r>
              <a:rPr lang="en-US" sz="1800" b="1" dirty="0"/>
              <a:t> </a:t>
            </a:r>
            <a:r>
              <a:rPr lang="en-US" sz="1800" dirty="0"/>
              <a:t>will be updated regularly with new information, including the factsheet and FAQs. In addition, you will be able to sign up for email updates.</a:t>
            </a:r>
          </a:p>
        </p:txBody>
      </p:sp>
    </p:spTree>
    <p:extLst>
      <p:ext uri="{BB962C8B-B14F-4D97-AF65-F5344CB8AC3E}">
        <p14:creationId xmlns:p14="http://schemas.microsoft.com/office/powerpoint/2010/main" val="3164155598"/>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29</a:t>
            </a:fld>
            <a:endParaRPr lang="en-US" dirty="0"/>
          </a:p>
        </p:txBody>
      </p:sp>
      <p:sp>
        <p:nvSpPr>
          <p:cNvPr id="5" name="Content Placeholder 3"/>
          <p:cNvSpPr>
            <a:spLocks noGrp="1"/>
          </p:cNvSpPr>
          <p:nvPr>
            <p:ph sz="quarter" idx="11"/>
          </p:nvPr>
        </p:nvSpPr>
        <p:spPr>
          <a:xfrm>
            <a:off x="524786" y="1828164"/>
            <a:ext cx="6200105" cy="3218397"/>
          </a:xfrm>
        </p:spPr>
        <p:txBody>
          <a:bodyPr/>
          <a:lstStyle/>
          <a:p>
            <a:pPr marL="0" indent="0">
              <a:buNone/>
            </a:pPr>
            <a:r>
              <a:rPr lang="en-US" sz="2200" b="1" dirty="0"/>
              <a:t>Visit </a:t>
            </a:r>
            <a:r>
              <a:rPr lang="en-US" sz="2200" b="1" dirty="0">
                <a:hlinkClick r:id="rId2"/>
              </a:rPr>
              <a:t>https://clearinghouse.fmcsa.dot.gov</a:t>
            </a:r>
            <a:endParaRPr lang="en-US" sz="2200" b="1" dirty="0"/>
          </a:p>
          <a:p>
            <a:pPr lvl="1">
              <a:lnSpc>
                <a:spcPct val="200000"/>
              </a:lnSpc>
              <a:buSzPct val="140000"/>
              <a:buBlip>
                <a:blip r:embed="rId3"/>
              </a:buBlip>
            </a:pPr>
            <a:r>
              <a:rPr lang="en-US" dirty="0">
                <a:solidFill>
                  <a:schemeClr val="tx1"/>
                </a:solidFill>
              </a:rPr>
              <a:t>Subscribe for email updates </a:t>
            </a:r>
          </a:p>
          <a:p>
            <a:pPr lvl="1">
              <a:lnSpc>
                <a:spcPct val="200000"/>
              </a:lnSpc>
              <a:buSzPct val="140000"/>
              <a:buBlip>
                <a:blip r:embed="rId3"/>
              </a:buBlip>
            </a:pPr>
            <a:r>
              <a:rPr lang="en-US" dirty="0">
                <a:solidFill>
                  <a:schemeClr val="tx1"/>
                </a:solidFill>
              </a:rPr>
              <a:t>Read frequently asked questions</a:t>
            </a:r>
          </a:p>
          <a:p>
            <a:pPr lvl="1">
              <a:lnSpc>
                <a:spcPct val="200000"/>
              </a:lnSpc>
              <a:buSzPct val="140000"/>
              <a:buBlip>
                <a:blip r:embed="rId3"/>
              </a:buBlip>
            </a:pPr>
            <a:r>
              <a:rPr lang="en-US" dirty="0">
                <a:solidFill>
                  <a:schemeClr val="tx1"/>
                </a:solidFill>
              </a:rPr>
              <a:t>Download the Clearinghouse factsheet</a:t>
            </a:r>
          </a:p>
          <a:p>
            <a:pPr lvl="1">
              <a:lnSpc>
                <a:spcPct val="200000"/>
              </a:lnSpc>
              <a:buSzPct val="140000"/>
              <a:buBlip>
                <a:blip r:embed="rId3"/>
              </a:buBlip>
            </a:pPr>
            <a:r>
              <a:rPr lang="en-US" dirty="0">
                <a:solidFill>
                  <a:schemeClr val="tx1"/>
                </a:solidFill>
              </a:rPr>
              <a:t>Download the User Role card</a:t>
            </a:r>
            <a:br>
              <a:rPr lang="en-US" dirty="0">
                <a:solidFill>
                  <a:schemeClr val="tx1"/>
                </a:solidFill>
              </a:rPr>
            </a:br>
            <a:endParaRPr lang="en-US" dirty="0">
              <a:solidFill>
                <a:schemeClr val="tx1"/>
              </a:solidFill>
            </a:endParaRPr>
          </a:p>
          <a:p>
            <a:pPr marL="0" indent="0">
              <a:buNone/>
            </a:pPr>
            <a:r>
              <a:rPr lang="en-US" sz="2200" b="1" dirty="0">
                <a:solidFill>
                  <a:schemeClr val="tx1"/>
                </a:solidFill>
              </a:rPr>
              <a:t>Contact </a:t>
            </a:r>
            <a:r>
              <a:rPr lang="en-US" sz="2200" b="1" dirty="0">
                <a:solidFill>
                  <a:schemeClr val="tx1"/>
                </a:solidFill>
                <a:hlinkClick r:id="rId4"/>
              </a:rPr>
              <a:t>clearinghouse@dot.gov</a:t>
            </a:r>
            <a:r>
              <a:rPr lang="en-US" sz="2200" b="1" dirty="0">
                <a:solidFill>
                  <a:schemeClr val="tx1"/>
                </a:solidFill>
              </a:rPr>
              <a:t> </a:t>
            </a:r>
          </a:p>
        </p:txBody>
      </p:sp>
      <p:sp>
        <p:nvSpPr>
          <p:cNvPr id="6" name="Text Placeholder 4"/>
          <p:cNvSpPr>
            <a:spLocks noGrp="1"/>
          </p:cNvSpPr>
          <p:nvPr>
            <p:ph type="body" sz="quarter" idx="12"/>
          </p:nvPr>
        </p:nvSpPr>
        <p:spPr>
          <a:xfrm>
            <a:off x="429686" y="859466"/>
            <a:ext cx="11405127" cy="494459"/>
          </a:xfrm>
        </p:spPr>
        <p:txBody>
          <a:bodyPr/>
          <a:lstStyle/>
          <a:p>
            <a:r>
              <a:rPr lang="en-US" dirty="0"/>
              <a:t>For more information</a:t>
            </a:r>
          </a:p>
        </p:txBody>
      </p:sp>
    </p:spTree>
    <p:extLst>
      <p:ext uri="{BB962C8B-B14F-4D97-AF65-F5344CB8AC3E}">
        <p14:creationId xmlns:p14="http://schemas.microsoft.com/office/powerpoint/2010/main" val="263131937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182" y="1684035"/>
            <a:ext cx="6096856" cy="1231106"/>
          </a:xfrm>
        </p:spPr>
        <p:txBody>
          <a:bodyPr/>
          <a:lstStyle/>
          <a:p>
            <a:r>
              <a:rPr lang="en-US" dirty="0"/>
              <a:t>Drug &amp; Alcohol Clearinghouse</a:t>
            </a:r>
          </a:p>
        </p:txBody>
      </p:sp>
      <p:sp>
        <p:nvSpPr>
          <p:cNvPr id="3" name="Slide Number Placeholder 2"/>
          <p:cNvSpPr>
            <a:spLocks noGrp="1"/>
          </p:cNvSpPr>
          <p:nvPr>
            <p:ph type="sldNum" sz="quarter" idx="4"/>
          </p:nvPr>
        </p:nvSpPr>
        <p:spPr/>
        <p:txBody>
          <a:bodyPr/>
          <a:lstStyle/>
          <a:p>
            <a:fld id="{A01475F6-15BF-E945-87A6-683076D41687}" type="slidenum">
              <a:rPr lang="en-US" smtClean="0"/>
              <a:pPr/>
              <a:t>3</a:t>
            </a:fld>
            <a:endParaRPr lang="en-US" dirty="0"/>
          </a:p>
        </p:txBody>
      </p:sp>
      <p:sp>
        <p:nvSpPr>
          <p:cNvPr id="4" name="Rectangle 3">
            <a:extLst>
              <a:ext uri="{FF2B5EF4-FFF2-40B4-BE49-F238E27FC236}">
                <a16:creationId xmlns:a16="http://schemas.microsoft.com/office/drawing/2014/main" id="{0FF52120-BFDC-4A0B-BA8A-C23857CBCD98}"/>
              </a:ext>
            </a:extLst>
          </p:cNvPr>
          <p:cNvSpPr/>
          <p:nvPr/>
        </p:nvSpPr>
        <p:spPr>
          <a:xfrm>
            <a:off x="1827181" y="3694499"/>
            <a:ext cx="4854973" cy="461665"/>
          </a:xfrm>
          <a:prstGeom prst="rect">
            <a:avLst/>
          </a:prstGeom>
        </p:spPr>
        <p:txBody>
          <a:bodyPr wrap="square">
            <a:spAutoFit/>
          </a:bodyPr>
          <a:lstStyle/>
          <a:p>
            <a:r>
              <a:rPr lang="en-US" sz="2400" i="1" dirty="0">
                <a:solidFill>
                  <a:schemeClr val="bg1"/>
                </a:solidFill>
              </a:rPr>
              <a:t>Docket No. FMCSA-2011-0031</a:t>
            </a:r>
            <a:endParaRPr lang="en-US" sz="2400" dirty="0">
              <a:solidFill>
                <a:schemeClr val="bg1"/>
              </a:solidFill>
            </a:endParaRPr>
          </a:p>
        </p:txBody>
      </p:sp>
      <p:pic>
        <p:nvPicPr>
          <p:cNvPr id="7" name="Picture 6">
            <a:extLst>
              <a:ext uri="{FF2B5EF4-FFF2-40B4-BE49-F238E27FC236}">
                <a16:creationId xmlns:a16="http://schemas.microsoft.com/office/drawing/2014/main" id="{D959EB43-6D36-4BD4-89DD-05EE98BA1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9282"/>
            <a:ext cx="12192000" cy="1811750"/>
          </a:xfrm>
          <a:prstGeom prst="rect">
            <a:avLst/>
          </a:prstGeom>
        </p:spPr>
      </p:pic>
    </p:spTree>
    <p:extLst>
      <p:ext uri="{BB962C8B-B14F-4D97-AF65-F5344CB8AC3E}">
        <p14:creationId xmlns:p14="http://schemas.microsoft.com/office/powerpoint/2010/main" val="4234679676"/>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5916" y="2171921"/>
            <a:ext cx="3683030" cy="2434137"/>
          </a:xfrm>
        </p:spPr>
        <p:txBody>
          <a:bodyPr/>
          <a:lstStyle/>
          <a:p>
            <a:pPr algn="ctr"/>
            <a:br>
              <a:rPr lang="en-US" dirty="0">
                <a:solidFill>
                  <a:srgbClr val="FF0000"/>
                </a:solidFill>
              </a:rPr>
            </a:br>
            <a:r>
              <a:rPr lang="en-US" dirty="0">
                <a:solidFill>
                  <a:srgbClr val="FF0000"/>
                </a:solidFill>
              </a:rPr>
              <a:t>Registration is Open</a:t>
            </a:r>
          </a:p>
        </p:txBody>
      </p:sp>
      <p:sp>
        <p:nvSpPr>
          <p:cNvPr id="8" name="Text Placeholder 3"/>
          <p:cNvSpPr>
            <a:spLocks noGrp="1"/>
          </p:cNvSpPr>
          <p:nvPr>
            <p:ph type="body" sz="quarter" idx="11"/>
          </p:nvPr>
        </p:nvSpPr>
        <p:spPr>
          <a:xfrm>
            <a:off x="4290010" y="1228723"/>
            <a:ext cx="3538538" cy="4081213"/>
          </a:xfrm>
        </p:spPr>
        <p:txBody>
          <a:bodyPr/>
          <a:lstStyle/>
          <a:p>
            <a:pPr marL="182880" indent="-182880">
              <a:spcAft>
                <a:spcPts val="600"/>
              </a:spcAft>
              <a:buFont typeface="Arial" panose="020B0604020202020204" pitchFamily="34" charset="0"/>
              <a:buChar char="•"/>
            </a:pPr>
            <a:r>
              <a:rPr lang="en-US" dirty="0">
                <a:ea typeface="Montserrat Bold" charset="0"/>
                <a:cs typeface="Montserrat Bold" charset="0"/>
              </a:rPr>
              <a:t>Register your company and/or yourself</a:t>
            </a:r>
          </a:p>
          <a:p>
            <a:pPr marL="182880" indent="-182880">
              <a:spcAft>
                <a:spcPts val="600"/>
              </a:spcAft>
              <a:buFont typeface="Arial" panose="020B0604020202020204" pitchFamily="34" charset="0"/>
              <a:buChar char="•"/>
            </a:pPr>
            <a:r>
              <a:rPr lang="en-US" dirty="0">
                <a:ea typeface="Montserrat Bold" charset="0"/>
                <a:cs typeface="Montserrat Bold" charset="0"/>
              </a:rPr>
              <a:t>Designate C/TPA (employers, if applicable)</a:t>
            </a:r>
          </a:p>
          <a:p>
            <a:pPr marL="182880" indent="-182880">
              <a:spcAft>
                <a:spcPts val="600"/>
              </a:spcAft>
              <a:buFont typeface="Arial" panose="020B0604020202020204" pitchFamily="34" charset="0"/>
              <a:buChar char="•"/>
            </a:pPr>
            <a:r>
              <a:rPr lang="en-US" dirty="0">
                <a:ea typeface="Montserrat Bold" charset="0"/>
                <a:cs typeface="Montserrat Bold" charset="0"/>
              </a:rPr>
              <a:t>Set up Assistants (employers, C/TPAs, SAPs, MROs)</a:t>
            </a:r>
          </a:p>
          <a:p>
            <a:pPr marL="182880" indent="-182880">
              <a:spcAft>
                <a:spcPts val="600"/>
              </a:spcAft>
              <a:buFont typeface="Arial" panose="020B0604020202020204" pitchFamily="34" charset="0"/>
              <a:buChar char="•"/>
            </a:pPr>
            <a:r>
              <a:rPr lang="en-US" dirty="0">
                <a:ea typeface="Montserrat Bold" charset="0"/>
                <a:cs typeface="Montserrat Bold" charset="0"/>
              </a:rPr>
              <a:t>Encourage drivers to register</a:t>
            </a:r>
          </a:p>
        </p:txBody>
      </p:sp>
      <p:sp>
        <p:nvSpPr>
          <p:cNvPr id="5" name="Slide Number Placeholder 4"/>
          <p:cNvSpPr>
            <a:spLocks noGrp="1"/>
          </p:cNvSpPr>
          <p:nvPr>
            <p:ph type="sldNum" sz="quarter" idx="4"/>
          </p:nvPr>
        </p:nvSpPr>
        <p:spPr/>
        <p:txBody>
          <a:bodyPr/>
          <a:lstStyle/>
          <a:p>
            <a:fld id="{A01475F6-15BF-E945-87A6-683076D41687}" type="slidenum">
              <a:rPr lang="en-US" smtClean="0">
                <a:solidFill>
                  <a:schemeClr val="bg1"/>
                </a:solidFill>
              </a:rPr>
              <a:pPr/>
              <a:t>30</a:t>
            </a:fld>
            <a:endParaRPr lang="en-US" dirty="0">
              <a:solidFill>
                <a:schemeClr val="bg1"/>
              </a:solidFill>
            </a:endParaRPr>
          </a:p>
        </p:txBody>
      </p:sp>
      <p:pic>
        <p:nvPicPr>
          <p:cNvPr id="3" name="Picture Placeholder 2"/>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1091" t="378" r="49001" b="400"/>
          <a:stretch/>
        </p:blipFill>
        <p:spPr>
          <a:xfrm>
            <a:off x="8054529" y="0"/>
            <a:ext cx="4137471" cy="6858000"/>
          </a:xfrm>
        </p:spPr>
      </p:pic>
    </p:spTree>
    <p:extLst>
      <p:ext uri="{BB962C8B-B14F-4D97-AF65-F5344CB8AC3E}">
        <p14:creationId xmlns:p14="http://schemas.microsoft.com/office/powerpoint/2010/main" val="1730438086"/>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182" y="1684035"/>
            <a:ext cx="6096856" cy="1231106"/>
          </a:xfrm>
        </p:spPr>
        <p:txBody>
          <a:bodyPr/>
          <a:lstStyle/>
          <a:p>
            <a:r>
              <a:rPr lang="en-US" dirty="0"/>
              <a:t>Hours of Service </a:t>
            </a:r>
            <a:br>
              <a:rPr lang="en-US" dirty="0"/>
            </a:br>
            <a:r>
              <a:rPr lang="en-US" dirty="0"/>
              <a:t>of Drivers</a:t>
            </a:r>
          </a:p>
        </p:txBody>
      </p:sp>
      <p:sp>
        <p:nvSpPr>
          <p:cNvPr id="3" name="Slide Number Placeholder 2"/>
          <p:cNvSpPr>
            <a:spLocks noGrp="1"/>
          </p:cNvSpPr>
          <p:nvPr>
            <p:ph type="sldNum" sz="quarter" idx="4"/>
          </p:nvPr>
        </p:nvSpPr>
        <p:spPr/>
        <p:txBody>
          <a:bodyPr/>
          <a:lstStyle/>
          <a:p>
            <a:endParaRPr lang="en-US" dirty="0"/>
          </a:p>
        </p:txBody>
      </p:sp>
      <p:sp>
        <p:nvSpPr>
          <p:cNvPr id="4" name="Rectangle 3">
            <a:extLst>
              <a:ext uri="{FF2B5EF4-FFF2-40B4-BE49-F238E27FC236}">
                <a16:creationId xmlns:a16="http://schemas.microsoft.com/office/drawing/2014/main" id="{0FF52120-BFDC-4A0B-BA8A-C23857CBCD98}"/>
              </a:ext>
            </a:extLst>
          </p:cNvPr>
          <p:cNvSpPr/>
          <p:nvPr/>
        </p:nvSpPr>
        <p:spPr>
          <a:xfrm>
            <a:off x="1827181" y="3694499"/>
            <a:ext cx="4854973" cy="461665"/>
          </a:xfrm>
          <a:prstGeom prst="rect">
            <a:avLst/>
          </a:prstGeom>
        </p:spPr>
        <p:txBody>
          <a:bodyPr wrap="square">
            <a:spAutoFit/>
          </a:bodyPr>
          <a:lstStyle/>
          <a:p>
            <a:r>
              <a:rPr lang="en-US" sz="2400" i="1" dirty="0">
                <a:solidFill>
                  <a:schemeClr val="bg1"/>
                </a:solidFill>
              </a:rPr>
              <a:t>Docket No. FMCSA-2018-0248</a:t>
            </a:r>
            <a:endParaRPr lang="en-US" sz="2400" dirty="0">
              <a:solidFill>
                <a:schemeClr val="bg1"/>
              </a:solidFill>
            </a:endParaRPr>
          </a:p>
        </p:txBody>
      </p:sp>
      <p:pic>
        <p:nvPicPr>
          <p:cNvPr id="1026" name="Picture 2" descr="https://pbs.twimg.com/media/EC6x4rxXUAEeuZf.jpg">
            <a:extLst>
              <a:ext uri="{FF2B5EF4-FFF2-40B4-BE49-F238E27FC236}">
                <a16:creationId xmlns:a16="http://schemas.microsoft.com/office/drawing/2014/main" id="{A663E05B-75C1-412F-8C33-B2139941A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2202" y="3925331"/>
            <a:ext cx="36195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CAB3B6B-8016-4E12-A9C6-377482ADD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991" y="6391199"/>
            <a:ext cx="2861407" cy="291149"/>
          </a:xfrm>
          <a:prstGeom prst="rect">
            <a:avLst/>
          </a:prstGeom>
        </p:spPr>
      </p:pic>
    </p:spTree>
    <p:extLst>
      <p:ext uri="{BB962C8B-B14F-4D97-AF65-F5344CB8AC3E}">
        <p14:creationId xmlns:p14="http://schemas.microsoft.com/office/powerpoint/2010/main" val="1161782367"/>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224" b="14350"/>
          <a:stretch/>
        </p:blipFill>
        <p:spPr>
          <a:xfrm>
            <a:off x="3299016" y="2057970"/>
            <a:ext cx="8892984" cy="4815020"/>
          </a:xfrm>
          <a:prstGeom prst="rect">
            <a:avLst/>
          </a:prstGeom>
        </p:spPr>
      </p:pic>
      <p:sp>
        <p:nvSpPr>
          <p:cNvPr id="4" name="Slide Number Placeholder 1"/>
          <p:cNvSpPr txBox="1">
            <a:spLocks/>
          </p:cNvSpPr>
          <p:nvPr/>
        </p:nvSpPr>
        <p:spPr>
          <a:xfrm>
            <a:off x="17151170" y="9432788"/>
            <a:ext cx="1080120" cy="547688"/>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459DFB-86F3-43FA-8567-2EA6E426AE90}" type="slidenum">
              <a:rPr lang="ja-JP" altLang="en-US" smtClean="0"/>
              <a:pPr/>
              <a:t>32</a:t>
            </a:fld>
            <a:endParaRPr lang="ja-JP" altLang="en-US"/>
          </a:p>
        </p:txBody>
      </p:sp>
      <p:sp>
        <p:nvSpPr>
          <p:cNvPr id="5" name="Text Placeholder 7"/>
          <p:cNvSpPr txBox="1">
            <a:spLocks/>
          </p:cNvSpPr>
          <p:nvPr/>
        </p:nvSpPr>
        <p:spPr>
          <a:xfrm>
            <a:off x="253420" y="994075"/>
            <a:ext cx="11441848" cy="800100"/>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dirty="0" smtClean="0">
                <a:solidFill>
                  <a:schemeClr val="tx1">
                    <a:lumMod val="85000"/>
                    <a:lumOff val="15000"/>
                  </a:schemeClr>
                </a:solidFill>
                <a:latin typeface="+mn-lt"/>
                <a:ea typeface="+mn-ea"/>
                <a:cs typeface="+mn-cs"/>
              </a:defRPr>
            </a:lvl1pPr>
            <a:lvl2pPr marL="596504" indent="-248841" algn="l" rtl="0" eaLnBrk="1" fontAlgn="base" hangingPunct="1">
              <a:spcBef>
                <a:spcPts val="450"/>
              </a:spcBef>
              <a:spcAft>
                <a:spcPct val="0"/>
              </a:spcAft>
              <a:buFont typeface="Arial" panose="020B0604020202020204" pitchFamily="34" charset="0"/>
              <a:buChar char="─"/>
              <a:defRPr sz="2000" baseline="0">
                <a:solidFill>
                  <a:srgbClr val="777777"/>
                </a:solidFill>
                <a:latin typeface="+mn-lt"/>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indent="0" defTabSz="914400">
              <a:buNone/>
            </a:pPr>
            <a:r>
              <a:rPr lang="en-US" sz="3200" b="1" kern="0" dirty="0">
                <a:solidFill>
                  <a:srgbClr val="0070C0"/>
                </a:solidFill>
              </a:rPr>
              <a:t>Rulemaking Process</a:t>
            </a:r>
            <a:endParaRPr lang="en-US" sz="3200" kern="0" dirty="0">
              <a:solidFill>
                <a:srgbClr val="0070C0"/>
              </a:solidFill>
            </a:endParaRPr>
          </a:p>
        </p:txBody>
      </p:sp>
      <p:cxnSp>
        <p:nvCxnSpPr>
          <p:cNvPr id="6" name="Straight Connector 5"/>
          <p:cNvCxnSpPr/>
          <p:nvPr/>
        </p:nvCxnSpPr>
        <p:spPr bwMode="auto">
          <a:xfrm>
            <a:off x="289042" y="2622345"/>
            <a:ext cx="11286186" cy="0"/>
          </a:xfrm>
          <a:prstGeom prst="line">
            <a:avLst/>
          </a:prstGeom>
          <a:solidFill>
            <a:schemeClr val="accent1"/>
          </a:solidFill>
          <a:ln w="19050" cap="flat" cmpd="sng" algn="ctr">
            <a:solidFill>
              <a:srgbClr val="475467"/>
            </a:solidFill>
            <a:prstDash val="solid"/>
            <a:round/>
            <a:headEnd type="none" w="med" len="med"/>
            <a:tailEnd type="none" w="med" len="med"/>
          </a:ln>
          <a:effectLst/>
        </p:spPr>
      </p:cxnSp>
      <p:sp>
        <p:nvSpPr>
          <p:cNvPr id="7" name="Oval 6"/>
          <p:cNvSpPr/>
          <p:nvPr/>
        </p:nvSpPr>
        <p:spPr bwMode="auto">
          <a:xfrm>
            <a:off x="7212590" y="2558606"/>
            <a:ext cx="152490" cy="152490"/>
          </a:xfrm>
          <a:prstGeom prst="ellipse">
            <a:avLst/>
          </a:prstGeom>
          <a:solidFill>
            <a:schemeClr val="bg1"/>
          </a:solidFill>
          <a:ln w="19050" cap="flat" cmpd="sng" algn="ctr">
            <a:solidFill>
              <a:srgbClr val="4754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9" name="Oval 8"/>
          <p:cNvSpPr/>
          <p:nvPr/>
        </p:nvSpPr>
        <p:spPr bwMode="auto">
          <a:xfrm>
            <a:off x="1384140" y="2558606"/>
            <a:ext cx="152490" cy="152490"/>
          </a:xfrm>
          <a:prstGeom prst="ellipse">
            <a:avLst/>
          </a:prstGeom>
          <a:solidFill>
            <a:schemeClr val="bg1"/>
          </a:solidFill>
          <a:ln w="19050" cap="flat" cmpd="sng" algn="ctr">
            <a:solidFill>
              <a:srgbClr val="4754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10" name="Rectangle 9"/>
          <p:cNvSpPr/>
          <p:nvPr/>
        </p:nvSpPr>
        <p:spPr>
          <a:xfrm>
            <a:off x="289043" y="2771993"/>
            <a:ext cx="2471912" cy="1846659"/>
          </a:xfrm>
          <a:prstGeom prst="rect">
            <a:avLst/>
          </a:prstGeom>
        </p:spPr>
        <p:txBody>
          <a:bodyPr wrap="square">
            <a:spAutoFit/>
          </a:bodyPr>
          <a:lstStyle/>
          <a:p>
            <a:r>
              <a:rPr lang="en-US" sz="1600" b="1" dirty="0">
                <a:solidFill>
                  <a:schemeClr val="accent1">
                    <a:lumMod val="75000"/>
                  </a:schemeClr>
                </a:solidFill>
              </a:rPr>
              <a:t>Advanced Notice of Proposed Rulemaking (ANPRM)</a:t>
            </a:r>
            <a:endParaRPr lang="en-US" sz="1600" dirty="0">
              <a:solidFill>
                <a:schemeClr val="accent1">
                  <a:lumMod val="75000"/>
                </a:schemeClr>
              </a:solidFill>
            </a:endParaRPr>
          </a:p>
          <a:p>
            <a:pPr marL="285750" indent="-285750">
              <a:spcAft>
                <a:spcPts val="600"/>
              </a:spcAft>
              <a:buFont typeface="Arial" panose="020B0604020202020204" pitchFamily="34" charset="0"/>
              <a:buChar char="•"/>
            </a:pPr>
            <a:r>
              <a:rPr lang="en-US" sz="1400" dirty="0">
                <a:solidFill>
                  <a:schemeClr val="bg2"/>
                </a:solidFill>
              </a:rPr>
              <a:t>Document Development</a:t>
            </a:r>
          </a:p>
          <a:p>
            <a:pPr marL="285750" indent="-285750">
              <a:spcAft>
                <a:spcPts val="600"/>
              </a:spcAft>
              <a:buFont typeface="Arial" panose="020B0604020202020204" pitchFamily="34" charset="0"/>
              <a:buChar char="•"/>
            </a:pPr>
            <a:r>
              <a:rPr lang="en-US" sz="1400" dirty="0">
                <a:solidFill>
                  <a:schemeClr val="bg2"/>
                </a:solidFill>
                <a:ea typeface="Montserrat Bold" charset="0"/>
                <a:cs typeface="Montserrat Bold" charset="0"/>
              </a:rPr>
              <a:t>Public Engagement</a:t>
            </a:r>
          </a:p>
          <a:p>
            <a:pPr marL="285750" indent="-285750">
              <a:spcAft>
                <a:spcPts val="600"/>
              </a:spcAft>
              <a:buFont typeface="Arial" panose="020B0604020202020204" pitchFamily="34" charset="0"/>
              <a:buChar char="•"/>
            </a:pPr>
            <a:r>
              <a:rPr lang="en-US" sz="1400" dirty="0">
                <a:solidFill>
                  <a:schemeClr val="bg2"/>
                </a:solidFill>
                <a:ea typeface="Montserrat Bold" charset="0"/>
                <a:cs typeface="Montserrat Bold" charset="0"/>
              </a:rPr>
              <a:t>Comment Solicitation / Analysis</a:t>
            </a:r>
          </a:p>
        </p:txBody>
      </p:sp>
      <p:sp>
        <p:nvSpPr>
          <p:cNvPr id="11" name="Rectangle 10"/>
          <p:cNvSpPr/>
          <p:nvPr/>
        </p:nvSpPr>
        <p:spPr>
          <a:xfrm>
            <a:off x="3281903" y="2771993"/>
            <a:ext cx="2195166" cy="1815882"/>
          </a:xfrm>
          <a:prstGeom prst="rect">
            <a:avLst/>
          </a:prstGeom>
        </p:spPr>
        <p:txBody>
          <a:bodyPr wrap="square">
            <a:spAutoFit/>
          </a:bodyPr>
          <a:lstStyle/>
          <a:p>
            <a:r>
              <a:rPr lang="en-US" sz="1600" b="1" dirty="0">
                <a:solidFill>
                  <a:srgbClr val="00B0F0"/>
                </a:solidFill>
              </a:rPr>
              <a:t>Notice of Proposed Rulemaking (NPRM)</a:t>
            </a:r>
          </a:p>
          <a:p>
            <a:pPr marL="182880" indent="-182880">
              <a:spcAft>
                <a:spcPts val="600"/>
              </a:spcAft>
              <a:buFont typeface="Arial" panose="020B0604020202020204" pitchFamily="34" charset="0"/>
              <a:buChar char="•"/>
            </a:pPr>
            <a:r>
              <a:rPr lang="en-US" sz="1400" dirty="0">
                <a:solidFill>
                  <a:schemeClr val="bg2"/>
                </a:solidFill>
                <a:ea typeface="Montserrat Bold" charset="0"/>
                <a:cs typeface="Montserrat Bold" charset="0"/>
              </a:rPr>
              <a:t>Document Development</a:t>
            </a:r>
          </a:p>
          <a:p>
            <a:pPr marL="182880" indent="-182880">
              <a:spcAft>
                <a:spcPts val="600"/>
              </a:spcAft>
              <a:buFont typeface="Arial" panose="020B0604020202020204" pitchFamily="34" charset="0"/>
              <a:buChar char="•"/>
            </a:pPr>
            <a:r>
              <a:rPr lang="en-US" sz="1400" dirty="0">
                <a:solidFill>
                  <a:schemeClr val="bg2"/>
                </a:solidFill>
                <a:ea typeface="Montserrat Bold" charset="0"/>
                <a:cs typeface="Montserrat Bold" charset="0"/>
              </a:rPr>
              <a:t>Public Engagement</a:t>
            </a:r>
          </a:p>
          <a:p>
            <a:pPr marL="182880" indent="-182880">
              <a:spcAft>
                <a:spcPts val="600"/>
              </a:spcAft>
              <a:buFont typeface="Arial" panose="020B0604020202020204" pitchFamily="34" charset="0"/>
              <a:buChar char="•"/>
            </a:pPr>
            <a:r>
              <a:rPr lang="en-US" sz="1400" dirty="0">
                <a:solidFill>
                  <a:schemeClr val="bg2"/>
                </a:solidFill>
                <a:ea typeface="Montserrat Bold" charset="0"/>
                <a:cs typeface="Montserrat Bold" charset="0"/>
              </a:rPr>
              <a:t>Comment Solicitation / Analysis</a:t>
            </a:r>
          </a:p>
        </p:txBody>
      </p:sp>
      <p:sp>
        <p:nvSpPr>
          <p:cNvPr id="12" name="Rectangle 11"/>
          <p:cNvSpPr/>
          <p:nvPr/>
        </p:nvSpPr>
        <p:spPr>
          <a:xfrm>
            <a:off x="6386468" y="2771993"/>
            <a:ext cx="2285541" cy="553998"/>
          </a:xfrm>
          <a:prstGeom prst="rect">
            <a:avLst/>
          </a:prstGeom>
        </p:spPr>
        <p:txBody>
          <a:bodyPr wrap="square">
            <a:spAutoFit/>
          </a:bodyPr>
          <a:lstStyle/>
          <a:p>
            <a:r>
              <a:rPr lang="en-US" sz="1600" b="1" dirty="0">
                <a:solidFill>
                  <a:srgbClr val="002060"/>
                </a:solidFill>
              </a:rPr>
              <a:t>Final Rule</a:t>
            </a:r>
          </a:p>
          <a:p>
            <a:pPr marL="182880" indent="-182880">
              <a:spcAft>
                <a:spcPts val="600"/>
              </a:spcAft>
              <a:buFont typeface="Arial" charset="0"/>
              <a:buChar char="•"/>
            </a:pPr>
            <a:r>
              <a:rPr lang="en-US" sz="1400" dirty="0">
                <a:solidFill>
                  <a:schemeClr val="bg2"/>
                </a:solidFill>
              </a:rPr>
              <a:t>Awareness</a:t>
            </a:r>
          </a:p>
        </p:txBody>
      </p:sp>
      <p:sp>
        <p:nvSpPr>
          <p:cNvPr id="13" name="Rectangle 12"/>
          <p:cNvSpPr/>
          <p:nvPr/>
        </p:nvSpPr>
        <p:spPr>
          <a:xfrm>
            <a:off x="199324" y="2108088"/>
            <a:ext cx="2431007" cy="400110"/>
          </a:xfrm>
          <a:prstGeom prst="rect">
            <a:avLst/>
          </a:prstGeom>
        </p:spPr>
        <p:txBody>
          <a:bodyPr wrap="square">
            <a:spAutoFit/>
          </a:bodyPr>
          <a:lstStyle/>
          <a:p>
            <a:pPr algn="ctr"/>
            <a:r>
              <a:rPr lang="en-US" sz="2000" b="1" dirty="0">
                <a:solidFill>
                  <a:schemeClr val="accent1">
                    <a:lumMod val="75000"/>
                  </a:schemeClr>
                </a:solidFill>
              </a:rPr>
              <a:t>August 23, 2018</a:t>
            </a:r>
            <a:endParaRPr lang="en-US" sz="2000" b="1" dirty="0">
              <a:solidFill>
                <a:schemeClr val="accent1">
                  <a:lumMod val="75000"/>
                </a:schemeClr>
              </a:solidFill>
              <a:ea typeface="Montserrat Bold" charset="0"/>
              <a:cs typeface="Montserrat Bold" charset="0"/>
            </a:endParaRPr>
          </a:p>
        </p:txBody>
      </p:sp>
      <p:sp>
        <p:nvSpPr>
          <p:cNvPr id="16" name="Oval 15"/>
          <p:cNvSpPr/>
          <p:nvPr/>
        </p:nvSpPr>
        <p:spPr bwMode="auto">
          <a:xfrm>
            <a:off x="9829859" y="2562224"/>
            <a:ext cx="152490" cy="152490"/>
          </a:xfrm>
          <a:prstGeom prst="ellipse">
            <a:avLst/>
          </a:prstGeom>
          <a:solidFill>
            <a:schemeClr val="bg1"/>
          </a:solidFill>
          <a:ln w="19050" cap="flat" cmpd="sng" algn="ctr">
            <a:solidFill>
              <a:srgbClr val="4754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19" name="Rectangle 18"/>
          <p:cNvSpPr/>
          <p:nvPr/>
        </p:nvSpPr>
        <p:spPr>
          <a:xfrm>
            <a:off x="2854652" y="2090338"/>
            <a:ext cx="2766349" cy="400110"/>
          </a:xfrm>
          <a:prstGeom prst="rect">
            <a:avLst/>
          </a:prstGeom>
        </p:spPr>
        <p:txBody>
          <a:bodyPr wrap="square">
            <a:spAutoFit/>
          </a:bodyPr>
          <a:lstStyle/>
          <a:p>
            <a:pPr algn="ctr"/>
            <a:r>
              <a:rPr lang="en-US" sz="2000" b="1" dirty="0">
                <a:solidFill>
                  <a:schemeClr val="accent2">
                    <a:lumMod val="60000"/>
                    <a:lumOff val="40000"/>
                  </a:schemeClr>
                </a:solidFill>
                <a:ea typeface="Montserrat Bold" charset="0"/>
                <a:cs typeface="Montserrat Bold" charset="0"/>
              </a:rPr>
              <a:t>August 26, 2019</a:t>
            </a:r>
          </a:p>
        </p:txBody>
      </p:sp>
      <p:sp>
        <p:nvSpPr>
          <p:cNvPr id="20" name="Oval 19"/>
          <p:cNvSpPr/>
          <p:nvPr/>
        </p:nvSpPr>
        <p:spPr bwMode="auto">
          <a:xfrm>
            <a:off x="4085337" y="2537444"/>
            <a:ext cx="152490" cy="152490"/>
          </a:xfrm>
          <a:prstGeom prst="ellipse">
            <a:avLst/>
          </a:prstGeom>
          <a:solidFill>
            <a:schemeClr val="bg1"/>
          </a:solidFill>
          <a:ln w="19050" cap="flat" cmpd="sng" algn="ctr">
            <a:solidFill>
              <a:srgbClr val="4754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2" name="Slide Number Placeholder 1"/>
          <p:cNvSpPr>
            <a:spLocks noGrp="1"/>
          </p:cNvSpPr>
          <p:nvPr>
            <p:ph type="sldNum" sz="quarter" idx="4"/>
          </p:nvPr>
        </p:nvSpPr>
        <p:spPr/>
        <p:txBody>
          <a:bodyPr/>
          <a:lstStyle/>
          <a:p>
            <a:fld id="{A01475F6-15BF-E945-87A6-683076D41687}" type="slidenum">
              <a:rPr lang="en-US" smtClean="0">
                <a:solidFill>
                  <a:schemeClr val="bg1"/>
                </a:solidFill>
              </a:rPr>
              <a:pPr/>
              <a:t>32</a:t>
            </a:fld>
            <a:endParaRPr lang="en-US" dirty="0">
              <a:solidFill>
                <a:schemeClr val="bg1"/>
              </a:solidFill>
            </a:endParaRPr>
          </a:p>
        </p:txBody>
      </p:sp>
      <p:sp>
        <p:nvSpPr>
          <p:cNvPr id="22" name="Rectangle 21">
            <a:extLst>
              <a:ext uri="{FF2B5EF4-FFF2-40B4-BE49-F238E27FC236}">
                <a16:creationId xmlns:a16="http://schemas.microsoft.com/office/drawing/2014/main" id="{2C514F0B-3449-4E40-A36B-D24E3EEB87E5}"/>
              </a:ext>
            </a:extLst>
          </p:cNvPr>
          <p:cNvSpPr/>
          <p:nvPr/>
        </p:nvSpPr>
        <p:spPr>
          <a:xfrm>
            <a:off x="8847988" y="2757685"/>
            <a:ext cx="2614994" cy="846386"/>
          </a:xfrm>
          <a:prstGeom prst="rect">
            <a:avLst/>
          </a:prstGeom>
        </p:spPr>
        <p:txBody>
          <a:bodyPr wrap="square">
            <a:spAutoFit/>
          </a:bodyPr>
          <a:lstStyle/>
          <a:p>
            <a:r>
              <a:rPr lang="en-US" sz="1600" b="1" dirty="0">
                <a:solidFill>
                  <a:schemeClr val="accent2"/>
                </a:solidFill>
              </a:rPr>
              <a:t>Implementation</a:t>
            </a:r>
          </a:p>
          <a:p>
            <a:pPr marL="182880" indent="-182880">
              <a:spcAft>
                <a:spcPts val="600"/>
              </a:spcAft>
              <a:buFont typeface="Arial" charset="0"/>
              <a:buChar char="•"/>
            </a:pPr>
            <a:r>
              <a:rPr lang="en-US" sz="1400" dirty="0">
                <a:solidFill>
                  <a:schemeClr val="bg2"/>
                </a:solidFill>
              </a:rPr>
              <a:t>Training</a:t>
            </a:r>
          </a:p>
          <a:p>
            <a:pPr marL="182880" indent="-182880">
              <a:spcAft>
                <a:spcPts val="600"/>
              </a:spcAft>
              <a:buFont typeface="Arial" charset="0"/>
              <a:buChar char="•"/>
            </a:pPr>
            <a:r>
              <a:rPr lang="en-US" sz="1400" dirty="0">
                <a:solidFill>
                  <a:schemeClr val="bg2"/>
                </a:solidFill>
              </a:rPr>
              <a:t>Technical Assistance</a:t>
            </a:r>
            <a:endParaRPr lang="en-US" sz="1400" b="1" dirty="0">
              <a:solidFill>
                <a:schemeClr val="bg2"/>
              </a:solidFill>
              <a:ea typeface="Montserrat Bold" charset="0"/>
              <a:cs typeface="Montserrat Bold" charset="0"/>
            </a:endParaRPr>
          </a:p>
        </p:txBody>
      </p:sp>
      <p:sp>
        <p:nvSpPr>
          <p:cNvPr id="23" name="Rectangle 22">
            <a:extLst>
              <a:ext uri="{FF2B5EF4-FFF2-40B4-BE49-F238E27FC236}">
                <a16:creationId xmlns:a16="http://schemas.microsoft.com/office/drawing/2014/main" id="{072D0C32-F676-4726-868E-3C8156B42063}"/>
              </a:ext>
            </a:extLst>
          </p:cNvPr>
          <p:cNvSpPr/>
          <p:nvPr/>
        </p:nvSpPr>
        <p:spPr>
          <a:xfrm>
            <a:off x="5905660" y="2129390"/>
            <a:ext cx="2766349" cy="400110"/>
          </a:xfrm>
          <a:prstGeom prst="rect">
            <a:avLst/>
          </a:prstGeom>
        </p:spPr>
        <p:txBody>
          <a:bodyPr wrap="square">
            <a:spAutoFit/>
          </a:bodyPr>
          <a:lstStyle/>
          <a:p>
            <a:pPr algn="ctr"/>
            <a:r>
              <a:rPr lang="en-US" sz="2000" b="1" dirty="0">
                <a:solidFill>
                  <a:srgbClr val="01ABC2"/>
                </a:solidFill>
                <a:ea typeface="Montserrat Bold" charset="0"/>
                <a:cs typeface="Montserrat Bold" charset="0"/>
              </a:rPr>
              <a:t>TBD</a:t>
            </a:r>
          </a:p>
        </p:txBody>
      </p:sp>
      <p:sp>
        <p:nvSpPr>
          <p:cNvPr id="25" name="Rectangle 24">
            <a:extLst>
              <a:ext uri="{FF2B5EF4-FFF2-40B4-BE49-F238E27FC236}">
                <a16:creationId xmlns:a16="http://schemas.microsoft.com/office/drawing/2014/main" id="{FA2C4D42-1020-4018-88A3-FA8470426F95}"/>
              </a:ext>
            </a:extLst>
          </p:cNvPr>
          <p:cNvSpPr/>
          <p:nvPr/>
        </p:nvSpPr>
        <p:spPr>
          <a:xfrm>
            <a:off x="8522929" y="2119752"/>
            <a:ext cx="2766349" cy="400110"/>
          </a:xfrm>
          <a:prstGeom prst="rect">
            <a:avLst/>
          </a:prstGeom>
        </p:spPr>
        <p:txBody>
          <a:bodyPr wrap="square">
            <a:spAutoFit/>
          </a:bodyPr>
          <a:lstStyle/>
          <a:p>
            <a:pPr algn="ctr"/>
            <a:r>
              <a:rPr lang="en-US" sz="2000" b="1" dirty="0">
                <a:solidFill>
                  <a:srgbClr val="01ABC2"/>
                </a:solidFill>
                <a:ea typeface="Montserrat Bold" charset="0"/>
                <a:cs typeface="Montserrat Bold" charset="0"/>
              </a:rPr>
              <a:t>TBD</a:t>
            </a:r>
          </a:p>
        </p:txBody>
      </p:sp>
    </p:spTree>
    <p:extLst>
      <p:ext uri="{BB962C8B-B14F-4D97-AF65-F5344CB8AC3E}">
        <p14:creationId xmlns:p14="http://schemas.microsoft.com/office/powerpoint/2010/main" val="1714656982"/>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Background</a:t>
            </a:r>
          </a:p>
        </p:txBody>
      </p:sp>
      <p:sp>
        <p:nvSpPr>
          <p:cNvPr id="3" name="Content Placeholder 2"/>
          <p:cNvSpPr>
            <a:spLocks noGrp="1"/>
          </p:cNvSpPr>
          <p:nvPr>
            <p:ph idx="1"/>
          </p:nvPr>
        </p:nvSpPr>
        <p:spPr>
          <a:xfrm>
            <a:off x="429686" y="1558533"/>
            <a:ext cx="11405127" cy="4773438"/>
          </a:xfrm>
        </p:spPr>
        <p:txBody>
          <a:bodyPr/>
          <a:lstStyle/>
          <a:p>
            <a:r>
              <a:rPr lang="en-US" dirty="0"/>
              <a:t>FMCSA began work on an Advanced Notice of Proposed Rulemaking (ANPRM) in 2018 in response to widespread Congressional, industry, and citizen concerns surrounding existing hours of service (HOS) rules.</a:t>
            </a:r>
          </a:p>
          <a:p>
            <a:r>
              <a:rPr lang="en-US" dirty="0"/>
              <a:t>The purpose of the ANPRM was to seek feedback from the public to determine if HOS revisions may alleviate unnecessary burdens placed on drivers while maintaining safety on our nation’s highways and roads.</a:t>
            </a:r>
          </a:p>
          <a:p>
            <a:r>
              <a:rPr lang="en-US" dirty="0"/>
              <a:t>ANPRM was published and open for comment from August 23-October 10, 2018:</a:t>
            </a:r>
          </a:p>
          <a:p>
            <a:pPr lvl="1"/>
            <a:r>
              <a:rPr lang="en-US" dirty="0"/>
              <a:t>More than 5,000 comments were received</a:t>
            </a:r>
          </a:p>
          <a:p>
            <a:pPr lvl="1"/>
            <a:r>
              <a:rPr lang="en-US" dirty="0"/>
              <a:t>Considered four areas for revision along with two related petitions</a:t>
            </a:r>
          </a:p>
          <a:p>
            <a:pPr lvl="1"/>
            <a:r>
              <a:rPr lang="en-US" dirty="0"/>
              <a:t>Used to develop the Notice of Proposed Rulemaking (NPRM)</a:t>
            </a:r>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33</a:t>
            </a:fld>
            <a:endParaRPr lang="en-US" dirty="0">
              <a:solidFill>
                <a:schemeClr val="bg1"/>
              </a:solidFill>
            </a:endParaRPr>
          </a:p>
        </p:txBody>
      </p:sp>
    </p:spTree>
    <p:extLst>
      <p:ext uri="{BB962C8B-B14F-4D97-AF65-F5344CB8AC3E}">
        <p14:creationId xmlns:p14="http://schemas.microsoft.com/office/powerpoint/2010/main" val="2080146531"/>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Goals of the Proposed Rule</a:t>
            </a:r>
          </a:p>
        </p:txBody>
      </p:sp>
      <p:sp>
        <p:nvSpPr>
          <p:cNvPr id="3" name="Content Placeholder 2"/>
          <p:cNvSpPr>
            <a:spLocks noGrp="1"/>
          </p:cNvSpPr>
          <p:nvPr>
            <p:ph idx="1"/>
          </p:nvPr>
        </p:nvSpPr>
        <p:spPr>
          <a:xfrm>
            <a:off x="429686" y="1558533"/>
            <a:ext cx="8053411" cy="4773438"/>
          </a:xfrm>
        </p:spPr>
        <p:txBody>
          <a:bodyPr/>
          <a:lstStyle/>
          <a:p>
            <a:r>
              <a:rPr lang="en-US" sz="2000" dirty="0"/>
              <a:t>The proposed rule on HOS regulations seeks to </a:t>
            </a:r>
            <a:r>
              <a:rPr lang="en-US" sz="2000" u="sng" dirty="0"/>
              <a:t>improve safety</a:t>
            </a:r>
            <a:r>
              <a:rPr lang="en-US" sz="2000" dirty="0"/>
              <a:t> by providing </a:t>
            </a:r>
            <a:r>
              <a:rPr lang="en-US" sz="2000" u="sng" dirty="0"/>
              <a:t>additional flexibility</a:t>
            </a:r>
            <a:r>
              <a:rPr lang="en-US" sz="2000" dirty="0"/>
              <a:t> for the nation’s CMV drivers.</a:t>
            </a:r>
          </a:p>
          <a:p>
            <a:r>
              <a:rPr lang="en-US" sz="2000" dirty="0">
                <a:solidFill>
                  <a:schemeClr val="tx1"/>
                </a:solidFill>
              </a:rPr>
              <a:t>FMCSA believes this proposal </a:t>
            </a:r>
            <a:r>
              <a:rPr lang="en-US" sz="2000" u="sng" dirty="0">
                <a:solidFill>
                  <a:schemeClr val="tx1"/>
                </a:solidFill>
              </a:rPr>
              <a:t>will improve safety</a:t>
            </a:r>
            <a:r>
              <a:rPr lang="en-US" sz="2000" dirty="0">
                <a:solidFill>
                  <a:schemeClr val="tx1"/>
                </a:solidFill>
              </a:rPr>
              <a:t> by offering the flexibility drivers need to not feel like they must race the clock, needlessly drive through congestion, or have troubles finding parking.</a:t>
            </a:r>
          </a:p>
          <a:p>
            <a:r>
              <a:rPr lang="en-US" sz="2000" dirty="0"/>
              <a:t>This proposed update to HOS rules is designed </a:t>
            </a:r>
            <a:r>
              <a:rPr lang="en-US" sz="2000" u="sng" dirty="0"/>
              <a:t>to improve safety</a:t>
            </a:r>
            <a:r>
              <a:rPr lang="en-US" sz="2000" dirty="0"/>
              <a:t>, but will also provide critical regulatory savings ($270 million) for the American economy.</a:t>
            </a:r>
          </a:p>
          <a:p>
            <a:r>
              <a:rPr lang="en-US" sz="2000" dirty="0"/>
              <a:t>This rule is only a proposal and an additional comment period is now open.  FMCSA strongly encourages everyone to submit their comments to the Federal Register and take part in shaping this critical reform.</a:t>
            </a:r>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34</a:t>
            </a:fld>
            <a:endParaRPr lang="en-US" dirty="0">
              <a:solidFill>
                <a:schemeClr val="bg1"/>
              </a:solidFill>
            </a:endParaRPr>
          </a:p>
        </p:txBody>
      </p:sp>
      <p:sp>
        <p:nvSpPr>
          <p:cNvPr id="5" name="Text Placeholder 17"/>
          <p:cNvSpPr txBox="1">
            <a:spLocks/>
          </p:cNvSpPr>
          <p:nvPr/>
        </p:nvSpPr>
        <p:spPr>
          <a:xfrm>
            <a:off x="8483098" y="2629990"/>
            <a:ext cx="3351716" cy="2258882"/>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r>
              <a:rPr lang="en-US" sz="2400" dirty="0"/>
              <a:t>GOALS:</a:t>
            </a:r>
          </a:p>
          <a:p>
            <a:pPr defTabSz="914400"/>
            <a:r>
              <a:rPr lang="en-US" sz="2400" kern="0" dirty="0">
                <a:solidFill>
                  <a:schemeClr val="accent2"/>
                </a:solidFill>
              </a:rPr>
              <a:t>Improved Safety</a:t>
            </a:r>
          </a:p>
          <a:p>
            <a:pPr defTabSz="914400"/>
            <a:r>
              <a:rPr lang="en-US" sz="2400" kern="0" dirty="0">
                <a:solidFill>
                  <a:schemeClr val="accent2"/>
                </a:solidFill>
              </a:rPr>
              <a:t>Increased Flexibility</a:t>
            </a:r>
          </a:p>
        </p:txBody>
      </p:sp>
      <p:cxnSp>
        <p:nvCxnSpPr>
          <p:cNvPr id="8" name="Straight Connector 7"/>
          <p:cNvCxnSpPr>
            <a:cxnSpLocks/>
          </p:cNvCxnSpPr>
          <p:nvPr/>
        </p:nvCxnSpPr>
        <p:spPr bwMode="auto">
          <a:xfrm flipV="1">
            <a:off x="8483097" y="4888871"/>
            <a:ext cx="3351716" cy="1"/>
          </a:xfrm>
          <a:prstGeom prst="line">
            <a:avLst/>
          </a:prstGeom>
          <a:solidFill>
            <a:schemeClr val="accent1"/>
          </a:solidFill>
          <a:ln w="41275"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4194712114"/>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9686" y="663679"/>
            <a:ext cx="11044559" cy="678303"/>
          </a:xfrm>
        </p:spPr>
        <p:txBody>
          <a:bodyPr>
            <a:normAutofit/>
          </a:bodyPr>
          <a:lstStyle/>
          <a:p>
            <a:r>
              <a:rPr lang="en-US" dirty="0"/>
              <a:t>Major Provisions</a:t>
            </a:r>
          </a:p>
        </p:txBody>
      </p:sp>
      <p:sp>
        <p:nvSpPr>
          <p:cNvPr id="3" name="Content Placeholder 2"/>
          <p:cNvSpPr>
            <a:spLocks noGrp="1"/>
          </p:cNvSpPr>
          <p:nvPr>
            <p:ph idx="1"/>
          </p:nvPr>
        </p:nvSpPr>
        <p:spPr>
          <a:xfrm>
            <a:off x="554614" y="1697702"/>
            <a:ext cx="10919631" cy="4027850"/>
          </a:xfrm>
        </p:spPr>
        <p:txBody>
          <a:bodyPr/>
          <a:lstStyle/>
          <a:p>
            <a:pPr marL="0" indent="0">
              <a:buNone/>
            </a:pPr>
            <a:r>
              <a:rPr lang="en-US" b="1" dirty="0">
                <a:solidFill>
                  <a:schemeClr val="accent4"/>
                </a:solidFill>
              </a:rPr>
              <a:t>This proposal would improve efficiency by providing flexibility in five areas:</a:t>
            </a:r>
          </a:p>
          <a:p>
            <a:pPr marL="457200" indent="-457200">
              <a:buFont typeface="+mj-lt"/>
              <a:buAutoNum type="arabicPeriod"/>
            </a:pPr>
            <a:r>
              <a:rPr lang="en-US" dirty="0">
                <a:solidFill>
                  <a:schemeClr val="tx1"/>
                </a:solidFill>
              </a:rPr>
              <a:t>Short-Haul Operations</a:t>
            </a:r>
          </a:p>
          <a:p>
            <a:pPr marL="457200" indent="-457200">
              <a:buFont typeface="+mj-lt"/>
              <a:buAutoNum type="arabicPeriod"/>
            </a:pPr>
            <a:r>
              <a:rPr lang="en-US" dirty="0">
                <a:solidFill>
                  <a:schemeClr val="tx1"/>
                </a:solidFill>
              </a:rPr>
              <a:t>Adverse Driving Conditions</a:t>
            </a:r>
          </a:p>
          <a:p>
            <a:pPr marL="457200" indent="-457200">
              <a:buFont typeface="+mj-lt"/>
              <a:buAutoNum type="arabicPeriod"/>
            </a:pPr>
            <a:r>
              <a:rPr lang="en-US" dirty="0">
                <a:solidFill>
                  <a:schemeClr val="tx1"/>
                </a:solidFill>
              </a:rPr>
              <a:t>30-Minute Break</a:t>
            </a:r>
          </a:p>
          <a:p>
            <a:pPr marL="457200" indent="-457200">
              <a:buFont typeface="+mj-lt"/>
              <a:buAutoNum type="arabicPeriod"/>
            </a:pPr>
            <a:r>
              <a:rPr lang="en-US" dirty="0">
                <a:solidFill>
                  <a:schemeClr val="tx1"/>
                </a:solidFill>
              </a:rPr>
              <a:t>Split-Sleeper Berth</a:t>
            </a:r>
          </a:p>
          <a:p>
            <a:pPr marL="457200" indent="-457200">
              <a:buFont typeface="+mj-lt"/>
              <a:buAutoNum type="arabicPeriod"/>
            </a:pPr>
            <a:r>
              <a:rPr lang="en-US" dirty="0">
                <a:solidFill>
                  <a:schemeClr val="tx1"/>
                </a:solidFill>
              </a:rPr>
              <a:t>Split-Duty Provision </a:t>
            </a:r>
          </a:p>
          <a:p>
            <a:endParaRPr lang="en-US" sz="2000" dirty="0">
              <a:solidFill>
                <a:srgbClr val="000066"/>
              </a:solidFill>
            </a:endParaRPr>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35</a:t>
            </a:fld>
            <a:endParaRPr lang="en-US" dirty="0">
              <a:solidFill>
                <a:schemeClr val="bg1"/>
              </a:solidFill>
            </a:endParaRPr>
          </a:p>
        </p:txBody>
      </p:sp>
    </p:spTree>
    <p:extLst>
      <p:ext uri="{BB962C8B-B14F-4D97-AF65-F5344CB8AC3E}">
        <p14:creationId xmlns:p14="http://schemas.microsoft.com/office/powerpoint/2010/main" val="2546675793"/>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Short-Haul Operations</a:t>
            </a:r>
          </a:p>
        </p:txBody>
      </p:sp>
      <p:sp>
        <p:nvSpPr>
          <p:cNvPr id="3" name="Content Placeholder 2"/>
          <p:cNvSpPr>
            <a:spLocks noGrp="1"/>
          </p:cNvSpPr>
          <p:nvPr>
            <p:ph idx="1"/>
          </p:nvPr>
        </p:nvSpPr>
        <p:spPr>
          <a:xfrm>
            <a:off x="429686" y="1558533"/>
            <a:ext cx="6948888" cy="4773438"/>
          </a:xfrm>
        </p:spPr>
        <p:txBody>
          <a:bodyPr/>
          <a:lstStyle/>
          <a:p>
            <a:pPr marL="0" indent="0">
              <a:buNone/>
            </a:pPr>
            <a:r>
              <a:rPr lang="en-US" dirty="0"/>
              <a:t>FMCSA is proposing to change the short-haul exception time period from 12 to 14 hours and extending the distance the driver may operate from 100 air-miles to 150 air-miles.</a:t>
            </a:r>
          </a:p>
          <a:p>
            <a:pPr marL="0" indent="0">
              <a:buNone/>
            </a:pPr>
            <a:endParaRPr lang="en-US" dirty="0"/>
          </a:p>
          <a:p>
            <a:r>
              <a:rPr lang="en-US" sz="2200" b="1" dirty="0">
                <a:solidFill>
                  <a:schemeClr val="tx1"/>
                </a:solidFill>
              </a:rPr>
              <a:t>Example:</a:t>
            </a:r>
            <a:r>
              <a:rPr lang="en-US" sz="2200" dirty="0">
                <a:solidFill>
                  <a:schemeClr val="tx1"/>
                </a:solidFill>
              </a:rPr>
              <a:t>  The driver in this example is based out of Peoria.  Under the current rules, the distance the driver could go in a day would not include Chicago or St. Louis.  The new proposal would allow that driver to service those two cities, as well as an additional 2 hours.</a:t>
            </a:r>
            <a:endParaRPr lang="en-US" sz="2200" dirty="0"/>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36</a:t>
            </a:fld>
            <a:endParaRPr lang="en-US" dirty="0">
              <a:solidFill>
                <a:schemeClr val="bg1"/>
              </a:solidFill>
            </a:endParaRPr>
          </a:p>
        </p:txBody>
      </p:sp>
      <p:pic>
        <p:nvPicPr>
          <p:cNvPr id="7" name="Picture 6">
            <a:extLst>
              <a:ext uri="{FF2B5EF4-FFF2-40B4-BE49-F238E27FC236}">
                <a16:creationId xmlns:a16="http://schemas.microsoft.com/office/drawing/2014/main" id="{8A649AE8-089D-4B54-90A3-A8FE4542ED5B}"/>
              </a:ext>
            </a:extLst>
          </p:cNvPr>
          <p:cNvPicPr>
            <a:picLocks noChangeAspect="1"/>
          </p:cNvPicPr>
          <p:nvPr/>
        </p:nvPicPr>
        <p:blipFill rotWithShape="1">
          <a:blip r:embed="rId2"/>
          <a:srcRect l="39697" t="35018" r="38107" b="31448"/>
          <a:stretch/>
        </p:blipFill>
        <p:spPr>
          <a:xfrm>
            <a:off x="9128558" y="1558533"/>
            <a:ext cx="2706255" cy="2299854"/>
          </a:xfrm>
          <a:prstGeom prst="rect">
            <a:avLst/>
          </a:prstGeom>
          <a:ln>
            <a:solidFill>
              <a:schemeClr val="tx1"/>
            </a:solidFill>
          </a:ln>
        </p:spPr>
      </p:pic>
      <p:pic>
        <p:nvPicPr>
          <p:cNvPr id="9" name="Picture 8">
            <a:extLst>
              <a:ext uri="{FF2B5EF4-FFF2-40B4-BE49-F238E27FC236}">
                <a16:creationId xmlns:a16="http://schemas.microsoft.com/office/drawing/2014/main" id="{764705F9-BC98-48C1-A2CF-2455BD568BA8}"/>
              </a:ext>
            </a:extLst>
          </p:cNvPr>
          <p:cNvPicPr>
            <a:picLocks noChangeAspect="1"/>
          </p:cNvPicPr>
          <p:nvPr/>
        </p:nvPicPr>
        <p:blipFill rotWithShape="1">
          <a:blip r:embed="rId3"/>
          <a:srcRect l="39658" t="34042" r="38145" b="32423"/>
          <a:stretch/>
        </p:blipFill>
        <p:spPr>
          <a:xfrm>
            <a:off x="9128557" y="3879953"/>
            <a:ext cx="2706256" cy="2299855"/>
          </a:xfrm>
          <a:prstGeom prst="rect">
            <a:avLst/>
          </a:prstGeom>
          <a:ln>
            <a:solidFill>
              <a:schemeClr val="tx1"/>
            </a:solidFill>
          </a:ln>
        </p:spPr>
      </p:pic>
      <p:sp>
        <p:nvSpPr>
          <p:cNvPr id="6" name="TextBox 5">
            <a:extLst>
              <a:ext uri="{FF2B5EF4-FFF2-40B4-BE49-F238E27FC236}">
                <a16:creationId xmlns:a16="http://schemas.microsoft.com/office/drawing/2014/main" id="{A8EE42C6-F002-443F-B03E-167ECA3C114F}"/>
              </a:ext>
            </a:extLst>
          </p:cNvPr>
          <p:cNvSpPr txBox="1"/>
          <p:nvPr/>
        </p:nvSpPr>
        <p:spPr>
          <a:xfrm>
            <a:off x="7544201" y="2477627"/>
            <a:ext cx="1584357" cy="461665"/>
          </a:xfrm>
          <a:prstGeom prst="rect">
            <a:avLst/>
          </a:prstGeom>
          <a:noFill/>
        </p:spPr>
        <p:txBody>
          <a:bodyPr wrap="square" rtlCol="0">
            <a:spAutoFit/>
          </a:bodyPr>
          <a:lstStyle/>
          <a:p>
            <a:pPr algn="ctr"/>
            <a:r>
              <a:rPr lang="en-US" sz="1200" i="1" dirty="0"/>
              <a:t>100 air-mile radius (Current Rule)</a:t>
            </a:r>
          </a:p>
        </p:txBody>
      </p:sp>
      <p:sp>
        <p:nvSpPr>
          <p:cNvPr id="10" name="TextBox 9">
            <a:extLst>
              <a:ext uri="{FF2B5EF4-FFF2-40B4-BE49-F238E27FC236}">
                <a16:creationId xmlns:a16="http://schemas.microsoft.com/office/drawing/2014/main" id="{99E339C9-E399-47FF-ADCE-8BB0D6BECB8A}"/>
              </a:ext>
            </a:extLst>
          </p:cNvPr>
          <p:cNvSpPr txBox="1"/>
          <p:nvPr/>
        </p:nvSpPr>
        <p:spPr>
          <a:xfrm>
            <a:off x="7544201" y="4682638"/>
            <a:ext cx="1584357" cy="461665"/>
          </a:xfrm>
          <a:prstGeom prst="rect">
            <a:avLst/>
          </a:prstGeom>
          <a:noFill/>
        </p:spPr>
        <p:txBody>
          <a:bodyPr wrap="square" rtlCol="0">
            <a:spAutoFit/>
          </a:bodyPr>
          <a:lstStyle/>
          <a:p>
            <a:pPr algn="ctr"/>
            <a:r>
              <a:rPr lang="en-US" sz="1200" i="1" dirty="0"/>
              <a:t>150 air-mile radius (Proposed Rule)</a:t>
            </a:r>
          </a:p>
        </p:txBody>
      </p:sp>
    </p:spTree>
    <p:extLst>
      <p:ext uri="{BB962C8B-B14F-4D97-AF65-F5344CB8AC3E}">
        <p14:creationId xmlns:p14="http://schemas.microsoft.com/office/powerpoint/2010/main" val="1257696270"/>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Adverse Driving Conditions</a:t>
            </a:r>
          </a:p>
        </p:txBody>
      </p:sp>
      <p:sp>
        <p:nvSpPr>
          <p:cNvPr id="3" name="Content Placeholder 2"/>
          <p:cNvSpPr>
            <a:spLocks noGrp="1"/>
          </p:cNvSpPr>
          <p:nvPr>
            <p:ph idx="1"/>
          </p:nvPr>
        </p:nvSpPr>
        <p:spPr>
          <a:xfrm>
            <a:off x="429686" y="1558533"/>
            <a:ext cx="7365348" cy="4773438"/>
          </a:xfrm>
        </p:spPr>
        <p:txBody>
          <a:bodyPr/>
          <a:lstStyle/>
          <a:p>
            <a:pPr marL="0" indent="0">
              <a:buNone/>
            </a:pPr>
            <a:r>
              <a:rPr lang="en-US" sz="2200" dirty="0"/>
              <a:t>FMCSA is proposing to change the adverse driving conditions exception by extending the duty day by 2 hours.  This is in addition to the additional 2 hours of driving time already allowed.  The proposed change would apply for both property-carrying (14-hour “driving window”) and passenger-carrying (15-hour on duty) operators.</a:t>
            </a:r>
          </a:p>
          <a:p>
            <a:r>
              <a:rPr lang="en-US" sz="1800" b="1" dirty="0">
                <a:solidFill>
                  <a:schemeClr val="tx1"/>
                </a:solidFill>
              </a:rPr>
              <a:t>Example:</a:t>
            </a:r>
            <a:r>
              <a:rPr lang="en-US" sz="1800" dirty="0">
                <a:solidFill>
                  <a:schemeClr val="tx1"/>
                </a:solidFill>
              </a:rPr>
              <a:t>  A driver is 15 miles from his destination when he hears of a gravel spill on the bridge ahead (the bridge is the only access to the destination).  He has 1 hour left of driving time and 1 hour left in his “driving window” / duty time.  Under the new proposal, this driver can stop at the rest stop at the next exit (for up to 2 hours) to wait for the road clean-up crew to complete work and still have time to get to his destination without violating the HOS rules.</a:t>
            </a:r>
            <a:endParaRPr lang="en-US" sz="1800" dirty="0"/>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37</a:t>
            </a:fld>
            <a:endParaRPr lang="en-US" dirty="0">
              <a:solidFill>
                <a:schemeClr val="bg1"/>
              </a:solidFill>
            </a:endParaRPr>
          </a:p>
        </p:txBody>
      </p:sp>
      <p:pic>
        <p:nvPicPr>
          <p:cNvPr id="11" name="Picture 2" descr="Image result for bridge">
            <a:extLst>
              <a:ext uri="{FF2B5EF4-FFF2-40B4-BE49-F238E27FC236}">
                <a16:creationId xmlns:a16="http://schemas.microsoft.com/office/drawing/2014/main" id="{D451BD26-C524-45A3-94B5-92FF475923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45" t="13635" b="4591"/>
          <a:stretch/>
        </p:blipFill>
        <p:spPr bwMode="auto">
          <a:xfrm>
            <a:off x="8489811" y="1840832"/>
            <a:ext cx="3279694" cy="22084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gravel on road">
            <a:extLst>
              <a:ext uri="{FF2B5EF4-FFF2-40B4-BE49-F238E27FC236}">
                <a16:creationId xmlns:a16="http://schemas.microsoft.com/office/drawing/2014/main" id="{1A7B4355-1134-48F3-9C39-DF0DFF2ED6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405" t="5053" r="3806" b="23168"/>
          <a:stretch/>
        </p:blipFill>
        <p:spPr bwMode="auto">
          <a:xfrm>
            <a:off x="9427411" y="3449065"/>
            <a:ext cx="1551710" cy="192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853000"/>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30-Minute Break</a:t>
            </a:r>
          </a:p>
        </p:txBody>
      </p:sp>
      <p:sp>
        <p:nvSpPr>
          <p:cNvPr id="3" name="Content Placeholder 2"/>
          <p:cNvSpPr>
            <a:spLocks noGrp="1"/>
          </p:cNvSpPr>
          <p:nvPr>
            <p:ph idx="1"/>
          </p:nvPr>
        </p:nvSpPr>
        <p:spPr>
          <a:xfrm>
            <a:off x="429685" y="1558533"/>
            <a:ext cx="11405127" cy="2506473"/>
          </a:xfrm>
        </p:spPr>
        <p:txBody>
          <a:bodyPr/>
          <a:lstStyle/>
          <a:p>
            <a:pPr marL="0" indent="0">
              <a:buNone/>
            </a:pPr>
            <a:r>
              <a:rPr lang="en-US" sz="2200" dirty="0"/>
              <a:t>FMCSA is proposing to change the 30-minute break rule by allowing the requirement to be satisfied by an on-duty break (in addition to an off-duty break).  The requirement for property-carrying drivers would be applicable in situations where a driver has driven for a period of 8 hours without at least a 30-minute interruption.</a:t>
            </a:r>
          </a:p>
          <a:p>
            <a:r>
              <a:rPr lang="en-US" sz="2000" b="1" dirty="0">
                <a:solidFill>
                  <a:schemeClr val="tx1"/>
                </a:solidFill>
              </a:rPr>
              <a:t>Example:</a:t>
            </a:r>
            <a:r>
              <a:rPr lang="en-US" sz="2000" dirty="0">
                <a:solidFill>
                  <a:schemeClr val="tx1"/>
                </a:solidFill>
              </a:rPr>
              <a:t>  The examples below assume the driver has driven for 8 hours and needs to take a 30-minute break.  Currently, only the log on the left is in compliance with the HOS rules.  Under this proposal, both examples are compliant.</a:t>
            </a:r>
            <a:endParaRPr lang="en-US" sz="2000" dirty="0"/>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38</a:t>
            </a:fld>
            <a:endParaRPr lang="en-US" dirty="0">
              <a:solidFill>
                <a:schemeClr val="bg1"/>
              </a:solidFill>
            </a:endParaRPr>
          </a:p>
        </p:txBody>
      </p:sp>
      <p:pic>
        <p:nvPicPr>
          <p:cNvPr id="8" name="Picture 7">
            <a:extLst>
              <a:ext uri="{FF2B5EF4-FFF2-40B4-BE49-F238E27FC236}">
                <a16:creationId xmlns:a16="http://schemas.microsoft.com/office/drawing/2014/main" id="{E461670E-01D9-4C05-8605-594BB44A8DC9}"/>
              </a:ext>
            </a:extLst>
          </p:cNvPr>
          <p:cNvPicPr>
            <a:picLocks noChangeAspect="1"/>
          </p:cNvPicPr>
          <p:nvPr/>
        </p:nvPicPr>
        <p:blipFill rotWithShape="1">
          <a:blip r:embed="rId2">
            <a:extLst>
              <a:ext uri="{28A0092B-C50C-407E-A947-70E740481C1C}">
                <a14:useLocalDpi xmlns:a14="http://schemas.microsoft.com/office/drawing/2010/main" val="0"/>
              </a:ext>
            </a:extLst>
          </a:blip>
          <a:srcRect l="2746" t="43862" r="46971" b="9286"/>
          <a:stretch/>
        </p:blipFill>
        <p:spPr>
          <a:xfrm>
            <a:off x="1178792" y="4200684"/>
            <a:ext cx="3833091" cy="1995608"/>
          </a:xfrm>
          <a:prstGeom prst="rect">
            <a:avLst/>
          </a:prstGeom>
          <a:ln>
            <a:solidFill>
              <a:schemeClr val="tx1"/>
            </a:solidFill>
          </a:ln>
        </p:spPr>
      </p:pic>
      <p:pic>
        <p:nvPicPr>
          <p:cNvPr id="9" name="Picture 8">
            <a:extLst>
              <a:ext uri="{FF2B5EF4-FFF2-40B4-BE49-F238E27FC236}">
                <a16:creationId xmlns:a16="http://schemas.microsoft.com/office/drawing/2014/main" id="{9CD4F2FC-1513-420C-A224-812E1D36284D}"/>
              </a:ext>
            </a:extLst>
          </p:cNvPr>
          <p:cNvPicPr>
            <a:picLocks noChangeAspect="1"/>
          </p:cNvPicPr>
          <p:nvPr/>
        </p:nvPicPr>
        <p:blipFill rotWithShape="1">
          <a:blip r:embed="rId2">
            <a:extLst>
              <a:ext uri="{28A0092B-C50C-407E-A947-70E740481C1C}">
                <a14:useLocalDpi xmlns:a14="http://schemas.microsoft.com/office/drawing/2010/main" val="0"/>
              </a:ext>
            </a:extLst>
          </a:blip>
          <a:srcRect l="2746" t="43862" r="46971" b="9286"/>
          <a:stretch/>
        </p:blipFill>
        <p:spPr>
          <a:xfrm>
            <a:off x="7244613" y="4200684"/>
            <a:ext cx="3833091" cy="1995608"/>
          </a:xfrm>
          <a:prstGeom prst="rect">
            <a:avLst/>
          </a:prstGeom>
          <a:ln>
            <a:solidFill>
              <a:schemeClr val="tx1"/>
            </a:solidFill>
          </a:ln>
        </p:spPr>
      </p:pic>
      <p:cxnSp>
        <p:nvCxnSpPr>
          <p:cNvPr id="10" name="Straight Connector 9">
            <a:extLst>
              <a:ext uri="{FF2B5EF4-FFF2-40B4-BE49-F238E27FC236}">
                <a16:creationId xmlns:a16="http://schemas.microsoft.com/office/drawing/2014/main" id="{0EA25610-D9FB-4281-A037-AA1CFFBAFB96}"/>
              </a:ext>
            </a:extLst>
          </p:cNvPr>
          <p:cNvCxnSpPr/>
          <p:nvPr/>
        </p:nvCxnSpPr>
        <p:spPr>
          <a:xfrm>
            <a:off x="2067499" y="5283393"/>
            <a:ext cx="12309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DAB5EE-1DAD-4528-A352-DE78463BE78A}"/>
              </a:ext>
            </a:extLst>
          </p:cNvPr>
          <p:cNvCxnSpPr/>
          <p:nvPr/>
        </p:nvCxnSpPr>
        <p:spPr>
          <a:xfrm>
            <a:off x="8133320" y="5283393"/>
            <a:ext cx="12309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16D6510-426A-42AF-B5AF-6D8CAF879A7A}"/>
              </a:ext>
            </a:extLst>
          </p:cNvPr>
          <p:cNvCxnSpPr>
            <a:cxnSpLocks/>
          </p:cNvCxnSpPr>
          <p:nvPr/>
        </p:nvCxnSpPr>
        <p:spPr>
          <a:xfrm flipV="1">
            <a:off x="3298422" y="4802746"/>
            <a:ext cx="0" cy="4806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5E09F5-ADDE-49AA-B0B3-8C388C4E2CE5}"/>
              </a:ext>
            </a:extLst>
          </p:cNvPr>
          <p:cNvCxnSpPr>
            <a:cxnSpLocks/>
          </p:cNvCxnSpPr>
          <p:nvPr/>
        </p:nvCxnSpPr>
        <p:spPr>
          <a:xfrm>
            <a:off x="3298422" y="4802746"/>
            <a:ext cx="1348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7DF2FD-F875-4F49-AC54-D4BA26E3D686}"/>
              </a:ext>
            </a:extLst>
          </p:cNvPr>
          <p:cNvCxnSpPr>
            <a:cxnSpLocks/>
          </p:cNvCxnSpPr>
          <p:nvPr/>
        </p:nvCxnSpPr>
        <p:spPr>
          <a:xfrm flipV="1">
            <a:off x="3433237" y="4802745"/>
            <a:ext cx="0" cy="4806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006A6DB-2DA0-409C-8D29-BA01F204EBD2}"/>
              </a:ext>
            </a:extLst>
          </p:cNvPr>
          <p:cNvCxnSpPr>
            <a:cxnSpLocks/>
          </p:cNvCxnSpPr>
          <p:nvPr/>
        </p:nvCxnSpPr>
        <p:spPr>
          <a:xfrm>
            <a:off x="3433237" y="5283392"/>
            <a:ext cx="7092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F99511A-419E-4310-90C4-C47DB3531037}"/>
              </a:ext>
            </a:extLst>
          </p:cNvPr>
          <p:cNvCxnSpPr>
            <a:cxnSpLocks/>
          </p:cNvCxnSpPr>
          <p:nvPr/>
        </p:nvCxnSpPr>
        <p:spPr>
          <a:xfrm flipV="1">
            <a:off x="9364243" y="5283392"/>
            <a:ext cx="0" cy="2403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9561B16-01FF-451B-9029-367E47170329}"/>
              </a:ext>
            </a:extLst>
          </p:cNvPr>
          <p:cNvCxnSpPr>
            <a:cxnSpLocks/>
          </p:cNvCxnSpPr>
          <p:nvPr/>
        </p:nvCxnSpPr>
        <p:spPr>
          <a:xfrm flipV="1">
            <a:off x="9474858" y="5283391"/>
            <a:ext cx="0" cy="2403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EA03F4-8CE7-4BD7-A8A5-BD04346C0C81}"/>
              </a:ext>
            </a:extLst>
          </p:cNvPr>
          <p:cNvCxnSpPr>
            <a:cxnSpLocks/>
          </p:cNvCxnSpPr>
          <p:nvPr/>
        </p:nvCxnSpPr>
        <p:spPr>
          <a:xfrm>
            <a:off x="9340043" y="5523712"/>
            <a:ext cx="1348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421EB81-FD26-4170-BDBC-7E8657EB9DD5}"/>
              </a:ext>
            </a:extLst>
          </p:cNvPr>
          <p:cNvCxnSpPr>
            <a:cxnSpLocks/>
          </p:cNvCxnSpPr>
          <p:nvPr/>
        </p:nvCxnSpPr>
        <p:spPr>
          <a:xfrm>
            <a:off x="9474858" y="5283391"/>
            <a:ext cx="7465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D9AFA23-1011-46FE-B90C-8C919173E088}"/>
              </a:ext>
            </a:extLst>
          </p:cNvPr>
          <p:cNvCxnSpPr>
            <a:cxnSpLocks/>
          </p:cNvCxnSpPr>
          <p:nvPr/>
        </p:nvCxnSpPr>
        <p:spPr>
          <a:xfrm flipV="1">
            <a:off x="10221362" y="4725909"/>
            <a:ext cx="0" cy="5574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043B3AB-1F6B-4057-BF0D-6737FBECC8CF}"/>
              </a:ext>
            </a:extLst>
          </p:cNvPr>
          <p:cNvCxnSpPr>
            <a:cxnSpLocks/>
          </p:cNvCxnSpPr>
          <p:nvPr/>
        </p:nvCxnSpPr>
        <p:spPr>
          <a:xfrm flipV="1">
            <a:off x="4142483" y="4725909"/>
            <a:ext cx="0" cy="557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BE616B1-9D8F-4ECD-9677-81B84E997313}"/>
              </a:ext>
            </a:extLst>
          </p:cNvPr>
          <p:cNvCxnSpPr>
            <a:cxnSpLocks/>
          </p:cNvCxnSpPr>
          <p:nvPr/>
        </p:nvCxnSpPr>
        <p:spPr>
          <a:xfrm>
            <a:off x="10197425" y="4725909"/>
            <a:ext cx="8802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B5D61F-1CF4-49E3-A7B8-B6A249B6066F}"/>
              </a:ext>
            </a:extLst>
          </p:cNvPr>
          <p:cNvCxnSpPr>
            <a:cxnSpLocks/>
          </p:cNvCxnSpPr>
          <p:nvPr/>
        </p:nvCxnSpPr>
        <p:spPr>
          <a:xfrm>
            <a:off x="4131604" y="4733512"/>
            <a:ext cx="8802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Picture 6" descr="Image result for check mark">
            <a:extLst>
              <a:ext uri="{FF2B5EF4-FFF2-40B4-BE49-F238E27FC236}">
                <a16:creationId xmlns:a16="http://schemas.microsoft.com/office/drawing/2014/main" id="{6B722C15-8DD4-44ED-B930-78DD11D47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634" y="4827725"/>
            <a:ext cx="1296843" cy="127435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Image result for check mark">
            <a:extLst>
              <a:ext uri="{FF2B5EF4-FFF2-40B4-BE49-F238E27FC236}">
                <a16:creationId xmlns:a16="http://schemas.microsoft.com/office/drawing/2014/main" id="{0A108A66-C833-4166-A6F0-043C34BE3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1361" y="4861588"/>
            <a:ext cx="1296843" cy="127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116930"/>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Split-Sleeper Berth </a:t>
            </a:r>
          </a:p>
        </p:txBody>
      </p:sp>
      <p:sp>
        <p:nvSpPr>
          <p:cNvPr id="3" name="Content Placeholder 2"/>
          <p:cNvSpPr>
            <a:spLocks noGrp="1"/>
          </p:cNvSpPr>
          <p:nvPr>
            <p:ph idx="1"/>
          </p:nvPr>
        </p:nvSpPr>
        <p:spPr>
          <a:xfrm>
            <a:off x="429685" y="1558534"/>
            <a:ext cx="11405127" cy="1637340"/>
          </a:xfrm>
        </p:spPr>
        <p:txBody>
          <a:bodyPr/>
          <a:lstStyle/>
          <a:p>
            <a:pPr marL="0" indent="0">
              <a:buNone/>
            </a:pPr>
            <a:r>
              <a:rPr lang="en-US" sz="2000" dirty="0"/>
              <a:t>FMCSA is proposing to change the sleeper berth exception so that neither part of the split would count against the 14-hour driving window.  Drivers would be required to have at least 7 consecutive hours in the sleeper berth and the other period be at least 2 hours off duty (in or out of the sleeper berth) and must total a minimum of 10 hours in the two periods (e.g., 7/3 or 8/2 split).</a:t>
            </a:r>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39</a:t>
            </a:fld>
            <a:endParaRPr lang="en-US" dirty="0">
              <a:solidFill>
                <a:schemeClr val="bg1"/>
              </a:solidFill>
            </a:endParaRPr>
          </a:p>
        </p:txBody>
      </p:sp>
      <p:pic>
        <p:nvPicPr>
          <p:cNvPr id="24" name="Picture 23">
            <a:extLst>
              <a:ext uri="{FF2B5EF4-FFF2-40B4-BE49-F238E27FC236}">
                <a16:creationId xmlns:a16="http://schemas.microsoft.com/office/drawing/2014/main" id="{491DE83F-2A5E-483A-96B8-446DE282D460}"/>
              </a:ext>
            </a:extLst>
          </p:cNvPr>
          <p:cNvPicPr>
            <a:picLocks noChangeAspect="1"/>
          </p:cNvPicPr>
          <p:nvPr/>
        </p:nvPicPr>
        <p:blipFill rotWithShape="1">
          <a:blip r:embed="rId2">
            <a:extLst>
              <a:ext uri="{28A0092B-C50C-407E-A947-70E740481C1C}">
                <a14:useLocalDpi xmlns:a14="http://schemas.microsoft.com/office/drawing/2010/main" val="0"/>
              </a:ext>
            </a:extLst>
          </a:blip>
          <a:srcRect l="2131" t="47416" r="1130" b="9449"/>
          <a:stretch/>
        </p:blipFill>
        <p:spPr>
          <a:xfrm>
            <a:off x="524221" y="3195874"/>
            <a:ext cx="6129868" cy="1527189"/>
          </a:xfrm>
          <a:prstGeom prst="rect">
            <a:avLst/>
          </a:prstGeom>
          <a:ln>
            <a:solidFill>
              <a:schemeClr val="tx1"/>
            </a:solidFill>
          </a:ln>
        </p:spPr>
      </p:pic>
      <p:pic>
        <p:nvPicPr>
          <p:cNvPr id="29" name="Picture 28">
            <a:extLst>
              <a:ext uri="{FF2B5EF4-FFF2-40B4-BE49-F238E27FC236}">
                <a16:creationId xmlns:a16="http://schemas.microsoft.com/office/drawing/2014/main" id="{F8A00B31-AD45-414D-930E-13AB6207E2FF}"/>
              </a:ext>
            </a:extLst>
          </p:cNvPr>
          <p:cNvPicPr>
            <a:picLocks noChangeAspect="1"/>
          </p:cNvPicPr>
          <p:nvPr/>
        </p:nvPicPr>
        <p:blipFill rotWithShape="1">
          <a:blip r:embed="rId2">
            <a:extLst>
              <a:ext uri="{28A0092B-C50C-407E-A947-70E740481C1C}">
                <a14:useLocalDpi xmlns:a14="http://schemas.microsoft.com/office/drawing/2010/main" val="0"/>
              </a:ext>
            </a:extLst>
          </a:blip>
          <a:srcRect l="2131" t="47416" r="1130" b="9449"/>
          <a:stretch/>
        </p:blipFill>
        <p:spPr>
          <a:xfrm>
            <a:off x="524221" y="4710208"/>
            <a:ext cx="6129868" cy="1527189"/>
          </a:xfrm>
          <a:prstGeom prst="rect">
            <a:avLst/>
          </a:prstGeom>
          <a:ln>
            <a:solidFill>
              <a:schemeClr val="tx1"/>
            </a:solidFill>
          </a:ln>
        </p:spPr>
      </p:pic>
      <p:cxnSp>
        <p:nvCxnSpPr>
          <p:cNvPr id="30" name="Straight Connector 29">
            <a:extLst>
              <a:ext uri="{FF2B5EF4-FFF2-40B4-BE49-F238E27FC236}">
                <a16:creationId xmlns:a16="http://schemas.microsoft.com/office/drawing/2014/main" id="{94053D70-B0D5-48F3-806F-215F1CF67C22}"/>
              </a:ext>
            </a:extLst>
          </p:cNvPr>
          <p:cNvCxnSpPr>
            <a:cxnSpLocks/>
          </p:cNvCxnSpPr>
          <p:nvPr/>
        </p:nvCxnSpPr>
        <p:spPr>
          <a:xfrm>
            <a:off x="1511402" y="3940220"/>
            <a:ext cx="12099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A831EC-7D34-4B19-BD98-42DF567525B5}"/>
              </a:ext>
            </a:extLst>
          </p:cNvPr>
          <p:cNvCxnSpPr>
            <a:cxnSpLocks/>
          </p:cNvCxnSpPr>
          <p:nvPr/>
        </p:nvCxnSpPr>
        <p:spPr>
          <a:xfrm flipV="1">
            <a:off x="3760016" y="3913064"/>
            <a:ext cx="1010206" cy="121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04D8689-E7D7-43FD-BF6A-1C9D1DF1949C}"/>
              </a:ext>
            </a:extLst>
          </p:cNvPr>
          <p:cNvCxnSpPr>
            <a:cxnSpLocks/>
          </p:cNvCxnSpPr>
          <p:nvPr/>
        </p:nvCxnSpPr>
        <p:spPr>
          <a:xfrm>
            <a:off x="1301852" y="4137070"/>
            <a:ext cx="1748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7CE9CC3-F2A6-483A-8E33-225E0999CAC0}"/>
              </a:ext>
            </a:extLst>
          </p:cNvPr>
          <p:cNvCxnSpPr>
            <a:cxnSpLocks/>
          </p:cNvCxnSpPr>
          <p:nvPr/>
        </p:nvCxnSpPr>
        <p:spPr>
          <a:xfrm>
            <a:off x="3333461" y="4130402"/>
            <a:ext cx="4265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942C353-86EA-4CD1-A0A7-BF9F46E3FA92}"/>
              </a:ext>
            </a:extLst>
          </p:cNvPr>
          <p:cNvCxnSpPr>
            <a:cxnSpLocks/>
          </p:cNvCxnSpPr>
          <p:nvPr/>
        </p:nvCxnSpPr>
        <p:spPr>
          <a:xfrm>
            <a:off x="4791372" y="3730035"/>
            <a:ext cx="14046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10763ED-F949-4635-BF63-1B5BC5040E50}"/>
              </a:ext>
            </a:extLst>
          </p:cNvPr>
          <p:cNvCxnSpPr>
            <a:cxnSpLocks/>
          </p:cNvCxnSpPr>
          <p:nvPr/>
        </p:nvCxnSpPr>
        <p:spPr>
          <a:xfrm flipV="1">
            <a:off x="1496162" y="3940220"/>
            <a:ext cx="0" cy="1968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D7FB059-63C8-461B-A219-94717B800EA7}"/>
              </a:ext>
            </a:extLst>
          </p:cNvPr>
          <p:cNvCxnSpPr>
            <a:cxnSpLocks/>
          </p:cNvCxnSpPr>
          <p:nvPr/>
        </p:nvCxnSpPr>
        <p:spPr>
          <a:xfrm flipV="1">
            <a:off x="2721321" y="3519850"/>
            <a:ext cx="0" cy="4203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11422F9-6D82-47B1-810C-74EE20755395}"/>
              </a:ext>
            </a:extLst>
          </p:cNvPr>
          <p:cNvCxnSpPr>
            <a:cxnSpLocks/>
          </p:cNvCxnSpPr>
          <p:nvPr/>
        </p:nvCxnSpPr>
        <p:spPr>
          <a:xfrm flipV="1">
            <a:off x="3333461" y="3519850"/>
            <a:ext cx="0" cy="617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AB081C9-B249-4F19-BD89-6B2F53F5A72D}"/>
              </a:ext>
            </a:extLst>
          </p:cNvPr>
          <p:cNvCxnSpPr>
            <a:cxnSpLocks/>
          </p:cNvCxnSpPr>
          <p:nvPr/>
        </p:nvCxnSpPr>
        <p:spPr>
          <a:xfrm flipV="1">
            <a:off x="3760016" y="3934359"/>
            <a:ext cx="0" cy="1968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8660B5E-63DF-45D7-B68D-AA838F60879B}"/>
              </a:ext>
            </a:extLst>
          </p:cNvPr>
          <p:cNvCxnSpPr>
            <a:cxnSpLocks/>
          </p:cNvCxnSpPr>
          <p:nvPr/>
        </p:nvCxnSpPr>
        <p:spPr>
          <a:xfrm flipV="1">
            <a:off x="4770222" y="3730036"/>
            <a:ext cx="0" cy="1830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BE3E0C-994C-45C8-B0BF-6902BFCE18C1}"/>
              </a:ext>
            </a:extLst>
          </p:cNvPr>
          <p:cNvCxnSpPr>
            <a:cxnSpLocks/>
          </p:cNvCxnSpPr>
          <p:nvPr/>
        </p:nvCxnSpPr>
        <p:spPr>
          <a:xfrm>
            <a:off x="1301852" y="5664259"/>
            <a:ext cx="1748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E38D1EA-1003-4B3E-A866-01947B42F9BD}"/>
              </a:ext>
            </a:extLst>
          </p:cNvPr>
          <p:cNvCxnSpPr>
            <a:cxnSpLocks/>
          </p:cNvCxnSpPr>
          <p:nvPr/>
        </p:nvCxnSpPr>
        <p:spPr>
          <a:xfrm flipV="1">
            <a:off x="1496162" y="5467409"/>
            <a:ext cx="0" cy="1968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19CEAD-023D-451A-9AC1-B38990B7D6B3}"/>
              </a:ext>
            </a:extLst>
          </p:cNvPr>
          <p:cNvCxnSpPr>
            <a:cxnSpLocks/>
          </p:cNvCxnSpPr>
          <p:nvPr/>
        </p:nvCxnSpPr>
        <p:spPr>
          <a:xfrm>
            <a:off x="1511402" y="5467409"/>
            <a:ext cx="12099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EA35C59-BD50-418C-A93A-791B98F6DB3B}"/>
              </a:ext>
            </a:extLst>
          </p:cNvPr>
          <p:cNvCxnSpPr>
            <a:cxnSpLocks/>
          </p:cNvCxnSpPr>
          <p:nvPr/>
        </p:nvCxnSpPr>
        <p:spPr>
          <a:xfrm flipV="1">
            <a:off x="2731481" y="5047039"/>
            <a:ext cx="0" cy="4203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CE9F88C-D7CE-4A9E-BF87-89B596FBD1BB}"/>
              </a:ext>
            </a:extLst>
          </p:cNvPr>
          <p:cNvCxnSpPr>
            <a:cxnSpLocks/>
          </p:cNvCxnSpPr>
          <p:nvPr/>
        </p:nvCxnSpPr>
        <p:spPr>
          <a:xfrm flipV="1">
            <a:off x="2734087" y="3515025"/>
            <a:ext cx="589280" cy="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4D5DAE8-9493-4667-A2F1-69F913D6DCAB}"/>
              </a:ext>
            </a:extLst>
          </p:cNvPr>
          <p:cNvCxnSpPr>
            <a:cxnSpLocks/>
          </p:cNvCxnSpPr>
          <p:nvPr/>
        </p:nvCxnSpPr>
        <p:spPr>
          <a:xfrm flipV="1">
            <a:off x="3140580" y="5040371"/>
            <a:ext cx="0" cy="6313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48463AB-3C27-4F7A-897D-9E748303ADE5}"/>
              </a:ext>
            </a:extLst>
          </p:cNvPr>
          <p:cNvCxnSpPr>
            <a:cxnSpLocks/>
          </p:cNvCxnSpPr>
          <p:nvPr/>
        </p:nvCxnSpPr>
        <p:spPr>
          <a:xfrm flipV="1">
            <a:off x="3356020" y="5467409"/>
            <a:ext cx="1009718" cy="63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616C2D1-1550-40E3-960B-5612C6BB2749}"/>
              </a:ext>
            </a:extLst>
          </p:cNvPr>
          <p:cNvCxnSpPr>
            <a:cxnSpLocks/>
          </p:cNvCxnSpPr>
          <p:nvPr/>
        </p:nvCxnSpPr>
        <p:spPr>
          <a:xfrm flipV="1">
            <a:off x="3337747" y="5473802"/>
            <a:ext cx="0" cy="1909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F1A3895-D76C-4B6D-8096-7D28881551AB}"/>
              </a:ext>
            </a:extLst>
          </p:cNvPr>
          <p:cNvCxnSpPr>
            <a:cxnSpLocks/>
          </p:cNvCxnSpPr>
          <p:nvPr/>
        </p:nvCxnSpPr>
        <p:spPr>
          <a:xfrm>
            <a:off x="2731481" y="5040371"/>
            <a:ext cx="4090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24FC67A-556B-4496-95BF-9C3236376C17}"/>
              </a:ext>
            </a:extLst>
          </p:cNvPr>
          <p:cNvCxnSpPr>
            <a:cxnSpLocks/>
          </p:cNvCxnSpPr>
          <p:nvPr/>
        </p:nvCxnSpPr>
        <p:spPr>
          <a:xfrm flipV="1">
            <a:off x="4577341" y="5250556"/>
            <a:ext cx="0" cy="4070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F26EC2D-0423-473F-8786-472114CB9C4F}"/>
              </a:ext>
            </a:extLst>
          </p:cNvPr>
          <p:cNvCxnSpPr>
            <a:cxnSpLocks/>
          </p:cNvCxnSpPr>
          <p:nvPr/>
        </p:nvCxnSpPr>
        <p:spPr>
          <a:xfrm>
            <a:off x="4577341" y="5238993"/>
            <a:ext cx="16187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EF62477-C0E2-4FE1-914F-281DD463FA9E}"/>
              </a:ext>
            </a:extLst>
          </p:cNvPr>
          <p:cNvSpPr txBox="1"/>
          <p:nvPr/>
        </p:nvSpPr>
        <p:spPr>
          <a:xfrm>
            <a:off x="6241373" y="3412077"/>
            <a:ext cx="354718" cy="246221"/>
          </a:xfrm>
          <a:prstGeom prst="rect">
            <a:avLst/>
          </a:prstGeom>
          <a:noFill/>
        </p:spPr>
        <p:txBody>
          <a:bodyPr wrap="square" rtlCol="0">
            <a:spAutoFit/>
          </a:bodyPr>
          <a:lstStyle/>
          <a:p>
            <a:r>
              <a:rPr lang="en-US" sz="1000" dirty="0"/>
              <a:t>3</a:t>
            </a:r>
          </a:p>
        </p:txBody>
      </p:sp>
      <p:sp>
        <p:nvSpPr>
          <p:cNvPr id="52" name="TextBox 51">
            <a:extLst>
              <a:ext uri="{FF2B5EF4-FFF2-40B4-BE49-F238E27FC236}">
                <a16:creationId xmlns:a16="http://schemas.microsoft.com/office/drawing/2014/main" id="{7EDB526F-F67B-4135-AB4A-C22B5D8884DC}"/>
              </a:ext>
            </a:extLst>
          </p:cNvPr>
          <p:cNvSpPr txBox="1"/>
          <p:nvPr/>
        </p:nvSpPr>
        <p:spPr>
          <a:xfrm>
            <a:off x="6266534" y="4939160"/>
            <a:ext cx="354718" cy="246221"/>
          </a:xfrm>
          <a:prstGeom prst="rect">
            <a:avLst/>
          </a:prstGeom>
          <a:noFill/>
        </p:spPr>
        <p:txBody>
          <a:bodyPr wrap="square" rtlCol="0">
            <a:spAutoFit/>
          </a:bodyPr>
          <a:lstStyle/>
          <a:p>
            <a:r>
              <a:rPr lang="en-US" sz="1000" dirty="0"/>
              <a:t>2</a:t>
            </a:r>
          </a:p>
        </p:txBody>
      </p:sp>
      <p:sp>
        <p:nvSpPr>
          <p:cNvPr id="53" name="TextBox 52">
            <a:extLst>
              <a:ext uri="{FF2B5EF4-FFF2-40B4-BE49-F238E27FC236}">
                <a16:creationId xmlns:a16="http://schemas.microsoft.com/office/drawing/2014/main" id="{C7759F59-90F4-4978-BAA7-C46D7976E60B}"/>
              </a:ext>
            </a:extLst>
          </p:cNvPr>
          <p:cNvSpPr txBox="1"/>
          <p:nvPr/>
        </p:nvSpPr>
        <p:spPr>
          <a:xfrm>
            <a:off x="6241373" y="3613891"/>
            <a:ext cx="354718" cy="246221"/>
          </a:xfrm>
          <a:prstGeom prst="rect">
            <a:avLst/>
          </a:prstGeom>
          <a:noFill/>
        </p:spPr>
        <p:txBody>
          <a:bodyPr wrap="square" rtlCol="0">
            <a:spAutoFit/>
          </a:bodyPr>
          <a:lstStyle/>
          <a:p>
            <a:r>
              <a:rPr lang="en-US" sz="1000" dirty="0"/>
              <a:t>7</a:t>
            </a:r>
          </a:p>
        </p:txBody>
      </p:sp>
      <p:sp>
        <p:nvSpPr>
          <p:cNvPr id="54" name="TextBox 53">
            <a:extLst>
              <a:ext uri="{FF2B5EF4-FFF2-40B4-BE49-F238E27FC236}">
                <a16:creationId xmlns:a16="http://schemas.microsoft.com/office/drawing/2014/main" id="{63362B7B-81B6-4085-A1C3-9DD8169BAD4B}"/>
              </a:ext>
            </a:extLst>
          </p:cNvPr>
          <p:cNvSpPr txBox="1"/>
          <p:nvPr/>
        </p:nvSpPr>
        <p:spPr>
          <a:xfrm>
            <a:off x="6241373" y="3836357"/>
            <a:ext cx="354718" cy="246221"/>
          </a:xfrm>
          <a:prstGeom prst="rect">
            <a:avLst/>
          </a:prstGeom>
          <a:noFill/>
        </p:spPr>
        <p:txBody>
          <a:bodyPr wrap="square" rtlCol="0">
            <a:spAutoFit/>
          </a:bodyPr>
          <a:lstStyle/>
          <a:p>
            <a:r>
              <a:rPr lang="en-US" sz="1000" dirty="0"/>
              <a:t>11</a:t>
            </a:r>
          </a:p>
        </p:txBody>
      </p:sp>
      <p:sp>
        <p:nvSpPr>
          <p:cNvPr id="55" name="TextBox 54">
            <a:extLst>
              <a:ext uri="{FF2B5EF4-FFF2-40B4-BE49-F238E27FC236}">
                <a16:creationId xmlns:a16="http://schemas.microsoft.com/office/drawing/2014/main" id="{01ECFA7E-198F-4544-A9C3-45623D29C628}"/>
              </a:ext>
            </a:extLst>
          </p:cNvPr>
          <p:cNvSpPr txBox="1"/>
          <p:nvPr/>
        </p:nvSpPr>
        <p:spPr>
          <a:xfrm>
            <a:off x="6241373" y="4032784"/>
            <a:ext cx="354718" cy="246221"/>
          </a:xfrm>
          <a:prstGeom prst="rect">
            <a:avLst/>
          </a:prstGeom>
          <a:noFill/>
        </p:spPr>
        <p:txBody>
          <a:bodyPr wrap="square" rtlCol="0">
            <a:spAutoFit/>
          </a:bodyPr>
          <a:lstStyle/>
          <a:p>
            <a:r>
              <a:rPr lang="en-US" sz="1000" dirty="0"/>
              <a:t>3</a:t>
            </a:r>
          </a:p>
        </p:txBody>
      </p:sp>
      <p:sp>
        <p:nvSpPr>
          <p:cNvPr id="56" name="TextBox 55">
            <a:extLst>
              <a:ext uri="{FF2B5EF4-FFF2-40B4-BE49-F238E27FC236}">
                <a16:creationId xmlns:a16="http://schemas.microsoft.com/office/drawing/2014/main" id="{E3FD0466-335A-417A-A394-F8EDC67886A1}"/>
              </a:ext>
            </a:extLst>
          </p:cNvPr>
          <p:cNvSpPr txBox="1"/>
          <p:nvPr/>
        </p:nvSpPr>
        <p:spPr>
          <a:xfrm>
            <a:off x="6241373" y="4302692"/>
            <a:ext cx="354718" cy="246221"/>
          </a:xfrm>
          <a:prstGeom prst="rect">
            <a:avLst/>
          </a:prstGeom>
          <a:noFill/>
        </p:spPr>
        <p:txBody>
          <a:bodyPr wrap="square" rtlCol="0">
            <a:spAutoFit/>
          </a:bodyPr>
          <a:lstStyle/>
          <a:p>
            <a:r>
              <a:rPr lang="en-US" sz="1000" dirty="0"/>
              <a:t>24</a:t>
            </a:r>
          </a:p>
        </p:txBody>
      </p:sp>
      <p:sp>
        <p:nvSpPr>
          <p:cNvPr id="57" name="TextBox 56">
            <a:extLst>
              <a:ext uri="{FF2B5EF4-FFF2-40B4-BE49-F238E27FC236}">
                <a16:creationId xmlns:a16="http://schemas.microsoft.com/office/drawing/2014/main" id="{AFD1AF27-4AA1-4E2F-9850-7B8896EFB389}"/>
              </a:ext>
            </a:extLst>
          </p:cNvPr>
          <p:cNvSpPr txBox="1"/>
          <p:nvPr/>
        </p:nvSpPr>
        <p:spPr>
          <a:xfrm>
            <a:off x="6266534" y="5131115"/>
            <a:ext cx="354718" cy="246221"/>
          </a:xfrm>
          <a:prstGeom prst="rect">
            <a:avLst/>
          </a:prstGeom>
          <a:noFill/>
        </p:spPr>
        <p:txBody>
          <a:bodyPr wrap="square" rtlCol="0">
            <a:spAutoFit/>
          </a:bodyPr>
          <a:lstStyle/>
          <a:p>
            <a:r>
              <a:rPr lang="en-US" sz="1000" dirty="0"/>
              <a:t>8</a:t>
            </a:r>
          </a:p>
        </p:txBody>
      </p:sp>
      <p:sp>
        <p:nvSpPr>
          <p:cNvPr id="58" name="TextBox 57">
            <a:extLst>
              <a:ext uri="{FF2B5EF4-FFF2-40B4-BE49-F238E27FC236}">
                <a16:creationId xmlns:a16="http://schemas.microsoft.com/office/drawing/2014/main" id="{62A57D14-CE21-45BD-8BA7-C53E81B9C53A}"/>
              </a:ext>
            </a:extLst>
          </p:cNvPr>
          <p:cNvSpPr txBox="1"/>
          <p:nvPr/>
        </p:nvSpPr>
        <p:spPr>
          <a:xfrm>
            <a:off x="6262302" y="5355876"/>
            <a:ext cx="354718" cy="246221"/>
          </a:xfrm>
          <a:prstGeom prst="rect">
            <a:avLst/>
          </a:prstGeom>
          <a:noFill/>
        </p:spPr>
        <p:txBody>
          <a:bodyPr wrap="square" rtlCol="0">
            <a:spAutoFit/>
          </a:bodyPr>
          <a:lstStyle/>
          <a:p>
            <a:r>
              <a:rPr lang="en-US" sz="1000" dirty="0"/>
              <a:t>11</a:t>
            </a:r>
          </a:p>
        </p:txBody>
      </p:sp>
      <p:sp>
        <p:nvSpPr>
          <p:cNvPr id="59" name="TextBox 58">
            <a:extLst>
              <a:ext uri="{FF2B5EF4-FFF2-40B4-BE49-F238E27FC236}">
                <a16:creationId xmlns:a16="http://schemas.microsoft.com/office/drawing/2014/main" id="{F49208BD-CA36-485B-9717-1FB2ED344A08}"/>
              </a:ext>
            </a:extLst>
          </p:cNvPr>
          <p:cNvSpPr txBox="1"/>
          <p:nvPr/>
        </p:nvSpPr>
        <p:spPr>
          <a:xfrm>
            <a:off x="6288919" y="5574674"/>
            <a:ext cx="354718" cy="246221"/>
          </a:xfrm>
          <a:prstGeom prst="rect">
            <a:avLst/>
          </a:prstGeom>
          <a:noFill/>
        </p:spPr>
        <p:txBody>
          <a:bodyPr wrap="square" rtlCol="0">
            <a:spAutoFit/>
          </a:bodyPr>
          <a:lstStyle/>
          <a:p>
            <a:r>
              <a:rPr lang="en-US" sz="1000" dirty="0"/>
              <a:t>3</a:t>
            </a:r>
          </a:p>
        </p:txBody>
      </p:sp>
      <p:sp>
        <p:nvSpPr>
          <p:cNvPr id="60" name="TextBox 59">
            <a:extLst>
              <a:ext uri="{FF2B5EF4-FFF2-40B4-BE49-F238E27FC236}">
                <a16:creationId xmlns:a16="http://schemas.microsoft.com/office/drawing/2014/main" id="{378B1A91-F4FE-4498-BA41-809BE797043A}"/>
              </a:ext>
            </a:extLst>
          </p:cNvPr>
          <p:cNvSpPr txBox="1"/>
          <p:nvPr/>
        </p:nvSpPr>
        <p:spPr>
          <a:xfrm>
            <a:off x="6235339" y="5819831"/>
            <a:ext cx="354718" cy="246221"/>
          </a:xfrm>
          <a:prstGeom prst="rect">
            <a:avLst/>
          </a:prstGeom>
          <a:noFill/>
        </p:spPr>
        <p:txBody>
          <a:bodyPr wrap="square" rtlCol="0">
            <a:spAutoFit/>
          </a:bodyPr>
          <a:lstStyle/>
          <a:p>
            <a:r>
              <a:rPr lang="en-US" sz="1000" dirty="0"/>
              <a:t>24</a:t>
            </a:r>
          </a:p>
        </p:txBody>
      </p:sp>
      <p:cxnSp>
        <p:nvCxnSpPr>
          <p:cNvPr id="61" name="Straight Connector 60">
            <a:extLst>
              <a:ext uri="{FF2B5EF4-FFF2-40B4-BE49-F238E27FC236}">
                <a16:creationId xmlns:a16="http://schemas.microsoft.com/office/drawing/2014/main" id="{0970BC9C-FD58-427C-AF62-BB7BBB556182}"/>
              </a:ext>
            </a:extLst>
          </p:cNvPr>
          <p:cNvCxnSpPr>
            <a:cxnSpLocks/>
          </p:cNvCxnSpPr>
          <p:nvPr/>
        </p:nvCxnSpPr>
        <p:spPr>
          <a:xfrm>
            <a:off x="3158592" y="5671748"/>
            <a:ext cx="1748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CB12500-2E0F-42B8-81C3-EC5FD81594BB}"/>
              </a:ext>
            </a:extLst>
          </p:cNvPr>
          <p:cNvCxnSpPr>
            <a:cxnSpLocks/>
          </p:cNvCxnSpPr>
          <p:nvPr/>
        </p:nvCxnSpPr>
        <p:spPr>
          <a:xfrm flipV="1">
            <a:off x="4365738" y="5470337"/>
            <a:ext cx="0" cy="186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18B8A2B-D737-4FD2-9A75-CF3B5D7E0C95}"/>
              </a:ext>
            </a:extLst>
          </p:cNvPr>
          <p:cNvCxnSpPr>
            <a:cxnSpLocks/>
          </p:cNvCxnSpPr>
          <p:nvPr/>
        </p:nvCxnSpPr>
        <p:spPr>
          <a:xfrm>
            <a:off x="4365738" y="5657217"/>
            <a:ext cx="2116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Content Placeholder 2">
            <a:extLst>
              <a:ext uri="{FF2B5EF4-FFF2-40B4-BE49-F238E27FC236}">
                <a16:creationId xmlns:a16="http://schemas.microsoft.com/office/drawing/2014/main" id="{CD9BDC1E-8C0B-4010-90B2-13CFEF40BF37}"/>
              </a:ext>
            </a:extLst>
          </p:cNvPr>
          <p:cNvSpPr txBox="1">
            <a:spLocks/>
          </p:cNvSpPr>
          <p:nvPr/>
        </p:nvSpPr>
        <p:spPr>
          <a:xfrm>
            <a:off x="6825234" y="3172565"/>
            <a:ext cx="5206744" cy="2506473"/>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r>
              <a:rPr lang="en-US" sz="2000" b="1" kern="0" dirty="0">
                <a:solidFill>
                  <a:schemeClr val="tx1"/>
                </a:solidFill>
              </a:rPr>
              <a:t>Example:</a:t>
            </a:r>
            <a:r>
              <a:rPr lang="en-US" sz="2000" kern="0" dirty="0">
                <a:solidFill>
                  <a:schemeClr val="tx1"/>
                </a:solidFill>
              </a:rPr>
              <a:t>  This example assumes the driver starts day 1 having just come off a 10-hour consecutive off duty period.  In this 2-day example, none of the 4 qualifying break periods count against the driver’s 14-hour driving window under this proposal.  In this example, the driver uses both a 7/3 split and an 8/2 split to meet the requirements.</a:t>
            </a:r>
            <a:endParaRPr lang="en-US" sz="2000" kern="0" dirty="0"/>
          </a:p>
        </p:txBody>
      </p:sp>
    </p:spTree>
    <p:extLst>
      <p:ext uri="{BB962C8B-B14F-4D97-AF65-F5344CB8AC3E}">
        <p14:creationId xmlns:p14="http://schemas.microsoft.com/office/powerpoint/2010/main" val="3772205688"/>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Clearinghouse Final Rule</a:t>
            </a:r>
          </a:p>
        </p:txBody>
      </p:sp>
      <p:sp>
        <p:nvSpPr>
          <p:cNvPr id="3" name="Content Placeholder 2"/>
          <p:cNvSpPr>
            <a:spLocks noGrp="1"/>
          </p:cNvSpPr>
          <p:nvPr>
            <p:ph idx="1"/>
          </p:nvPr>
        </p:nvSpPr>
        <p:spPr>
          <a:xfrm>
            <a:off x="429687" y="1658807"/>
            <a:ext cx="7354240" cy="4328888"/>
          </a:xfrm>
        </p:spPr>
        <p:txBody>
          <a:bodyPr/>
          <a:lstStyle/>
          <a:p>
            <a:r>
              <a:rPr lang="en-US" dirty="0"/>
              <a:t>Published December 5, 2016</a:t>
            </a:r>
          </a:p>
          <a:p>
            <a:r>
              <a:rPr lang="en-US" dirty="0"/>
              <a:t>Mandated by Congress (MAP-21, Section 32402)</a:t>
            </a:r>
          </a:p>
          <a:p>
            <a:pPr defTabSz="914400"/>
            <a:r>
              <a:rPr lang="en-US" dirty="0"/>
              <a:t>Established requirements for the Clearinghouse</a:t>
            </a:r>
          </a:p>
          <a:p>
            <a:pPr defTabSz="914400"/>
            <a:r>
              <a:rPr lang="en-US" dirty="0"/>
              <a:t>Identified </a:t>
            </a:r>
            <a:r>
              <a:rPr lang="en-US" b="1" dirty="0">
                <a:solidFill>
                  <a:schemeClr val="accent2">
                    <a:lumMod val="60000"/>
                    <a:lumOff val="40000"/>
                  </a:schemeClr>
                </a:solidFill>
              </a:rPr>
              <a:t>January 6, 2020 </a:t>
            </a:r>
            <a:r>
              <a:rPr lang="en-US" dirty="0"/>
              <a:t>as the Clearinghouse implementation date</a:t>
            </a:r>
          </a:p>
        </p:txBody>
      </p:sp>
      <p:sp>
        <p:nvSpPr>
          <p:cNvPr id="4" name="Slide Number Placeholder 3"/>
          <p:cNvSpPr>
            <a:spLocks noGrp="1"/>
          </p:cNvSpPr>
          <p:nvPr>
            <p:ph type="sldNum" sz="quarter" idx="4"/>
          </p:nvPr>
        </p:nvSpPr>
        <p:spPr>
          <a:xfrm>
            <a:off x="8920159" y="6331971"/>
            <a:ext cx="2986825" cy="365125"/>
          </a:xfrm>
        </p:spPr>
        <p:txBody>
          <a:bodyPr/>
          <a:lstStyle/>
          <a:p>
            <a:fld id="{A01475F6-15BF-E945-87A6-683076D41687}" type="slidenum">
              <a:rPr lang="en-US" smtClean="0">
                <a:solidFill>
                  <a:schemeClr val="bg1"/>
                </a:solidFill>
              </a:rPr>
              <a:pPr/>
              <a:t>4</a:t>
            </a:fld>
            <a:endParaRPr lang="en-US"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303" y="1438099"/>
            <a:ext cx="3605213" cy="3616731"/>
          </a:xfrm>
          <a:prstGeom prst="rect">
            <a:avLst/>
          </a:prstGeom>
        </p:spPr>
      </p:pic>
      <p:sp>
        <p:nvSpPr>
          <p:cNvPr id="6" name="Text Placeholder 17"/>
          <p:cNvSpPr txBox="1">
            <a:spLocks/>
          </p:cNvSpPr>
          <p:nvPr/>
        </p:nvSpPr>
        <p:spPr>
          <a:xfrm>
            <a:off x="429684" y="4834121"/>
            <a:ext cx="11290536" cy="1253714"/>
          </a:xfrm>
          <a:prstGeom prst="rect">
            <a:avLst/>
          </a:prstGeom>
          <a:solidFill>
            <a:srgbClr val="F2F2F2"/>
          </a:solidFill>
        </p:spPr>
        <p:txBody>
          <a:bodyPr lIns="100584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r>
              <a:rPr lang="en-US" sz="1800" dirty="0"/>
              <a:t>Read the Clearinghouse final rule at: </a:t>
            </a:r>
          </a:p>
          <a:p>
            <a:r>
              <a:rPr lang="en-US" sz="1800" dirty="0">
                <a:solidFill>
                  <a:schemeClr val="accent2"/>
                </a:solidFill>
                <a:hlinkClick r:id="rId3"/>
              </a:rPr>
              <a:t>www.fmcsa.dot.gov/regulations/commercial-drivers-license-drug-and-alcohol-clearinghouse</a:t>
            </a:r>
            <a:r>
              <a:rPr lang="en-US" sz="1800" dirty="0">
                <a:solidFill>
                  <a:schemeClr val="accent2"/>
                </a:solidFill>
              </a:rPr>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218" y="5054831"/>
            <a:ext cx="825207" cy="850670"/>
          </a:xfrm>
          <a:prstGeom prst="rect">
            <a:avLst/>
          </a:prstGeom>
        </p:spPr>
      </p:pic>
    </p:spTree>
    <p:extLst>
      <p:ext uri="{BB962C8B-B14F-4D97-AF65-F5344CB8AC3E}">
        <p14:creationId xmlns:p14="http://schemas.microsoft.com/office/powerpoint/2010/main" val="865234566"/>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Split Duty Period</a:t>
            </a:r>
          </a:p>
        </p:txBody>
      </p:sp>
      <p:sp>
        <p:nvSpPr>
          <p:cNvPr id="3" name="Content Placeholder 2"/>
          <p:cNvSpPr>
            <a:spLocks noGrp="1"/>
          </p:cNvSpPr>
          <p:nvPr>
            <p:ph idx="1"/>
          </p:nvPr>
        </p:nvSpPr>
        <p:spPr>
          <a:xfrm>
            <a:off x="429686" y="1558533"/>
            <a:ext cx="5285565" cy="4773438"/>
          </a:xfrm>
        </p:spPr>
        <p:txBody>
          <a:bodyPr/>
          <a:lstStyle/>
          <a:p>
            <a:pPr marL="0" indent="0">
              <a:buNone/>
            </a:pPr>
            <a:r>
              <a:rPr lang="en-US" sz="2000" dirty="0"/>
              <a:t>FMCSA is proposing to allow one off-duty break of 30 minutes up to a maximum of 3 hours, that would “pause” a driver’s 14-hour driving window, provided the driver takes 10 consecutive hours off duty at the end of the work shift.</a:t>
            </a:r>
          </a:p>
          <a:p>
            <a:r>
              <a:rPr lang="en-US" sz="1800" b="1" dirty="0">
                <a:solidFill>
                  <a:schemeClr val="tx1"/>
                </a:solidFill>
              </a:rPr>
              <a:t>Example:</a:t>
            </a:r>
            <a:r>
              <a:rPr lang="en-US" sz="1800" dirty="0">
                <a:solidFill>
                  <a:schemeClr val="tx1"/>
                </a:solidFill>
              </a:rPr>
              <a:t>  The example assumes the driver has just come off of a 10-hour consecutive break.  The driver takes a 3-hour break from 10 am to 1 pm.  This break “pauses” the 14-hour driving window.  Under this new proposal, as long as the driver takes 3 more hours off duty on the next day between midnight and 3 am to obtain the 10-consecutive hours off duty, the driver will not be in violation of the 14-hour rule using this new provision.</a:t>
            </a:r>
            <a:endParaRPr lang="en-US" sz="1800" dirty="0"/>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40</a:t>
            </a:fld>
            <a:endParaRPr lang="en-US" dirty="0">
              <a:solidFill>
                <a:schemeClr val="bg1"/>
              </a:solidFill>
            </a:endParaRPr>
          </a:p>
        </p:txBody>
      </p:sp>
      <p:pic>
        <p:nvPicPr>
          <p:cNvPr id="35" name="Picture 34">
            <a:extLst>
              <a:ext uri="{FF2B5EF4-FFF2-40B4-BE49-F238E27FC236}">
                <a16:creationId xmlns:a16="http://schemas.microsoft.com/office/drawing/2014/main" id="{BA05ACB3-6C0D-458E-A957-5AB51137702E}"/>
              </a:ext>
            </a:extLst>
          </p:cNvPr>
          <p:cNvPicPr>
            <a:picLocks noChangeAspect="1"/>
          </p:cNvPicPr>
          <p:nvPr/>
        </p:nvPicPr>
        <p:blipFill rotWithShape="1">
          <a:blip r:embed="rId2">
            <a:extLst>
              <a:ext uri="{28A0092B-C50C-407E-A947-70E740481C1C}">
                <a14:useLocalDpi xmlns:a14="http://schemas.microsoft.com/office/drawing/2010/main" val="0"/>
              </a:ext>
            </a:extLst>
          </a:blip>
          <a:srcRect l="2131" t="47416" r="1130" b="9449"/>
          <a:stretch/>
        </p:blipFill>
        <p:spPr>
          <a:xfrm>
            <a:off x="5783054" y="2632419"/>
            <a:ext cx="6129868" cy="1527189"/>
          </a:xfrm>
          <a:prstGeom prst="rect">
            <a:avLst/>
          </a:prstGeom>
          <a:ln>
            <a:solidFill>
              <a:schemeClr val="tx1"/>
            </a:solidFill>
          </a:ln>
        </p:spPr>
      </p:pic>
      <p:cxnSp>
        <p:nvCxnSpPr>
          <p:cNvPr id="36" name="Straight Connector 35">
            <a:extLst>
              <a:ext uri="{FF2B5EF4-FFF2-40B4-BE49-F238E27FC236}">
                <a16:creationId xmlns:a16="http://schemas.microsoft.com/office/drawing/2014/main" id="{6624F0EA-194A-43FF-A01D-677519CC19C5}"/>
              </a:ext>
            </a:extLst>
          </p:cNvPr>
          <p:cNvCxnSpPr>
            <a:cxnSpLocks/>
          </p:cNvCxnSpPr>
          <p:nvPr/>
        </p:nvCxnSpPr>
        <p:spPr>
          <a:xfrm>
            <a:off x="6983589" y="3367340"/>
            <a:ext cx="16090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A6C33DE-A161-4ED1-AE8E-248043A20700}"/>
              </a:ext>
            </a:extLst>
          </p:cNvPr>
          <p:cNvCxnSpPr>
            <a:cxnSpLocks/>
          </p:cNvCxnSpPr>
          <p:nvPr/>
        </p:nvCxnSpPr>
        <p:spPr>
          <a:xfrm>
            <a:off x="6564880" y="3576890"/>
            <a:ext cx="3894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18582F4-4A01-465A-A1D7-84FACFF2E863}"/>
              </a:ext>
            </a:extLst>
          </p:cNvPr>
          <p:cNvCxnSpPr>
            <a:cxnSpLocks/>
          </p:cNvCxnSpPr>
          <p:nvPr/>
        </p:nvCxnSpPr>
        <p:spPr>
          <a:xfrm>
            <a:off x="8619349" y="2966020"/>
            <a:ext cx="5829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D24B199-329A-4A53-9E59-660212776D0A}"/>
              </a:ext>
            </a:extLst>
          </p:cNvPr>
          <p:cNvCxnSpPr>
            <a:cxnSpLocks/>
          </p:cNvCxnSpPr>
          <p:nvPr/>
        </p:nvCxnSpPr>
        <p:spPr>
          <a:xfrm>
            <a:off x="9419449" y="3375693"/>
            <a:ext cx="5943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DD2BD40-FEE1-4F82-88FD-FC399BFBD564}"/>
              </a:ext>
            </a:extLst>
          </p:cNvPr>
          <p:cNvCxnSpPr>
            <a:cxnSpLocks/>
          </p:cNvCxnSpPr>
          <p:nvPr/>
        </p:nvCxnSpPr>
        <p:spPr>
          <a:xfrm>
            <a:off x="9202279" y="3576890"/>
            <a:ext cx="2171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89E9650-EF21-43D3-B94E-11930E7A2C44}"/>
              </a:ext>
            </a:extLst>
          </p:cNvPr>
          <p:cNvCxnSpPr>
            <a:cxnSpLocks/>
          </p:cNvCxnSpPr>
          <p:nvPr/>
        </p:nvCxnSpPr>
        <p:spPr>
          <a:xfrm>
            <a:off x="10051909" y="2969293"/>
            <a:ext cx="139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7137B9F-0979-435A-B992-C6B7C0EA54D1}"/>
              </a:ext>
            </a:extLst>
          </p:cNvPr>
          <p:cNvCxnSpPr>
            <a:cxnSpLocks/>
          </p:cNvCxnSpPr>
          <p:nvPr/>
        </p:nvCxnSpPr>
        <p:spPr>
          <a:xfrm>
            <a:off x="6972159" y="3367340"/>
            <a:ext cx="0" cy="2095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FA25EC5-F834-4DD0-862D-1F0D1B506093}"/>
              </a:ext>
            </a:extLst>
          </p:cNvPr>
          <p:cNvCxnSpPr>
            <a:cxnSpLocks/>
          </p:cNvCxnSpPr>
          <p:nvPr/>
        </p:nvCxnSpPr>
        <p:spPr>
          <a:xfrm>
            <a:off x="8610459" y="2966020"/>
            <a:ext cx="0" cy="4013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C18BB7F-3F4A-425D-BF76-73AF677FF73F}"/>
              </a:ext>
            </a:extLst>
          </p:cNvPr>
          <p:cNvCxnSpPr>
            <a:cxnSpLocks/>
          </p:cNvCxnSpPr>
          <p:nvPr/>
        </p:nvCxnSpPr>
        <p:spPr>
          <a:xfrm>
            <a:off x="9202279" y="2966020"/>
            <a:ext cx="0" cy="6108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3321D80-C996-4D44-A99D-8BA00BA9A3D7}"/>
              </a:ext>
            </a:extLst>
          </p:cNvPr>
          <p:cNvCxnSpPr>
            <a:cxnSpLocks/>
          </p:cNvCxnSpPr>
          <p:nvPr/>
        </p:nvCxnSpPr>
        <p:spPr>
          <a:xfrm>
            <a:off x="9419449" y="3375693"/>
            <a:ext cx="0" cy="1950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95E169D-EE5B-4D10-97A5-7B6056F5EEC4}"/>
              </a:ext>
            </a:extLst>
          </p:cNvPr>
          <p:cNvCxnSpPr>
            <a:cxnSpLocks/>
          </p:cNvCxnSpPr>
          <p:nvPr/>
        </p:nvCxnSpPr>
        <p:spPr>
          <a:xfrm>
            <a:off x="10027779" y="2974373"/>
            <a:ext cx="0" cy="4013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76ACBF0-1BBA-4D5C-BFE4-965AF7575D1A}"/>
              </a:ext>
            </a:extLst>
          </p:cNvPr>
          <p:cNvSpPr txBox="1"/>
          <p:nvPr/>
        </p:nvSpPr>
        <p:spPr>
          <a:xfrm>
            <a:off x="11505539" y="2851262"/>
            <a:ext cx="354718" cy="246221"/>
          </a:xfrm>
          <a:prstGeom prst="rect">
            <a:avLst/>
          </a:prstGeom>
          <a:noFill/>
        </p:spPr>
        <p:txBody>
          <a:bodyPr wrap="square" rtlCol="0">
            <a:spAutoFit/>
          </a:bodyPr>
          <a:lstStyle/>
          <a:p>
            <a:r>
              <a:rPr lang="en-US" sz="1000" dirty="0"/>
              <a:t>10</a:t>
            </a:r>
          </a:p>
        </p:txBody>
      </p:sp>
      <p:sp>
        <p:nvSpPr>
          <p:cNvPr id="48" name="TextBox 47">
            <a:extLst>
              <a:ext uri="{FF2B5EF4-FFF2-40B4-BE49-F238E27FC236}">
                <a16:creationId xmlns:a16="http://schemas.microsoft.com/office/drawing/2014/main" id="{79520194-3402-42AF-B7E9-A78F023C13B1}"/>
              </a:ext>
            </a:extLst>
          </p:cNvPr>
          <p:cNvSpPr txBox="1"/>
          <p:nvPr/>
        </p:nvSpPr>
        <p:spPr>
          <a:xfrm>
            <a:off x="11505539" y="3053076"/>
            <a:ext cx="354718" cy="246221"/>
          </a:xfrm>
          <a:prstGeom prst="rect">
            <a:avLst/>
          </a:prstGeom>
          <a:noFill/>
        </p:spPr>
        <p:txBody>
          <a:bodyPr wrap="square" rtlCol="0">
            <a:spAutoFit/>
          </a:bodyPr>
          <a:lstStyle/>
          <a:p>
            <a:r>
              <a:rPr lang="en-US" sz="1000" dirty="0"/>
              <a:t>0</a:t>
            </a:r>
          </a:p>
        </p:txBody>
      </p:sp>
      <p:sp>
        <p:nvSpPr>
          <p:cNvPr id="49" name="TextBox 48">
            <a:extLst>
              <a:ext uri="{FF2B5EF4-FFF2-40B4-BE49-F238E27FC236}">
                <a16:creationId xmlns:a16="http://schemas.microsoft.com/office/drawing/2014/main" id="{7EAE19A2-A190-41B2-96D5-3608052B4E06}"/>
              </a:ext>
            </a:extLst>
          </p:cNvPr>
          <p:cNvSpPr txBox="1"/>
          <p:nvPr/>
        </p:nvSpPr>
        <p:spPr>
          <a:xfrm>
            <a:off x="11505539" y="3275542"/>
            <a:ext cx="354718" cy="246221"/>
          </a:xfrm>
          <a:prstGeom prst="rect">
            <a:avLst/>
          </a:prstGeom>
          <a:noFill/>
        </p:spPr>
        <p:txBody>
          <a:bodyPr wrap="square" rtlCol="0">
            <a:spAutoFit/>
          </a:bodyPr>
          <a:lstStyle/>
          <a:p>
            <a:r>
              <a:rPr lang="en-US" sz="1000" dirty="0"/>
              <a:t>11</a:t>
            </a:r>
          </a:p>
        </p:txBody>
      </p:sp>
      <p:sp>
        <p:nvSpPr>
          <p:cNvPr id="50" name="TextBox 49">
            <a:extLst>
              <a:ext uri="{FF2B5EF4-FFF2-40B4-BE49-F238E27FC236}">
                <a16:creationId xmlns:a16="http://schemas.microsoft.com/office/drawing/2014/main" id="{C304512D-7A53-47D9-A727-C3F8727E21D6}"/>
              </a:ext>
            </a:extLst>
          </p:cNvPr>
          <p:cNvSpPr txBox="1"/>
          <p:nvPr/>
        </p:nvSpPr>
        <p:spPr>
          <a:xfrm>
            <a:off x="11505539" y="3471969"/>
            <a:ext cx="354718" cy="246221"/>
          </a:xfrm>
          <a:prstGeom prst="rect">
            <a:avLst/>
          </a:prstGeom>
          <a:noFill/>
        </p:spPr>
        <p:txBody>
          <a:bodyPr wrap="square" rtlCol="0">
            <a:spAutoFit/>
          </a:bodyPr>
          <a:lstStyle/>
          <a:p>
            <a:r>
              <a:rPr lang="en-US" sz="1000" dirty="0"/>
              <a:t>3</a:t>
            </a:r>
          </a:p>
        </p:txBody>
      </p:sp>
      <p:sp>
        <p:nvSpPr>
          <p:cNvPr id="51" name="TextBox 50">
            <a:extLst>
              <a:ext uri="{FF2B5EF4-FFF2-40B4-BE49-F238E27FC236}">
                <a16:creationId xmlns:a16="http://schemas.microsoft.com/office/drawing/2014/main" id="{3AB818DD-0C9D-4BFA-8B7F-589E01CB62C5}"/>
              </a:ext>
            </a:extLst>
          </p:cNvPr>
          <p:cNvSpPr txBox="1"/>
          <p:nvPr/>
        </p:nvSpPr>
        <p:spPr>
          <a:xfrm>
            <a:off x="11505539" y="3741877"/>
            <a:ext cx="354718" cy="246221"/>
          </a:xfrm>
          <a:prstGeom prst="rect">
            <a:avLst/>
          </a:prstGeom>
          <a:noFill/>
        </p:spPr>
        <p:txBody>
          <a:bodyPr wrap="square" rtlCol="0">
            <a:spAutoFit/>
          </a:bodyPr>
          <a:lstStyle/>
          <a:p>
            <a:r>
              <a:rPr lang="en-US" sz="1000" dirty="0"/>
              <a:t>24</a:t>
            </a:r>
          </a:p>
        </p:txBody>
      </p:sp>
      <p:pic>
        <p:nvPicPr>
          <p:cNvPr id="52" name="Picture 10" descr="Image result for new graphic">
            <a:extLst>
              <a:ext uri="{FF2B5EF4-FFF2-40B4-BE49-F238E27FC236}">
                <a16:creationId xmlns:a16="http://schemas.microsoft.com/office/drawing/2014/main" id="{33E4B3B1-862D-4433-BF43-4FC0737D6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8510" y="1924970"/>
            <a:ext cx="1442318" cy="106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318706"/>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Focus Questions</a:t>
            </a:r>
          </a:p>
        </p:txBody>
      </p:sp>
      <p:sp>
        <p:nvSpPr>
          <p:cNvPr id="3" name="Content Placeholder 2"/>
          <p:cNvSpPr>
            <a:spLocks noGrp="1"/>
          </p:cNvSpPr>
          <p:nvPr>
            <p:ph idx="1"/>
          </p:nvPr>
        </p:nvSpPr>
        <p:spPr>
          <a:xfrm>
            <a:off x="429686" y="1558533"/>
            <a:ext cx="11405127" cy="4773438"/>
          </a:xfrm>
        </p:spPr>
        <p:txBody>
          <a:bodyPr/>
          <a:lstStyle/>
          <a:p>
            <a:pPr marL="0" indent="0">
              <a:buNone/>
            </a:pPr>
            <a:r>
              <a:rPr lang="en-US" b="1" dirty="0"/>
              <a:t>FMCSA continues to seek input and data from industry and the public on a number of questions included throughout the NPRM such as the following:</a:t>
            </a:r>
          </a:p>
          <a:p>
            <a:r>
              <a:rPr lang="en-US" dirty="0">
                <a:solidFill>
                  <a:schemeClr val="tx1"/>
                </a:solidFill>
              </a:rPr>
              <a:t>Any comments and/or supporting data on the possibility of a 6 and 4 hour split-sleeper berth break?</a:t>
            </a:r>
          </a:p>
          <a:p>
            <a:r>
              <a:rPr lang="en-US" dirty="0">
                <a:solidFill>
                  <a:schemeClr val="tx1"/>
                </a:solidFill>
              </a:rPr>
              <a:t>What operations would benefit from multiple off duty periods totaling 3 hours?</a:t>
            </a:r>
          </a:p>
          <a:p>
            <a:r>
              <a:rPr lang="en-US" dirty="0">
                <a:solidFill>
                  <a:schemeClr val="tx1"/>
                </a:solidFill>
              </a:rPr>
              <a:t>How often do work shifts require an individual to drive more than 8 hours without at least a 30-minute change in duty status?</a:t>
            </a:r>
          </a:p>
          <a:p>
            <a:r>
              <a:rPr lang="en-US" dirty="0">
                <a:solidFill>
                  <a:schemeClr val="tx1"/>
                </a:solidFill>
              </a:rPr>
              <a:t>Understanding adverse conditions cannot be predicted, will drivers utilize this provision more often after the proposed changes?</a:t>
            </a:r>
            <a:endParaRPr lang="en-US" dirty="0"/>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41</a:t>
            </a:fld>
            <a:endParaRPr lang="en-US" dirty="0">
              <a:solidFill>
                <a:schemeClr val="bg1"/>
              </a:solidFill>
            </a:endParaRPr>
          </a:p>
        </p:txBody>
      </p:sp>
    </p:spTree>
    <p:extLst>
      <p:ext uri="{BB962C8B-B14F-4D97-AF65-F5344CB8AC3E}">
        <p14:creationId xmlns:p14="http://schemas.microsoft.com/office/powerpoint/2010/main" val="417774279"/>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Comments</a:t>
            </a:r>
          </a:p>
        </p:txBody>
      </p:sp>
      <p:sp>
        <p:nvSpPr>
          <p:cNvPr id="3" name="Content Placeholder 2"/>
          <p:cNvSpPr>
            <a:spLocks noGrp="1"/>
          </p:cNvSpPr>
          <p:nvPr>
            <p:ph idx="1"/>
          </p:nvPr>
        </p:nvSpPr>
        <p:spPr>
          <a:xfrm>
            <a:off x="429686" y="1558533"/>
            <a:ext cx="11405127" cy="4773438"/>
          </a:xfrm>
        </p:spPr>
        <p:txBody>
          <a:bodyPr/>
          <a:lstStyle/>
          <a:p>
            <a:pPr marL="0" indent="0">
              <a:buNone/>
            </a:pPr>
            <a:r>
              <a:rPr lang="en-US" sz="2200" b="1" dirty="0"/>
              <a:t>Federal </a:t>
            </a:r>
            <a:r>
              <a:rPr lang="en-US" sz="2200" b="1" dirty="0" err="1"/>
              <a:t>eRulemaking</a:t>
            </a:r>
            <a:r>
              <a:rPr lang="en-US" sz="2200" b="1" dirty="0"/>
              <a:t> Portal: </a:t>
            </a:r>
            <a:r>
              <a:rPr lang="en-US" sz="2200" b="1" dirty="0">
                <a:hlinkClick r:id="rId2"/>
              </a:rPr>
              <a:t>https://www.regulations.gov</a:t>
            </a:r>
            <a:endParaRPr lang="en-US" sz="2200" b="1" dirty="0"/>
          </a:p>
          <a:p>
            <a:pPr lvl="1">
              <a:lnSpc>
                <a:spcPct val="200000"/>
              </a:lnSpc>
              <a:buSzPct val="140000"/>
              <a:buBlip>
                <a:blip r:embed="rId3"/>
              </a:buBlip>
            </a:pPr>
            <a:r>
              <a:rPr lang="en-US" dirty="0">
                <a:solidFill>
                  <a:schemeClr val="tx1"/>
                </a:solidFill>
              </a:rPr>
              <a:t>Enter the Docket Number in the Search box (FMCSA-2018-0248)</a:t>
            </a:r>
          </a:p>
          <a:p>
            <a:pPr lvl="1">
              <a:lnSpc>
                <a:spcPct val="200000"/>
              </a:lnSpc>
              <a:buSzPct val="140000"/>
              <a:buBlip>
                <a:blip r:embed="rId3"/>
              </a:buBlip>
            </a:pPr>
            <a:r>
              <a:rPr lang="en-US" dirty="0">
                <a:solidFill>
                  <a:schemeClr val="tx1"/>
                </a:solidFill>
              </a:rPr>
              <a:t>Click on the “Comment Now” button to submit a comment electronically</a:t>
            </a:r>
          </a:p>
          <a:p>
            <a:pPr lvl="1">
              <a:lnSpc>
                <a:spcPct val="200000"/>
              </a:lnSpc>
              <a:buSzPct val="140000"/>
              <a:buBlip>
                <a:blip r:embed="rId3"/>
              </a:buBlip>
            </a:pPr>
            <a:r>
              <a:rPr lang="en-US" dirty="0">
                <a:solidFill>
                  <a:schemeClr val="tx1"/>
                </a:solidFill>
              </a:rPr>
              <a:t>Ability to view the full NPRM and other comments submitted</a:t>
            </a:r>
          </a:p>
          <a:p>
            <a:pPr lvl="1">
              <a:lnSpc>
                <a:spcPct val="200000"/>
              </a:lnSpc>
              <a:buSzPct val="140000"/>
              <a:buBlip>
                <a:blip r:embed="rId3"/>
              </a:buBlip>
            </a:pPr>
            <a:r>
              <a:rPr lang="en-US" dirty="0">
                <a:solidFill>
                  <a:schemeClr val="tx1"/>
                </a:solidFill>
              </a:rPr>
              <a:t>Comment period has concluded</a:t>
            </a:r>
            <a:br>
              <a:rPr lang="en-US" dirty="0">
                <a:solidFill>
                  <a:schemeClr val="tx1"/>
                </a:solidFill>
              </a:rPr>
            </a:br>
            <a:endParaRPr lang="en-US" dirty="0">
              <a:solidFill>
                <a:schemeClr val="tx1"/>
              </a:solidFill>
            </a:endParaRPr>
          </a:p>
          <a:p>
            <a:pPr marL="0" indent="0">
              <a:buNone/>
            </a:pPr>
            <a:r>
              <a:rPr lang="en-US" sz="2200" b="1" dirty="0">
                <a:solidFill>
                  <a:schemeClr val="tx1"/>
                </a:solidFill>
              </a:rPr>
              <a:t>For Additional Information: </a:t>
            </a:r>
            <a:r>
              <a:rPr lang="en-US" sz="2200" b="1" dirty="0">
                <a:hlinkClick r:id="rId4"/>
              </a:rPr>
              <a:t>https://www.fmcsa.dot.gov/regulations/fmcsa-hours-service-proposed-rule</a:t>
            </a:r>
            <a:endParaRPr lang="en-US" sz="2200" b="1" dirty="0"/>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42</a:t>
            </a:fld>
            <a:endParaRPr lang="en-US" dirty="0">
              <a:solidFill>
                <a:schemeClr val="bg1"/>
              </a:solidFill>
            </a:endParaRPr>
          </a:p>
        </p:txBody>
      </p:sp>
    </p:spTree>
    <p:extLst>
      <p:ext uri="{BB962C8B-B14F-4D97-AF65-F5344CB8AC3E}">
        <p14:creationId xmlns:p14="http://schemas.microsoft.com/office/powerpoint/2010/main" val="659752322"/>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182" y="1684035"/>
            <a:ext cx="6096856" cy="1231106"/>
          </a:xfrm>
        </p:spPr>
        <p:txBody>
          <a:bodyPr/>
          <a:lstStyle/>
          <a:p>
            <a:r>
              <a:rPr lang="en-US" dirty="0"/>
              <a:t>Entry-Level Driver Training (ELDT)</a:t>
            </a:r>
          </a:p>
        </p:txBody>
      </p:sp>
      <p:sp>
        <p:nvSpPr>
          <p:cNvPr id="3" name="Slide Number Placeholder 2"/>
          <p:cNvSpPr>
            <a:spLocks noGrp="1"/>
          </p:cNvSpPr>
          <p:nvPr>
            <p:ph type="sldNum" sz="quarter" idx="4"/>
          </p:nvPr>
        </p:nvSpPr>
        <p:spPr/>
        <p:txBody>
          <a:bodyPr/>
          <a:lstStyle/>
          <a:p>
            <a:fld id="{A01475F6-15BF-E945-87A6-683076D41687}" type="slidenum">
              <a:rPr lang="en-US" smtClean="0"/>
              <a:pPr/>
              <a:t>43</a:t>
            </a:fld>
            <a:endParaRPr lang="en-US" dirty="0"/>
          </a:p>
        </p:txBody>
      </p:sp>
      <p:sp>
        <p:nvSpPr>
          <p:cNvPr id="4" name="Rectangle 3">
            <a:extLst>
              <a:ext uri="{FF2B5EF4-FFF2-40B4-BE49-F238E27FC236}">
                <a16:creationId xmlns:a16="http://schemas.microsoft.com/office/drawing/2014/main" id="{0FF52120-BFDC-4A0B-BA8A-C23857CBCD98}"/>
              </a:ext>
            </a:extLst>
          </p:cNvPr>
          <p:cNvSpPr/>
          <p:nvPr/>
        </p:nvSpPr>
        <p:spPr>
          <a:xfrm>
            <a:off x="1827181" y="3694499"/>
            <a:ext cx="4854973" cy="461665"/>
          </a:xfrm>
          <a:prstGeom prst="rect">
            <a:avLst/>
          </a:prstGeom>
        </p:spPr>
        <p:txBody>
          <a:bodyPr wrap="square">
            <a:spAutoFit/>
          </a:bodyPr>
          <a:lstStyle/>
          <a:p>
            <a:r>
              <a:rPr lang="en-US" sz="2400" i="1" dirty="0">
                <a:solidFill>
                  <a:schemeClr val="bg1"/>
                </a:solidFill>
              </a:rPr>
              <a:t>Docket No. FMCSA-2007-27748</a:t>
            </a:r>
            <a:endParaRPr lang="en-US" sz="2400" dirty="0">
              <a:solidFill>
                <a:schemeClr val="bg1"/>
              </a:solidFill>
            </a:endParaRPr>
          </a:p>
        </p:txBody>
      </p:sp>
      <p:pic>
        <p:nvPicPr>
          <p:cNvPr id="6" name="Picture 5">
            <a:extLst>
              <a:ext uri="{FF2B5EF4-FFF2-40B4-BE49-F238E27FC236}">
                <a16:creationId xmlns:a16="http://schemas.microsoft.com/office/drawing/2014/main" id="{81F6D40B-2230-4882-B402-B265A5487798}"/>
              </a:ext>
            </a:extLst>
          </p:cNvPr>
          <p:cNvPicPr>
            <a:picLocks noChangeAspect="1"/>
          </p:cNvPicPr>
          <p:nvPr/>
        </p:nvPicPr>
        <p:blipFill rotWithShape="1">
          <a:blip r:embed="rId2"/>
          <a:srcRect l="43384" t="32606" r="15539" b="38904"/>
          <a:stretch/>
        </p:blipFill>
        <p:spPr>
          <a:xfrm>
            <a:off x="7924038" y="4156164"/>
            <a:ext cx="4267201" cy="1952902"/>
          </a:xfrm>
          <a:prstGeom prst="rect">
            <a:avLst/>
          </a:prstGeom>
        </p:spPr>
      </p:pic>
    </p:spTree>
    <p:extLst>
      <p:ext uri="{BB962C8B-B14F-4D97-AF65-F5344CB8AC3E}">
        <p14:creationId xmlns:p14="http://schemas.microsoft.com/office/powerpoint/2010/main" val="842505449"/>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ELDT Final Rule</a:t>
            </a:r>
          </a:p>
        </p:txBody>
      </p:sp>
      <p:sp>
        <p:nvSpPr>
          <p:cNvPr id="3" name="Content Placeholder 2"/>
          <p:cNvSpPr>
            <a:spLocks noGrp="1"/>
          </p:cNvSpPr>
          <p:nvPr>
            <p:ph idx="1"/>
          </p:nvPr>
        </p:nvSpPr>
        <p:spPr>
          <a:xfrm>
            <a:off x="429687" y="1658807"/>
            <a:ext cx="7354240" cy="4328888"/>
          </a:xfrm>
        </p:spPr>
        <p:txBody>
          <a:bodyPr/>
          <a:lstStyle/>
          <a:p>
            <a:r>
              <a:rPr lang="en-US" dirty="0"/>
              <a:t>Published December 8, 2016</a:t>
            </a:r>
          </a:p>
          <a:p>
            <a:pPr defTabSz="914400"/>
            <a:r>
              <a:rPr lang="en-US" dirty="0"/>
              <a:t>Established minimum training requirements for commercial motor vehicle operators</a:t>
            </a:r>
          </a:p>
          <a:p>
            <a:pPr defTabSz="914400"/>
            <a:r>
              <a:rPr lang="en-US" dirty="0"/>
              <a:t>Identified </a:t>
            </a:r>
            <a:r>
              <a:rPr lang="en-US" b="1" dirty="0">
                <a:solidFill>
                  <a:schemeClr val="accent2">
                    <a:lumMod val="60000"/>
                    <a:lumOff val="40000"/>
                  </a:schemeClr>
                </a:solidFill>
              </a:rPr>
              <a:t>February 7, 2020 * </a:t>
            </a:r>
            <a:r>
              <a:rPr lang="en-US" dirty="0"/>
              <a:t>as the ELDT implementation date</a:t>
            </a:r>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44</a:t>
            </a:fld>
            <a:endParaRPr lang="en-US"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303" y="1438099"/>
            <a:ext cx="3605213" cy="3616731"/>
          </a:xfrm>
          <a:prstGeom prst="rect">
            <a:avLst/>
          </a:prstGeom>
        </p:spPr>
      </p:pic>
      <p:sp>
        <p:nvSpPr>
          <p:cNvPr id="6" name="Text Placeholder 17"/>
          <p:cNvSpPr txBox="1">
            <a:spLocks/>
          </p:cNvSpPr>
          <p:nvPr/>
        </p:nvSpPr>
        <p:spPr>
          <a:xfrm>
            <a:off x="429684" y="4834121"/>
            <a:ext cx="11290536" cy="1253714"/>
          </a:xfrm>
          <a:prstGeom prst="rect">
            <a:avLst/>
          </a:prstGeom>
          <a:solidFill>
            <a:srgbClr val="F2F2F2"/>
          </a:solidFill>
        </p:spPr>
        <p:txBody>
          <a:bodyPr lIns="100584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r>
              <a:rPr lang="en-US" sz="1800" dirty="0"/>
              <a:t>Read the ELDT final rule at: </a:t>
            </a:r>
          </a:p>
          <a:p>
            <a:r>
              <a:rPr lang="en-US" sz="1800" dirty="0">
                <a:hlinkClick r:id="rId3"/>
              </a:rPr>
              <a:t>https://www.fmcsa.dot.gov/eldt</a:t>
            </a:r>
            <a:endParaRPr lang="en-US" sz="1800" dirty="0">
              <a:solidFill>
                <a:schemeClr val="accent2"/>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218" y="5054831"/>
            <a:ext cx="825207" cy="850670"/>
          </a:xfrm>
          <a:prstGeom prst="rect">
            <a:avLst/>
          </a:prstGeom>
        </p:spPr>
      </p:pic>
    </p:spTree>
    <p:extLst>
      <p:ext uri="{BB962C8B-B14F-4D97-AF65-F5344CB8AC3E}">
        <p14:creationId xmlns:p14="http://schemas.microsoft.com/office/powerpoint/2010/main" val="342693792"/>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9686" y="663679"/>
            <a:ext cx="11044559" cy="678303"/>
          </a:xfrm>
        </p:spPr>
        <p:txBody>
          <a:bodyPr>
            <a:normAutofit/>
          </a:bodyPr>
          <a:lstStyle/>
          <a:p>
            <a:r>
              <a:rPr lang="en-US" dirty="0"/>
              <a:t>Entry-Level Driver Training</a:t>
            </a:r>
          </a:p>
        </p:txBody>
      </p:sp>
      <p:sp>
        <p:nvSpPr>
          <p:cNvPr id="3" name="Content Placeholder 2"/>
          <p:cNvSpPr>
            <a:spLocks noGrp="1"/>
          </p:cNvSpPr>
          <p:nvPr>
            <p:ph idx="1"/>
          </p:nvPr>
        </p:nvSpPr>
        <p:spPr>
          <a:xfrm>
            <a:off x="554614" y="1697702"/>
            <a:ext cx="10919631" cy="4027850"/>
          </a:xfrm>
        </p:spPr>
        <p:txBody>
          <a:bodyPr/>
          <a:lstStyle/>
          <a:p>
            <a:pPr marL="0" indent="0">
              <a:buNone/>
            </a:pPr>
            <a:r>
              <a:rPr lang="en-US" sz="2100" b="1" dirty="0">
                <a:solidFill>
                  <a:schemeClr val="accent4"/>
                </a:solidFill>
              </a:rPr>
              <a:t>Establishes new training standards for individuals applying for:</a:t>
            </a:r>
          </a:p>
          <a:p>
            <a:r>
              <a:rPr lang="en-US" sz="2000" dirty="0"/>
              <a:t>A Class A or B commercial driver’s license (CDL) for the first time; </a:t>
            </a:r>
          </a:p>
          <a:p>
            <a:r>
              <a:rPr lang="en-US" sz="2000" dirty="0"/>
              <a:t>An upgrade of their CDL (e.g., a Class B CDL holder seeking a Class A CDL); or, </a:t>
            </a:r>
          </a:p>
          <a:p>
            <a:r>
              <a:rPr lang="en-US" sz="2000" dirty="0"/>
              <a:t>A hazardous materials (H), passenger (P), or school bus (S) endorsement for the first time.</a:t>
            </a:r>
          </a:p>
          <a:p>
            <a:pPr marL="0" indent="0">
              <a:buNone/>
            </a:pPr>
            <a:endParaRPr lang="en-US" sz="2100" b="1" dirty="0">
              <a:solidFill>
                <a:schemeClr val="accent4"/>
              </a:solidFill>
            </a:endParaRPr>
          </a:p>
          <a:p>
            <a:pPr marL="0" indent="0">
              <a:buNone/>
            </a:pPr>
            <a:r>
              <a:rPr lang="en-US" sz="2100" b="1" dirty="0">
                <a:solidFill>
                  <a:schemeClr val="accent4"/>
                </a:solidFill>
              </a:rPr>
              <a:t>The rules does not cover </a:t>
            </a:r>
            <a:r>
              <a:rPr lang="en-US" sz="2100" b="1" dirty="0"/>
              <a:t>individuals for whom States have waived the CDL skills test under 49 CFR 383. </a:t>
            </a:r>
            <a:endParaRPr lang="en-US" sz="2100" b="1" dirty="0">
              <a:solidFill>
                <a:schemeClr val="accent4"/>
              </a:solidFill>
            </a:endParaRPr>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45</a:t>
            </a:fld>
            <a:endParaRPr lang="en-US" dirty="0">
              <a:solidFill>
                <a:schemeClr val="bg1"/>
              </a:solidFill>
            </a:endParaRPr>
          </a:p>
        </p:txBody>
      </p:sp>
    </p:spTree>
    <p:extLst>
      <p:ext uri="{BB962C8B-B14F-4D97-AF65-F5344CB8AC3E}">
        <p14:creationId xmlns:p14="http://schemas.microsoft.com/office/powerpoint/2010/main" val="2025348757"/>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9686" y="663679"/>
            <a:ext cx="11044559" cy="678303"/>
          </a:xfrm>
        </p:spPr>
        <p:txBody>
          <a:bodyPr>
            <a:normAutofit/>
          </a:bodyPr>
          <a:lstStyle/>
          <a:p>
            <a:r>
              <a:rPr lang="en-US" dirty="0"/>
              <a:t>Entry-Level Driver Training</a:t>
            </a:r>
          </a:p>
        </p:txBody>
      </p:sp>
      <p:sp>
        <p:nvSpPr>
          <p:cNvPr id="3" name="Content Placeholder 2"/>
          <p:cNvSpPr>
            <a:spLocks noGrp="1"/>
          </p:cNvSpPr>
          <p:nvPr>
            <p:ph idx="1"/>
          </p:nvPr>
        </p:nvSpPr>
        <p:spPr>
          <a:xfrm>
            <a:off x="554614" y="1697702"/>
            <a:ext cx="10919631" cy="4027850"/>
          </a:xfrm>
        </p:spPr>
        <p:txBody>
          <a:bodyPr/>
          <a:lstStyle/>
          <a:p>
            <a:pPr marL="0" indent="0">
              <a:buNone/>
            </a:pPr>
            <a:r>
              <a:rPr lang="en-US" sz="2100" b="1" dirty="0">
                <a:solidFill>
                  <a:schemeClr val="accent4"/>
                </a:solidFill>
              </a:rPr>
              <a:t>What are CDL applicants required to do?</a:t>
            </a:r>
          </a:p>
          <a:p>
            <a:r>
              <a:rPr lang="en-US" sz="2000" dirty="0"/>
              <a:t>CDL applicants subject to the rule must complete a prescribed program of instruction presented by an entity listed on FMCSA’s Training Provider Registry (TPR), prior to taking the State-administered CDL skills test, or for the H endorsement, prior to taking the knowledge test</a:t>
            </a:r>
          </a:p>
          <a:p>
            <a:r>
              <a:rPr lang="en-US" sz="2000" dirty="0"/>
              <a:t>TPR will include all entities (including public and private CDL training programs, fleet-operated CDL training programs, etc.) that register with FMCSA and self-certify they meet the requirements for providing CDL training (minimum criteria for CDL instructors, facilities, curriculum, etc.)</a:t>
            </a:r>
            <a:endParaRPr lang="en-US" sz="2100" b="1" dirty="0">
              <a:solidFill>
                <a:schemeClr val="accent4"/>
              </a:solidFill>
            </a:endParaRPr>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46</a:t>
            </a:fld>
            <a:endParaRPr lang="en-US" dirty="0">
              <a:solidFill>
                <a:schemeClr val="bg1"/>
              </a:solidFill>
            </a:endParaRPr>
          </a:p>
        </p:txBody>
      </p:sp>
    </p:spTree>
    <p:extLst>
      <p:ext uri="{BB962C8B-B14F-4D97-AF65-F5344CB8AC3E}">
        <p14:creationId xmlns:p14="http://schemas.microsoft.com/office/powerpoint/2010/main" val="2681613473"/>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9686" y="663679"/>
            <a:ext cx="11044559" cy="678303"/>
          </a:xfrm>
        </p:spPr>
        <p:txBody>
          <a:bodyPr>
            <a:normAutofit/>
          </a:bodyPr>
          <a:lstStyle/>
          <a:p>
            <a:r>
              <a:rPr lang="en-US" dirty="0"/>
              <a:t>Entry-Level Driver Training</a:t>
            </a:r>
          </a:p>
        </p:txBody>
      </p:sp>
      <p:sp>
        <p:nvSpPr>
          <p:cNvPr id="3" name="Content Placeholder 2"/>
          <p:cNvSpPr>
            <a:spLocks noGrp="1"/>
          </p:cNvSpPr>
          <p:nvPr>
            <p:ph idx="1"/>
          </p:nvPr>
        </p:nvSpPr>
        <p:spPr>
          <a:xfrm>
            <a:off x="554614" y="1697702"/>
            <a:ext cx="10919631" cy="4027850"/>
          </a:xfrm>
        </p:spPr>
        <p:txBody>
          <a:bodyPr/>
          <a:lstStyle/>
          <a:p>
            <a:pPr marL="0" indent="0">
              <a:buNone/>
            </a:pPr>
            <a:r>
              <a:rPr lang="en-US" sz="2100" b="1" dirty="0">
                <a:solidFill>
                  <a:schemeClr val="accent4"/>
                </a:solidFill>
              </a:rPr>
              <a:t>What are types of training will CDL applicants receive?</a:t>
            </a:r>
          </a:p>
          <a:p>
            <a:r>
              <a:rPr lang="en-US" sz="2000" dirty="0">
                <a:solidFill>
                  <a:schemeClr val="tx1"/>
                </a:solidFill>
              </a:rPr>
              <a:t>Class A and B CDL &amp; endorsement curricula subdivided into theory (knowledge) &amp; behind-the-wheel (BTW) (range/public road) segments;  </a:t>
            </a:r>
          </a:p>
          <a:p>
            <a:r>
              <a:rPr lang="en-US" sz="2000" dirty="0">
                <a:solidFill>
                  <a:schemeClr val="tx1"/>
                </a:solidFill>
              </a:rPr>
              <a:t>No minimum number of hours that trainees must spend on theory or BTW portion of any curricula;  </a:t>
            </a:r>
          </a:p>
          <a:p>
            <a:r>
              <a:rPr lang="en-US" sz="2000" dirty="0">
                <a:solidFill>
                  <a:schemeClr val="tx1"/>
                </a:solidFill>
              </a:rPr>
              <a:t>Training provider must provide instruction in all elements of the applicable theory and BTW curricula and trainees must receive an overall score of at least 80% on assessment (written or electronic). </a:t>
            </a:r>
          </a:p>
          <a:p>
            <a:endParaRPr lang="en-US" sz="2000" dirty="0">
              <a:solidFill>
                <a:srgbClr val="000066"/>
              </a:solidFill>
            </a:endParaRPr>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47</a:t>
            </a:fld>
            <a:endParaRPr lang="en-US" dirty="0">
              <a:solidFill>
                <a:schemeClr val="bg1"/>
              </a:solidFill>
            </a:endParaRPr>
          </a:p>
        </p:txBody>
      </p:sp>
    </p:spTree>
    <p:extLst>
      <p:ext uri="{BB962C8B-B14F-4D97-AF65-F5344CB8AC3E}">
        <p14:creationId xmlns:p14="http://schemas.microsoft.com/office/powerpoint/2010/main" val="3674136023"/>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9686" y="663679"/>
            <a:ext cx="11044559" cy="678303"/>
          </a:xfrm>
        </p:spPr>
        <p:txBody>
          <a:bodyPr>
            <a:normAutofit/>
          </a:bodyPr>
          <a:lstStyle/>
          <a:p>
            <a:r>
              <a:rPr lang="en-US" dirty="0"/>
              <a:t>Entry-Level Driver Training</a:t>
            </a:r>
          </a:p>
        </p:txBody>
      </p:sp>
      <p:sp>
        <p:nvSpPr>
          <p:cNvPr id="3" name="Content Placeholder 2"/>
          <p:cNvSpPr>
            <a:spLocks noGrp="1"/>
          </p:cNvSpPr>
          <p:nvPr>
            <p:ph idx="1"/>
          </p:nvPr>
        </p:nvSpPr>
        <p:spPr>
          <a:xfrm>
            <a:off x="554614" y="1697702"/>
            <a:ext cx="10919631" cy="4027850"/>
          </a:xfrm>
        </p:spPr>
        <p:txBody>
          <a:bodyPr/>
          <a:lstStyle/>
          <a:p>
            <a:pPr marL="0" indent="0">
              <a:buNone/>
            </a:pPr>
            <a:r>
              <a:rPr lang="en-US" sz="2100" b="1" dirty="0">
                <a:solidFill>
                  <a:schemeClr val="accent4"/>
                </a:solidFill>
              </a:rPr>
              <a:t>What happens when the CDL applicants complete the training?</a:t>
            </a:r>
            <a:endParaRPr lang="en-US" sz="2000" b="1" dirty="0">
              <a:solidFill>
                <a:schemeClr val="accent4"/>
              </a:solidFill>
            </a:endParaRPr>
          </a:p>
          <a:p>
            <a:r>
              <a:rPr lang="en-US" sz="2000" dirty="0">
                <a:solidFill>
                  <a:schemeClr val="tx1"/>
                </a:solidFill>
              </a:rPr>
              <a:t>Training providers </a:t>
            </a:r>
            <a:r>
              <a:rPr lang="en-US" sz="2000" dirty="0"/>
              <a:t>must transmit electronically the training certification information for each student to FMCSA via the TPR when the student completes the course</a:t>
            </a:r>
          </a:p>
          <a:p>
            <a:r>
              <a:rPr lang="en-US" sz="2000" dirty="0"/>
              <a:t>FMCSA will transmit electronically the training certification information to the State Driver Licensing Agency (SDLA) as proof the CDL applicant has completed the training </a:t>
            </a:r>
            <a:r>
              <a:rPr lang="en-US" sz="2000" u="sng" dirty="0"/>
              <a:t>prior to taking the State-administered CDL skills test,</a:t>
            </a:r>
            <a:r>
              <a:rPr lang="en-US" sz="2000" dirty="0"/>
              <a:t> or for the H endorsement, prior to taking the knowledge test</a:t>
            </a:r>
          </a:p>
          <a:p>
            <a:r>
              <a:rPr lang="en-US" sz="2000" dirty="0"/>
              <a:t>The SDLAs must modify their IT systems to receive the certification information from FMCSA and to post that information on the applicant’s CDLIS driver record</a:t>
            </a:r>
          </a:p>
          <a:p>
            <a:endParaRPr lang="en-US" sz="1800" dirty="0">
              <a:solidFill>
                <a:schemeClr val="tx1"/>
              </a:solidFill>
            </a:endParaRPr>
          </a:p>
          <a:p>
            <a:endParaRPr lang="en-US" sz="2000" dirty="0">
              <a:solidFill>
                <a:schemeClr val="tx1"/>
              </a:solidFill>
            </a:endParaRPr>
          </a:p>
          <a:p>
            <a:endParaRPr lang="en-US" sz="2000" dirty="0">
              <a:solidFill>
                <a:srgbClr val="000066"/>
              </a:solidFill>
            </a:endParaRPr>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48</a:t>
            </a:fld>
            <a:endParaRPr lang="en-US" dirty="0">
              <a:solidFill>
                <a:schemeClr val="bg1"/>
              </a:solidFill>
            </a:endParaRPr>
          </a:p>
        </p:txBody>
      </p:sp>
    </p:spTree>
    <p:extLst>
      <p:ext uri="{BB962C8B-B14F-4D97-AF65-F5344CB8AC3E}">
        <p14:creationId xmlns:p14="http://schemas.microsoft.com/office/powerpoint/2010/main" val="1251844214"/>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9686" y="663679"/>
            <a:ext cx="11044559" cy="678303"/>
          </a:xfrm>
        </p:spPr>
        <p:txBody>
          <a:bodyPr>
            <a:normAutofit/>
          </a:bodyPr>
          <a:lstStyle/>
          <a:p>
            <a:r>
              <a:rPr lang="en-US" dirty="0"/>
              <a:t>Entry-Level Driver Training</a:t>
            </a:r>
          </a:p>
        </p:txBody>
      </p:sp>
      <p:sp>
        <p:nvSpPr>
          <p:cNvPr id="3" name="Content Placeholder 2"/>
          <p:cNvSpPr>
            <a:spLocks noGrp="1"/>
          </p:cNvSpPr>
          <p:nvPr>
            <p:ph idx="1"/>
          </p:nvPr>
        </p:nvSpPr>
        <p:spPr>
          <a:xfrm>
            <a:off x="554614" y="1697702"/>
            <a:ext cx="10919631" cy="4027850"/>
          </a:xfrm>
        </p:spPr>
        <p:txBody>
          <a:bodyPr/>
          <a:lstStyle/>
          <a:p>
            <a:pPr marL="0" indent="0">
              <a:buNone/>
            </a:pPr>
            <a:r>
              <a:rPr lang="en-US" sz="2100" b="1" dirty="0">
                <a:solidFill>
                  <a:schemeClr val="accent4"/>
                </a:solidFill>
              </a:rPr>
              <a:t>Training Provider Registry (TPR)</a:t>
            </a:r>
            <a:endParaRPr lang="en-US" sz="2000" b="1" dirty="0">
              <a:solidFill>
                <a:schemeClr val="accent4"/>
              </a:solidFill>
            </a:endParaRPr>
          </a:p>
          <a:p>
            <a:r>
              <a:rPr lang="en-US" sz="2000" dirty="0">
                <a:solidFill>
                  <a:schemeClr val="tx1"/>
                </a:solidFill>
              </a:rPr>
              <a:t>To be eligible for the TPR listing, an entity must:</a:t>
            </a:r>
          </a:p>
          <a:p>
            <a:pPr lvl="1"/>
            <a:r>
              <a:rPr lang="en-US" sz="1800" dirty="0">
                <a:solidFill>
                  <a:schemeClr val="tx1"/>
                </a:solidFill>
              </a:rPr>
              <a:t>follow a curriculum that meets the applicable criteria in Appendices A-E of Part 380;</a:t>
            </a:r>
          </a:p>
          <a:p>
            <a:pPr lvl="1"/>
            <a:r>
              <a:rPr lang="en-US" sz="1800" dirty="0">
                <a:solidFill>
                  <a:schemeClr val="tx1"/>
                </a:solidFill>
              </a:rPr>
              <a:t>utilize facilities meeting §380.709;</a:t>
            </a:r>
          </a:p>
          <a:p>
            <a:pPr lvl="1"/>
            <a:r>
              <a:rPr lang="en-US" sz="1800" dirty="0">
                <a:solidFill>
                  <a:schemeClr val="tx1"/>
                </a:solidFill>
              </a:rPr>
              <a:t>utilize vehicles meeting §380.711;</a:t>
            </a:r>
          </a:p>
          <a:p>
            <a:pPr lvl="1"/>
            <a:r>
              <a:rPr lang="en-US" sz="1800" dirty="0">
                <a:solidFill>
                  <a:schemeClr val="tx1"/>
                </a:solidFill>
              </a:rPr>
              <a:t>utilize instructors meeting §380.713; </a:t>
            </a:r>
          </a:p>
          <a:p>
            <a:pPr lvl="1"/>
            <a:r>
              <a:rPr lang="en-US" sz="1800" dirty="0">
                <a:solidFill>
                  <a:schemeClr val="tx1"/>
                </a:solidFill>
              </a:rPr>
              <a:t>meet recordkeeping requirements §380.725; </a:t>
            </a:r>
          </a:p>
          <a:p>
            <a:pPr lvl="1"/>
            <a:r>
              <a:rPr lang="en-US" sz="1800" dirty="0">
                <a:solidFill>
                  <a:schemeClr val="tx1"/>
                </a:solidFill>
              </a:rPr>
              <a:t>licensed, certified, registered, or authorized to provide training in accordance with the applicable laws and regulations of any State where in-person training is conducted.</a:t>
            </a:r>
          </a:p>
          <a:p>
            <a:endParaRPr lang="en-US" sz="2000" dirty="0">
              <a:solidFill>
                <a:schemeClr val="tx1"/>
              </a:solidFill>
            </a:endParaRPr>
          </a:p>
          <a:p>
            <a:endParaRPr lang="en-US" sz="2000" dirty="0">
              <a:solidFill>
                <a:srgbClr val="000066"/>
              </a:solidFill>
            </a:endParaRPr>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49</a:t>
            </a:fld>
            <a:endParaRPr lang="en-US" dirty="0">
              <a:solidFill>
                <a:schemeClr val="bg1"/>
              </a:solidFill>
            </a:endParaRPr>
          </a:p>
        </p:txBody>
      </p:sp>
    </p:spTree>
    <p:extLst>
      <p:ext uri="{BB962C8B-B14F-4D97-AF65-F5344CB8AC3E}">
        <p14:creationId xmlns:p14="http://schemas.microsoft.com/office/powerpoint/2010/main" val="1276271447"/>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Tracking Violations: Current Process</a:t>
            </a:r>
          </a:p>
        </p:txBody>
      </p:sp>
      <p:sp>
        <p:nvSpPr>
          <p:cNvPr id="3" name="Content Placeholder 2"/>
          <p:cNvSpPr>
            <a:spLocks noGrp="1"/>
          </p:cNvSpPr>
          <p:nvPr>
            <p:ph idx="1"/>
          </p:nvPr>
        </p:nvSpPr>
        <p:spPr>
          <a:xfrm>
            <a:off x="429686" y="1558533"/>
            <a:ext cx="7380365" cy="4773438"/>
          </a:xfrm>
        </p:spPr>
        <p:txBody>
          <a:bodyPr/>
          <a:lstStyle/>
          <a:p>
            <a:r>
              <a:rPr lang="en-US" dirty="0"/>
              <a:t>Commercial driver’s licenses (CDLs) and commercial learner’s permits (CLPs) holders with drug and alcohol program violations must not operate a commercial motor vehicle (CMV) until they complete required drug and/or alcohol education or treatment.</a:t>
            </a:r>
          </a:p>
          <a:p>
            <a:r>
              <a:rPr lang="en-US" dirty="0">
                <a:solidFill>
                  <a:schemeClr val="tx1"/>
                </a:solidFill>
              </a:rPr>
              <a:t>Current process relies on drivers to inform a new employer of any violations of the drug and alcohol rules committed while with a previous employer. </a:t>
            </a:r>
          </a:p>
          <a:p>
            <a:r>
              <a:rPr lang="en-US" dirty="0"/>
              <a:t>Motor carriers are required to monitor drivers’ compliance with DOT drug and alcohol regulations.</a:t>
            </a:r>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5</a:t>
            </a:fld>
            <a:endParaRPr lang="en-US" dirty="0">
              <a:solidFill>
                <a:schemeClr val="bg1"/>
              </a:solidFill>
            </a:endParaRPr>
          </a:p>
        </p:txBody>
      </p:sp>
      <p:sp>
        <p:nvSpPr>
          <p:cNvPr id="5" name="Text Placeholder 17"/>
          <p:cNvSpPr txBox="1">
            <a:spLocks/>
          </p:cNvSpPr>
          <p:nvPr/>
        </p:nvSpPr>
        <p:spPr>
          <a:xfrm>
            <a:off x="8337175" y="1960909"/>
            <a:ext cx="3270625" cy="3431689"/>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r>
              <a:rPr lang="en-US" sz="1800" dirty="0"/>
              <a:t>THIS REQUIRES:</a:t>
            </a:r>
          </a:p>
          <a:p>
            <a:pPr defTabSz="914400"/>
            <a:r>
              <a:rPr lang="en-US" sz="1800" kern="0" dirty="0">
                <a:solidFill>
                  <a:schemeClr val="accent2"/>
                </a:solidFill>
              </a:rPr>
              <a:t>Drivers to self-report positive test results</a:t>
            </a:r>
          </a:p>
          <a:p>
            <a:pPr defTabSz="914400"/>
            <a:r>
              <a:rPr lang="en-US" sz="1800" kern="0" dirty="0">
                <a:solidFill>
                  <a:schemeClr val="accent2"/>
                </a:solidFill>
              </a:rPr>
              <a:t>Motor carriers to conduct and/or respond to background checks and ongoing driver compliance</a:t>
            </a:r>
          </a:p>
        </p:txBody>
      </p:sp>
      <p:cxnSp>
        <p:nvCxnSpPr>
          <p:cNvPr id="8" name="Straight Connector 7"/>
          <p:cNvCxnSpPr/>
          <p:nvPr/>
        </p:nvCxnSpPr>
        <p:spPr bwMode="auto">
          <a:xfrm>
            <a:off x="8337175" y="5379149"/>
            <a:ext cx="3270625" cy="0"/>
          </a:xfrm>
          <a:prstGeom prst="line">
            <a:avLst/>
          </a:prstGeom>
          <a:solidFill>
            <a:schemeClr val="accent1"/>
          </a:solidFill>
          <a:ln w="41275"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4184760770"/>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182" y="1684035"/>
            <a:ext cx="6096856" cy="1231106"/>
          </a:xfrm>
        </p:spPr>
        <p:txBody>
          <a:bodyPr/>
          <a:lstStyle/>
          <a:p>
            <a:r>
              <a:rPr lang="en-US" dirty="0"/>
              <a:t>Latest Rulemaking </a:t>
            </a:r>
            <a:br>
              <a:rPr lang="en-US" dirty="0"/>
            </a:br>
            <a:r>
              <a:rPr lang="en-US" dirty="0"/>
              <a:t>News</a:t>
            </a:r>
          </a:p>
        </p:txBody>
      </p:sp>
      <p:sp>
        <p:nvSpPr>
          <p:cNvPr id="3" name="Slide Number Placeholder 2"/>
          <p:cNvSpPr>
            <a:spLocks noGrp="1"/>
          </p:cNvSpPr>
          <p:nvPr>
            <p:ph type="sldNum" sz="quarter" idx="4"/>
          </p:nvPr>
        </p:nvSpPr>
        <p:spPr/>
        <p:txBody>
          <a:bodyPr/>
          <a:lstStyle/>
          <a:p>
            <a:fld id="{A01475F6-15BF-E945-87A6-683076D41687}" type="slidenum">
              <a:rPr lang="en-US" smtClean="0"/>
              <a:pPr/>
              <a:t>50</a:t>
            </a:fld>
            <a:endParaRPr lang="en-US" dirty="0"/>
          </a:p>
        </p:txBody>
      </p:sp>
      <p:pic>
        <p:nvPicPr>
          <p:cNvPr id="1026" name="Picture 2" descr="Image result for federal register">
            <a:extLst>
              <a:ext uri="{FF2B5EF4-FFF2-40B4-BE49-F238E27FC236}">
                <a16:creationId xmlns:a16="http://schemas.microsoft.com/office/drawing/2014/main" id="{2F4BBF81-FD12-4139-87CC-D9BAA304F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5658" y="3643312"/>
            <a:ext cx="3227005" cy="187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427963"/>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9686" y="663679"/>
            <a:ext cx="11044559" cy="678303"/>
          </a:xfrm>
        </p:spPr>
        <p:txBody>
          <a:bodyPr>
            <a:normAutofit/>
          </a:bodyPr>
          <a:lstStyle/>
          <a:p>
            <a:r>
              <a:rPr lang="en-US" dirty="0"/>
              <a:t>Latest Rulemaking News</a:t>
            </a:r>
          </a:p>
        </p:txBody>
      </p:sp>
      <p:sp>
        <p:nvSpPr>
          <p:cNvPr id="3" name="Content Placeholder 2"/>
          <p:cNvSpPr>
            <a:spLocks noGrp="1"/>
          </p:cNvSpPr>
          <p:nvPr>
            <p:ph idx="1"/>
          </p:nvPr>
        </p:nvSpPr>
        <p:spPr>
          <a:xfrm>
            <a:off x="554614" y="1444483"/>
            <a:ext cx="10919631" cy="4699141"/>
          </a:xfrm>
        </p:spPr>
        <p:txBody>
          <a:bodyPr/>
          <a:lstStyle/>
          <a:p>
            <a:r>
              <a:rPr lang="en-US" sz="2000" b="1" dirty="0">
                <a:solidFill>
                  <a:schemeClr val="tx1"/>
                </a:solidFill>
              </a:rPr>
              <a:t>Crash Preventability Determination Program (Docket No. FMCSA-2014-0177)</a:t>
            </a:r>
          </a:p>
          <a:p>
            <a:pPr lvl="1"/>
            <a:r>
              <a:rPr lang="en-US" sz="1800" dirty="0">
                <a:solidFill>
                  <a:schemeClr val="tx1"/>
                </a:solidFill>
              </a:rPr>
              <a:t>Notice and request for comments published on 8/05/2019; comments due by 10/04/2019</a:t>
            </a:r>
          </a:p>
          <a:p>
            <a:r>
              <a:rPr lang="en-US" sz="2000" b="1" dirty="0">
                <a:solidFill>
                  <a:schemeClr val="tx1"/>
                </a:solidFill>
              </a:rPr>
              <a:t>CDL Out-of-State Knowledge Test (Docket No. FMCSA-2018-0332)</a:t>
            </a:r>
          </a:p>
          <a:p>
            <a:pPr lvl="1"/>
            <a:r>
              <a:rPr lang="en-US" sz="1800" dirty="0">
                <a:solidFill>
                  <a:schemeClr val="tx1"/>
                </a:solidFill>
              </a:rPr>
              <a:t>NPRM published on 7/29/2019; comments due by 9/27/2019</a:t>
            </a:r>
          </a:p>
          <a:p>
            <a:r>
              <a:rPr lang="en-US" sz="2000" b="1" dirty="0">
                <a:solidFill>
                  <a:schemeClr val="tx1"/>
                </a:solidFill>
              </a:rPr>
              <a:t>HOS:  Definition of Agricultural Commodity (Docket No. FMCSA-2018-0348)</a:t>
            </a:r>
          </a:p>
          <a:p>
            <a:pPr lvl="1"/>
            <a:r>
              <a:rPr lang="en-US" sz="1800" dirty="0">
                <a:solidFill>
                  <a:schemeClr val="tx1"/>
                </a:solidFill>
              </a:rPr>
              <a:t>ANPRM published on 7/29/2019; comments due by 9/27/2019</a:t>
            </a:r>
          </a:p>
          <a:p>
            <a:r>
              <a:rPr lang="en-US" sz="2000" b="1" dirty="0"/>
              <a:t>Lifetime Disqualification for Human Trafficking (Docket No. FMCSA-2018-0361)</a:t>
            </a:r>
          </a:p>
          <a:p>
            <a:pPr lvl="1"/>
            <a:r>
              <a:rPr lang="en-US" sz="1800" dirty="0"/>
              <a:t>Final rule published on 7/23/2019; effective on 9/23/2019</a:t>
            </a:r>
          </a:p>
          <a:p>
            <a:r>
              <a:rPr lang="en-US" sz="2000" b="1" dirty="0"/>
              <a:t>Partial Extension of Compliance Date for ELDT (Docket No. FMCSA-2007-27748)</a:t>
            </a:r>
          </a:p>
          <a:p>
            <a:pPr lvl="1"/>
            <a:r>
              <a:rPr lang="en-US" sz="1800" dirty="0"/>
              <a:t>NPRM published 7/18/2019; comments due by 8/19/2019</a:t>
            </a:r>
          </a:p>
          <a:p>
            <a:r>
              <a:rPr lang="en-US" sz="2000" b="1" dirty="0"/>
              <a:t>Third Party Commercial Driver’s License Testers (Docket No. FMCSA-2018-0292)</a:t>
            </a:r>
          </a:p>
          <a:p>
            <a:pPr lvl="1"/>
            <a:r>
              <a:rPr lang="en-US" sz="1800" dirty="0"/>
              <a:t>NPRM published on 7/09/2019; comments due by 9/09/2019</a:t>
            </a:r>
          </a:p>
          <a:p>
            <a:endParaRPr lang="en-US" sz="1800" dirty="0"/>
          </a:p>
          <a:p>
            <a:endParaRPr lang="en-US" sz="2100" b="1" dirty="0">
              <a:solidFill>
                <a:schemeClr val="tx1"/>
              </a:solidFill>
            </a:endParaRPr>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51</a:t>
            </a:fld>
            <a:endParaRPr lang="en-US" dirty="0">
              <a:solidFill>
                <a:schemeClr val="bg1"/>
              </a:solidFill>
            </a:endParaRPr>
          </a:p>
        </p:txBody>
      </p:sp>
    </p:spTree>
    <p:extLst>
      <p:ext uri="{BB962C8B-B14F-4D97-AF65-F5344CB8AC3E}">
        <p14:creationId xmlns:p14="http://schemas.microsoft.com/office/powerpoint/2010/main" val="1333900435"/>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9686" y="663679"/>
            <a:ext cx="11044559" cy="678303"/>
          </a:xfrm>
        </p:spPr>
        <p:txBody>
          <a:bodyPr>
            <a:normAutofit/>
          </a:bodyPr>
          <a:lstStyle/>
          <a:p>
            <a:r>
              <a:rPr lang="en-US" dirty="0"/>
              <a:t>Latest Rulemaking News</a:t>
            </a:r>
          </a:p>
        </p:txBody>
      </p:sp>
      <p:sp>
        <p:nvSpPr>
          <p:cNvPr id="3" name="Content Placeholder 2"/>
          <p:cNvSpPr>
            <a:spLocks noGrp="1"/>
          </p:cNvSpPr>
          <p:nvPr>
            <p:ph idx="1"/>
          </p:nvPr>
        </p:nvSpPr>
        <p:spPr>
          <a:xfrm>
            <a:off x="554614" y="1444483"/>
            <a:ext cx="10919631" cy="4699141"/>
          </a:xfrm>
        </p:spPr>
        <p:txBody>
          <a:bodyPr/>
          <a:lstStyle/>
          <a:p>
            <a:endParaRPr lang="en-US" sz="2100" b="1" dirty="0">
              <a:solidFill>
                <a:schemeClr val="tx1"/>
              </a:solidFill>
            </a:endParaRPr>
          </a:p>
          <a:p>
            <a:r>
              <a:rPr lang="en-US" sz="2100" b="1" dirty="0">
                <a:solidFill>
                  <a:schemeClr val="tx1"/>
                </a:solidFill>
              </a:rPr>
              <a:t>Driver Delays Loading and Unloading rulemaking ongoing</a:t>
            </a:r>
          </a:p>
          <a:p>
            <a:pPr lvl="1"/>
            <a:r>
              <a:rPr lang="en-US" dirty="0"/>
              <a:t>Commenters have reported experiencing delay times of up to 24 hours, and several mentioned that 8-10 hour detention times were not uncommon.</a:t>
            </a:r>
          </a:p>
          <a:p>
            <a:pPr lvl="1"/>
            <a:r>
              <a:rPr lang="en-US" dirty="0"/>
              <a:t>Despite the availability of technology such as ELDs and GPS devices, most shippers and loaders do not appear to be actively tracking the time a driver has spent there.</a:t>
            </a:r>
          </a:p>
          <a:p>
            <a:pPr lvl="1"/>
            <a:r>
              <a:rPr lang="en-US" dirty="0"/>
              <a:t>Most commenters feel that detention time should begin after thirty minutes to an hour of waiting.</a:t>
            </a:r>
          </a:p>
          <a:p>
            <a:pPr lvl="1"/>
            <a:r>
              <a:rPr lang="en-US" dirty="0"/>
              <a:t>Most commenters feel that drivers are not adequately compensated for their time spent waiting during loading and unloading.</a:t>
            </a:r>
          </a:p>
          <a:p>
            <a:pPr lvl="1"/>
            <a:endParaRPr lang="en-US" sz="1700" b="1" dirty="0">
              <a:solidFill>
                <a:schemeClr val="tx1"/>
              </a:solidFill>
            </a:endParaRPr>
          </a:p>
          <a:p>
            <a:pPr lvl="1"/>
            <a:endParaRPr lang="en-US" sz="1700" b="1" dirty="0">
              <a:solidFill>
                <a:schemeClr val="tx1"/>
              </a:solidFill>
            </a:endParaRPr>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52</a:t>
            </a:fld>
            <a:endParaRPr lang="en-US" dirty="0">
              <a:solidFill>
                <a:schemeClr val="bg1"/>
              </a:solidFill>
            </a:endParaRPr>
          </a:p>
        </p:txBody>
      </p:sp>
    </p:spTree>
    <p:extLst>
      <p:ext uri="{BB962C8B-B14F-4D97-AF65-F5344CB8AC3E}">
        <p14:creationId xmlns:p14="http://schemas.microsoft.com/office/powerpoint/2010/main" val="679055908"/>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635080" y="1915866"/>
            <a:ext cx="6177776" cy="1423645"/>
          </a:xfrm>
          <a:prstGeom prst="rect">
            <a:avLst/>
          </a:prstGeom>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sz="3600" dirty="0">
                <a:solidFill>
                  <a:schemeClr val="bg1"/>
                </a:solidFill>
                <a:latin typeface="Calibri" panose="020F0502020204030204" pitchFamily="34" charset="0"/>
                <a:cs typeface="Calibri" panose="020F0502020204030204" pitchFamily="34" charset="0"/>
              </a:rPr>
              <a:t>Program Briefing</a:t>
            </a:r>
            <a:endParaRPr lang="en-US" sz="3600" b="1" dirty="0">
              <a:solidFill>
                <a:schemeClr val="bg1"/>
              </a:solidFill>
              <a:latin typeface="Calibri" panose="020F0502020204030204" pitchFamily="34" charset="0"/>
              <a:cs typeface="Calibri" panose="020F0502020204030204" pitchFamily="34" charset="0"/>
            </a:endParaRPr>
          </a:p>
          <a:p>
            <a:pPr>
              <a:lnSpc>
                <a:spcPct val="110000"/>
              </a:lnSpc>
            </a:pPr>
            <a:endParaRPr lang="en-US" sz="3600" dirty="0">
              <a:solidFill>
                <a:schemeClr val="bg1"/>
              </a:solidFill>
              <a:latin typeface="Calibri" panose="020F0502020204030204" pitchFamily="34" charset="0"/>
              <a:cs typeface="Calibri" panose="020F0502020204030204" pitchFamily="34" charset="0"/>
            </a:endParaRPr>
          </a:p>
          <a:p>
            <a:pPr>
              <a:lnSpc>
                <a:spcPct val="110000"/>
              </a:lnSpc>
            </a:pPr>
            <a:endParaRPr lang="en-US" sz="2400" dirty="0">
              <a:solidFill>
                <a:schemeClr val="bg1"/>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37FC48FE-59E0-7643-8453-F7D5023FB06F}"/>
              </a:ext>
            </a:extLst>
          </p:cNvPr>
          <p:cNvSpPr/>
          <p:nvPr/>
        </p:nvSpPr>
        <p:spPr>
          <a:xfrm>
            <a:off x="6088673" y="2707213"/>
            <a:ext cx="3270590" cy="461665"/>
          </a:xfrm>
          <a:prstGeom prst="rect">
            <a:avLst/>
          </a:prstGeom>
        </p:spPr>
        <p:txBody>
          <a:bodyPr wrap="square">
            <a:spAutoFit/>
          </a:bodyPr>
          <a:lstStyle/>
          <a:p>
            <a:pPr algn="ctr"/>
            <a:r>
              <a:rPr lang="en-US" sz="2400" dirty="0">
                <a:solidFill>
                  <a:schemeClr val="bg1"/>
                </a:solidFill>
              </a:rPr>
              <a:t>March 2019</a:t>
            </a:r>
          </a:p>
        </p:txBody>
      </p:sp>
    </p:spTree>
    <p:extLst>
      <p:ext uri="{BB962C8B-B14F-4D97-AF65-F5344CB8AC3E}">
        <p14:creationId xmlns:p14="http://schemas.microsoft.com/office/powerpoint/2010/main" val="37661563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US"/>
              <a:t>FMCSA Correlation Study</a:t>
            </a:r>
            <a:endParaRPr lang="en-US" dirty="0"/>
          </a:p>
        </p:txBody>
      </p:sp>
      <p:sp>
        <p:nvSpPr>
          <p:cNvPr id="4" name="Slide Number Placeholder 3"/>
          <p:cNvSpPr>
            <a:spLocks noGrp="1"/>
          </p:cNvSpPr>
          <p:nvPr>
            <p:ph type="sldNum" sz="quarter" idx="15"/>
          </p:nvPr>
        </p:nvSpPr>
        <p:spPr/>
        <p:txBody>
          <a:bodyPr/>
          <a:lstStyle/>
          <a:p>
            <a:fld id="{C6D1C618-666F-4929-BAD4-5DDCBE226F96}" type="slidenum">
              <a:rPr lang="en-US" smtClean="0"/>
              <a:pPr/>
              <a:t>54</a:t>
            </a:fld>
            <a:endParaRPr lang="en-US"/>
          </a:p>
        </p:txBody>
      </p:sp>
      <p:sp>
        <p:nvSpPr>
          <p:cNvPr id="5" name="Title 4"/>
          <p:cNvSpPr>
            <a:spLocks noGrp="1"/>
          </p:cNvSpPr>
          <p:nvPr>
            <p:ph type="title"/>
          </p:nvPr>
        </p:nvSpPr>
        <p:spPr/>
        <p:txBody>
          <a:bodyPr/>
          <a:lstStyle/>
          <a:p>
            <a:r>
              <a:rPr lang="en-US" dirty="0"/>
              <a:t>Program Timeline</a:t>
            </a:r>
          </a:p>
        </p:txBody>
      </p:sp>
      <p:graphicFrame>
        <p:nvGraphicFramePr>
          <p:cNvPr id="7" name="Diagram 6"/>
          <p:cNvGraphicFramePr/>
          <p:nvPr/>
        </p:nvGraphicFramePr>
        <p:xfrm>
          <a:off x="1584962" y="1534333"/>
          <a:ext cx="9022079" cy="3781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Arrow 7"/>
          <p:cNvSpPr/>
          <p:nvPr/>
        </p:nvSpPr>
        <p:spPr>
          <a:xfrm>
            <a:off x="1584960" y="4247545"/>
            <a:ext cx="9022080" cy="1671095"/>
          </a:xfrm>
          <a:prstGeom prst="rightArrow">
            <a:avLst/>
          </a:prstGeom>
          <a:solidFill>
            <a:srgbClr val="00B0F0"/>
          </a:solidFill>
          <a:ln w="12700" cap="flat" cmpd="sng" algn="ctr">
            <a:solidFill>
              <a:srgbClr val="00B0F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a:defRPr/>
            </a:pPr>
            <a:r>
              <a:rPr lang="en-US" b="1" kern="0" dirty="0">
                <a:solidFill>
                  <a:srgbClr val="FFFFFF"/>
                </a:solidFill>
                <a:latin typeface="Calibri" panose="020F0502020204030204"/>
                <a:ea typeface="Calibri" panose="020F0502020204030204" pitchFamily="34" charset="0"/>
                <a:cs typeface="Times New Roman" panose="02020603050405020304" pitchFamily="18" charset="0"/>
              </a:rPr>
              <a:t>Continuous Improvement: Stakeholder Engagement</a:t>
            </a:r>
            <a:endParaRPr lang="en-US" kern="0" dirty="0">
              <a:solidFill>
                <a:prstClr val="white"/>
              </a:solidFill>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7952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FMCSA Correlation Study</a:t>
            </a:r>
          </a:p>
        </p:txBody>
      </p:sp>
      <p:sp>
        <p:nvSpPr>
          <p:cNvPr id="9" name="Content Placeholder 8"/>
          <p:cNvSpPr>
            <a:spLocks noGrp="1"/>
          </p:cNvSpPr>
          <p:nvPr>
            <p:ph sz="quarter" idx="14"/>
          </p:nvPr>
        </p:nvSpPr>
        <p:spPr/>
        <p:txBody>
          <a:bodyPr>
            <a:normAutofit fontScale="62500" lnSpcReduction="20000"/>
          </a:bodyPr>
          <a:lstStyle/>
          <a:p>
            <a:pPr marL="457200" indent="-457200">
              <a:buFont typeface="Arial" panose="020B0604020202020204" pitchFamily="34" charset="0"/>
              <a:buChar char="•"/>
            </a:pPr>
            <a:r>
              <a:rPr lang="en-US" sz="4000" dirty="0">
                <a:solidFill>
                  <a:schemeClr val="tx1">
                    <a:lumMod val="95000"/>
                    <a:lumOff val="5000"/>
                  </a:schemeClr>
                </a:solidFill>
              </a:rPr>
              <a:t>FMCSA commissioned the National Academy of Sciences (NAS) to study CSA and SMS</a:t>
            </a:r>
          </a:p>
          <a:p>
            <a:pPr marL="1033463" lvl="1" indent="-457200">
              <a:spcAft>
                <a:spcPts val="1200"/>
              </a:spcAft>
            </a:pPr>
            <a:r>
              <a:rPr lang="en-US" sz="2900" dirty="0">
                <a:solidFill>
                  <a:schemeClr val="tx1">
                    <a:lumMod val="95000"/>
                    <a:lumOff val="5000"/>
                  </a:schemeClr>
                </a:solidFill>
              </a:rPr>
              <a:t>Section 5221 of FAST Act</a:t>
            </a:r>
          </a:p>
          <a:p>
            <a:pPr marL="457200" indent="-457200">
              <a:buFont typeface="Arial" panose="020B0604020202020204" pitchFamily="34" charset="0"/>
              <a:buChar char="•"/>
            </a:pPr>
            <a:r>
              <a:rPr lang="en-US" sz="4000" dirty="0">
                <a:solidFill>
                  <a:schemeClr val="tx1">
                    <a:lumMod val="95000"/>
                    <a:lumOff val="5000"/>
                  </a:schemeClr>
                </a:solidFill>
              </a:rPr>
              <a:t>Scope of study included: </a:t>
            </a:r>
          </a:p>
          <a:p>
            <a:pPr marL="1033463" lvl="1" indent="-457200"/>
            <a:r>
              <a:rPr lang="en-US" sz="2900" dirty="0">
                <a:solidFill>
                  <a:schemeClr val="tx1">
                    <a:lumMod val="95000"/>
                    <a:lumOff val="5000"/>
                  </a:schemeClr>
                </a:solidFill>
              </a:rPr>
              <a:t>SMS and its Behavior Analysis and Safety Improvement Categories (BASICs)</a:t>
            </a:r>
          </a:p>
          <a:p>
            <a:pPr marL="1033463" lvl="1" indent="-457200"/>
            <a:r>
              <a:rPr lang="en-US" sz="2900" dirty="0">
                <a:solidFill>
                  <a:schemeClr val="tx1">
                    <a:lumMod val="95000"/>
                    <a:lumOff val="5000"/>
                  </a:schemeClr>
                </a:solidFill>
              </a:rPr>
              <a:t>Data availability and quality </a:t>
            </a:r>
          </a:p>
          <a:p>
            <a:pPr marL="1033463" lvl="1" indent="-457200">
              <a:spcAft>
                <a:spcPts val="1200"/>
              </a:spcAft>
            </a:pPr>
            <a:r>
              <a:rPr lang="en-US" sz="2900" dirty="0">
                <a:solidFill>
                  <a:schemeClr val="tx1">
                    <a:lumMod val="95000"/>
                    <a:lumOff val="5000"/>
                  </a:schemeClr>
                </a:solidFill>
              </a:rPr>
              <a:t>Additional recommendations issued prior to FAST Act</a:t>
            </a:r>
            <a:endParaRPr lang="en-US" sz="3400" dirty="0">
              <a:solidFill>
                <a:schemeClr val="tx1">
                  <a:lumMod val="95000"/>
                  <a:lumOff val="5000"/>
                </a:schemeClr>
              </a:solidFill>
            </a:endParaRPr>
          </a:p>
          <a:p>
            <a:pPr marL="457200" indent="-457200">
              <a:spcAft>
                <a:spcPts val="200"/>
              </a:spcAft>
              <a:buFont typeface="Arial" panose="020B0604020202020204" pitchFamily="34" charset="0"/>
              <a:buChar char="•"/>
            </a:pPr>
            <a:r>
              <a:rPr lang="en-US" sz="4000" dirty="0">
                <a:solidFill>
                  <a:schemeClr val="tx1">
                    <a:lumMod val="95000"/>
                    <a:lumOff val="5000"/>
                  </a:schemeClr>
                </a:solidFill>
              </a:rPr>
              <a:t>NAS held three public meetings to hear input from industry stakeholders, including:</a:t>
            </a:r>
          </a:p>
          <a:p>
            <a:pPr marL="1033463" lvl="1" indent="-457200"/>
            <a:r>
              <a:rPr lang="en-US" sz="2800" dirty="0">
                <a:solidFill>
                  <a:schemeClr val="tx1">
                    <a:lumMod val="95000"/>
                    <a:lumOff val="5000"/>
                  </a:schemeClr>
                </a:solidFill>
              </a:rPr>
              <a:t>Carriers</a:t>
            </a:r>
          </a:p>
          <a:p>
            <a:pPr marL="1033463" lvl="1" indent="-457200"/>
            <a:r>
              <a:rPr lang="en-US" sz="2800" dirty="0">
                <a:solidFill>
                  <a:schemeClr val="tx1">
                    <a:lumMod val="95000"/>
                    <a:lumOff val="5000"/>
                  </a:schemeClr>
                </a:solidFill>
              </a:rPr>
              <a:t>Government</a:t>
            </a:r>
          </a:p>
          <a:p>
            <a:pPr marL="1033463" lvl="1" indent="-457200"/>
            <a:r>
              <a:rPr lang="en-US" sz="2800" dirty="0">
                <a:solidFill>
                  <a:schemeClr val="tx1">
                    <a:lumMod val="95000"/>
                    <a:lumOff val="5000"/>
                  </a:schemeClr>
                </a:solidFill>
              </a:rPr>
              <a:t>Shippers</a:t>
            </a:r>
          </a:p>
          <a:p>
            <a:pPr marL="1033463" lvl="1" indent="-457200"/>
            <a:r>
              <a:rPr lang="en-US" sz="2800" dirty="0">
                <a:solidFill>
                  <a:schemeClr val="tx1">
                    <a:lumMod val="95000"/>
                    <a:lumOff val="5000"/>
                  </a:schemeClr>
                </a:solidFill>
              </a:rPr>
              <a:t>Insurance companies</a:t>
            </a:r>
          </a:p>
          <a:p>
            <a:pPr marL="1033463" lvl="1" indent="-457200"/>
            <a:r>
              <a:rPr lang="en-US" sz="2800" dirty="0">
                <a:solidFill>
                  <a:schemeClr val="tx1">
                    <a:lumMod val="95000"/>
                    <a:lumOff val="5000"/>
                  </a:schemeClr>
                </a:solidFill>
              </a:rPr>
              <a:t>Safety advocates</a:t>
            </a:r>
          </a:p>
        </p:txBody>
      </p:sp>
      <p:sp>
        <p:nvSpPr>
          <p:cNvPr id="4" name="Slide Number Placeholder 3"/>
          <p:cNvSpPr>
            <a:spLocks noGrp="1"/>
          </p:cNvSpPr>
          <p:nvPr>
            <p:ph type="sldNum" sz="quarter" idx="15"/>
          </p:nvPr>
        </p:nvSpPr>
        <p:spPr/>
        <p:txBody>
          <a:bodyPr/>
          <a:lstStyle/>
          <a:p>
            <a:fld id="{C6D1C618-666F-4929-BAD4-5DDCBE226F96}" type="slidenum">
              <a:rPr lang="en-US" smtClean="0"/>
              <a:pPr/>
              <a:t>55</a:t>
            </a:fld>
            <a:endParaRPr lang="en-US"/>
          </a:p>
        </p:txBody>
      </p:sp>
      <p:sp>
        <p:nvSpPr>
          <p:cNvPr id="8" name="Title 7"/>
          <p:cNvSpPr>
            <a:spLocks noGrp="1"/>
          </p:cNvSpPr>
          <p:nvPr>
            <p:ph type="title"/>
          </p:nvPr>
        </p:nvSpPr>
        <p:spPr/>
        <p:txBody>
          <a:bodyPr/>
          <a:lstStyle/>
          <a:p>
            <a:r>
              <a:rPr lang="en-US" dirty="0"/>
              <a:t>NAS Correlation Study </a:t>
            </a:r>
          </a:p>
        </p:txBody>
      </p:sp>
    </p:spTree>
    <p:extLst>
      <p:ext uri="{BB962C8B-B14F-4D97-AF65-F5344CB8AC3E}">
        <p14:creationId xmlns:p14="http://schemas.microsoft.com/office/powerpoint/2010/main" val="22070319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FMCSA Correlation Study</a:t>
            </a:r>
          </a:p>
        </p:txBody>
      </p:sp>
      <p:sp>
        <p:nvSpPr>
          <p:cNvPr id="9" name="Content Placeholder 8"/>
          <p:cNvSpPr>
            <a:spLocks noGrp="1"/>
          </p:cNvSpPr>
          <p:nvPr>
            <p:ph sz="quarter" idx="14"/>
          </p:nvPr>
        </p:nvSpPr>
        <p:spPr/>
        <p:txBody>
          <a:bodyPr>
            <a:normAutofit lnSpcReduction="10000"/>
          </a:bodyPr>
          <a:lstStyle/>
          <a:p>
            <a:pPr marL="457200" indent="-457200">
              <a:spcAft>
                <a:spcPts val="1200"/>
              </a:spcAft>
              <a:buFont typeface="Arial" panose="020B0604020202020204" pitchFamily="34" charset="0"/>
              <a:buChar char="•"/>
            </a:pPr>
            <a:r>
              <a:rPr lang="en-US" sz="3000" dirty="0">
                <a:solidFill>
                  <a:schemeClr val="tx1">
                    <a:lumMod val="95000"/>
                    <a:lumOff val="5000"/>
                  </a:schemeClr>
                </a:solidFill>
              </a:rPr>
              <a:t>SMS is sound, defensible, and structured in a reasonable way </a:t>
            </a:r>
          </a:p>
          <a:p>
            <a:pPr marL="457200" indent="-457200">
              <a:spcAft>
                <a:spcPts val="1200"/>
              </a:spcAft>
              <a:buFont typeface="Arial" panose="020B0604020202020204" pitchFamily="34" charset="0"/>
              <a:buChar char="•"/>
            </a:pPr>
            <a:r>
              <a:rPr lang="en-US" sz="3000" dirty="0">
                <a:solidFill>
                  <a:schemeClr val="tx1">
                    <a:lumMod val="95000"/>
                    <a:lumOff val="5000"/>
                  </a:schemeClr>
                </a:solidFill>
              </a:rPr>
              <a:t>SMS uses sensible approach based on crash prevention rather than prediction </a:t>
            </a:r>
          </a:p>
          <a:p>
            <a:pPr marL="457200" indent="-457200">
              <a:spcAft>
                <a:spcPts val="1200"/>
              </a:spcAft>
              <a:buFont typeface="Arial" panose="020B0604020202020204" pitchFamily="34" charset="0"/>
              <a:buChar char="•"/>
            </a:pPr>
            <a:r>
              <a:rPr lang="en-US" sz="3000" dirty="0">
                <a:solidFill>
                  <a:schemeClr val="tx1">
                    <a:lumMod val="95000"/>
                    <a:lumOff val="5000"/>
                  </a:schemeClr>
                </a:solidFill>
              </a:rPr>
              <a:t>FMCSA should explore more statistically principled approach to prioritizing carriers for intervention</a:t>
            </a:r>
          </a:p>
          <a:p>
            <a:pPr marL="457200" indent="-457200">
              <a:spcAft>
                <a:spcPts val="1200"/>
              </a:spcAft>
              <a:buFont typeface="Arial" panose="020B0604020202020204" pitchFamily="34" charset="0"/>
              <a:buChar char="•"/>
            </a:pPr>
            <a:r>
              <a:rPr lang="en-US" sz="3000" dirty="0">
                <a:solidFill>
                  <a:schemeClr val="tx1">
                    <a:lumMod val="95000"/>
                    <a:lumOff val="5000"/>
                  </a:schemeClr>
                </a:solidFill>
              </a:rPr>
              <a:t>FMCSA should focus on improving the data that goes into its prioritization process</a:t>
            </a:r>
          </a:p>
          <a:p>
            <a:pPr marL="457200" indent="-457200">
              <a:buFont typeface="Arial" panose="020B0604020202020204" pitchFamily="34" charset="0"/>
              <a:buChar char="•"/>
            </a:pPr>
            <a:r>
              <a:rPr lang="en-US" sz="3000" dirty="0">
                <a:solidFill>
                  <a:schemeClr val="tx1">
                    <a:lumMod val="95000"/>
                    <a:lumOff val="5000"/>
                  </a:schemeClr>
                </a:solidFill>
              </a:rPr>
              <a:t>Rolled up into six recommendations for Agency’s consideration</a:t>
            </a:r>
          </a:p>
          <a:p>
            <a:pPr marL="571500" indent="-571500">
              <a:buFont typeface="Arial" panose="020B0604020202020204" pitchFamily="34" charset="0"/>
              <a:buChar char="•"/>
            </a:pPr>
            <a:endParaRPr lang="en-US" sz="3600" dirty="0">
              <a:solidFill>
                <a:schemeClr val="tx1">
                  <a:lumMod val="95000"/>
                  <a:lumOff val="5000"/>
                </a:schemeClr>
              </a:solidFill>
            </a:endParaRPr>
          </a:p>
          <a:p>
            <a:endParaRPr lang="en-US" dirty="0"/>
          </a:p>
        </p:txBody>
      </p:sp>
      <p:sp>
        <p:nvSpPr>
          <p:cNvPr id="4" name="Slide Number Placeholder 3"/>
          <p:cNvSpPr>
            <a:spLocks noGrp="1"/>
          </p:cNvSpPr>
          <p:nvPr>
            <p:ph type="sldNum" sz="quarter" idx="15"/>
          </p:nvPr>
        </p:nvSpPr>
        <p:spPr/>
        <p:txBody>
          <a:bodyPr/>
          <a:lstStyle/>
          <a:p>
            <a:fld id="{C6D1C618-666F-4929-BAD4-5DDCBE226F96}" type="slidenum">
              <a:rPr lang="en-US" smtClean="0"/>
              <a:pPr/>
              <a:t>56</a:t>
            </a:fld>
            <a:endParaRPr lang="en-US"/>
          </a:p>
        </p:txBody>
      </p:sp>
      <p:sp>
        <p:nvSpPr>
          <p:cNvPr id="8" name="Title 7"/>
          <p:cNvSpPr>
            <a:spLocks noGrp="1"/>
          </p:cNvSpPr>
          <p:nvPr>
            <p:ph type="title"/>
          </p:nvPr>
        </p:nvSpPr>
        <p:spPr/>
        <p:txBody>
          <a:bodyPr/>
          <a:lstStyle/>
          <a:p>
            <a:r>
              <a:rPr lang="en-US" dirty="0"/>
              <a:t>NAS Report: Overall Findings</a:t>
            </a:r>
          </a:p>
        </p:txBody>
      </p:sp>
    </p:spTree>
    <p:extLst>
      <p:ext uri="{BB962C8B-B14F-4D97-AF65-F5344CB8AC3E}">
        <p14:creationId xmlns:p14="http://schemas.microsoft.com/office/powerpoint/2010/main" val="1506219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a:t>FMCSA Correlation Study</a:t>
            </a:r>
            <a:endParaRPr lang="en-US" dirty="0"/>
          </a:p>
        </p:txBody>
      </p:sp>
      <p:sp>
        <p:nvSpPr>
          <p:cNvPr id="4" name="Slide Number Placeholder 3"/>
          <p:cNvSpPr>
            <a:spLocks noGrp="1"/>
          </p:cNvSpPr>
          <p:nvPr>
            <p:ph type="sldNum" sz="quarter" idx="15"/>
          </p:nvPr>
        </p:nvSpPr>
        <p:spPr/>
        <p:txBody>
          <a:bodyPr/>
          <a:lstStyle/>
          <a:p>
            <a:fld id="{C6D1C618-666F-4929-BAD4-5DDCBE226F96}" type="slidenum">
              <a:rPr lang="en-US" smtClean="0"/>
              <a:pPr/>
              <a:t>57</a:t>
            </a:fld>
            <a:endParaRPr lang="en-US"/>
          </a:p>
        </p:txBody>
      </p:sp>
      <p:sp>
        <p:nvSpPr>
          <p:cNvPr id="5" name="Title 4"/>
          <p:cNvSpPr>
            <a:spLocks noGrp="1"/>
          </p:cNvSpPr>
          <p:nvPr>
            <p:ph type="title"/>
          </p:nvPr>
        </p:nvSpPr>
        <p:spPr/>
        <p:txBody>
          <a:bodyPr/>
          <a:lstStyle/>
          <a:p>
            <a:r>
              <a:rPr lang="en-US" dirty="0"/>
              <a:t>NAS Recommendations</a:t>
            </a:r>
          </a:p>
        </p:txBody>
      </p:sp>
      <p:graphicFrame>
        <p:nvGraphicFramePr>
          <p:cNvPr id="6" name="Content Placeholder 5"/>
          <p:cNvGraphicFramePr>
            <a:graphicFrameLocks noGrp="1"/>
          </p:cNvGraphicFramePr>
          <p:nvPr>
            <p:ph sz="quarter" idx="14"/>
          </p:nvPr>
        </p:nvGraphicFramePr>
        <p:xfrm>
          <a:off x="1833563" y="1392239"/>
          <a:ext cx="8317602" cy="4799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3568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818252" y="1444625"/>
            <a:ext cx="8346828" cy="1755775"/>
          </a:xfrm>
        </p:spPr>
        <p:txBody>
          <a:bodyPr/>
          <a:lstStyle/>
          <a:p>
            <a:r>
              <a:rPr lang="en-US" dirty="0">
                <a:latin typeface="+mj-lt"/>
              </a:rPr>
              <a:t>FMCSA Corrective Action Plan (CAP) </a:t>
            </a:r>
          </a:p>
        </p:txBody>
      </p:sp>
      <p:sp>
        <p:nvSpPr>
          <p:cNvPr id="2" name="Footer Placeholder 1"/>
          <p:cNvSpPr>
            <a:spLocks noGrp="1"/>
          </p:cNvSpPr>
          <p:nvPr>
            <p:ph type="ftr" sz="quarter" idx="12"/>
          </p:nvPr>
        </p:nvSpPr>
        <p:spPr/>
        <p:txBody>
          <a:bodyPr/>
          <a:lstStyle/>
          <a:p>
            <a:r>
              <a:rPr lang="en-US"/>
              <a:t>FMCSA Correlation Study</a:t>
            </a:r>
            <a:endParaRPr lang="en-US" dirty="0"/>
          </a:p>
        </p:txBody>
      </p:sp>
      <p:sp>
        <p:nvSpPr>
          <p:cNvPr id="4" name="Slide Number Placeholder 3"/>
          <p:cNvSpPr>
            <a:spLocks noGrp="1"/>
          </p:cNvSpPr>
          <p:nvPr>
            <p:ph type="sldNum" sz="quarter" idx="15"/>
          </p:nvPr>
        </p:nvSpPr>
        <p:spPr/>
        <p:txBody>
          <a:bodyPr/>
          <a:lstStyle/>
          <a:p>
            <a:fld id="{C6D1C618-666F-4929-BAD4-5DDCBE226F96}" type="slidenum">
              <a:rPr lang="en-US" smtClean="0"/>
              <a:pPr/>
              <a:t>58</a:t>
            </a:fld>
            <a:endParaRPr lang="en-US"/>
          </a:p>
        </p:txBody>
      </p:sp>
      <p:graphicFrame>
        <p:nvGraphicFramePr>
          <p:cNvPr id="8" name="Diagram 7"/>
          <p:cNvGraphicFramePr/>
          <p:nvPr/>
        </p:nvGraphicFramePr>
        <p:xfrm>
          <a:off x="1583963" y="3405224"/>
          <a:ext cx="9024077" cy="3063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75797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a:t>FMCSA Correlation Study</a:t>
            </a:r>
            <a:endParaRPr lang="en-US" dirty="0"/>
          </a:p>
        </p:txBody>
      </p:sp>
      <p:sp>
        <p:nvSpPr>
          <p:cNvPr id="4" name="Slide Number Placeholder 3"/>
          <p:cNvSpPr>
            <a:spLocks noGrp="1"/>
          </p:cNvSpPr>
          <p:nvPr>
            <p:ph type="sldNum" sz="quarter" idx="15"/>
          </p:nvPr>
        </p:nvSpPr>
        <p:spPr/>
        <p:txBody>
          <a:bodyPr/>
          <a:lstStyle/>
          <a:p>
            <a:fld id="{C6D1C618-666F-4929-BAD4-5DDCBE226F96}" type="slidenum">
              <a:rPr lang="en-US" smtClean="0"/>
              <a:pPr/>
              <a:t>59</a:t>
            </a:fld>
            <a:endParaRPr lang="en-US"/>
          </a:p>
        </p:txBody>
      </p:sp>
      <p:sp>
        <p:nvSpPr>
          <p:cNvPr id="5" name="Title 4"/>
          <p:cNvSpPr>
            <a:spLocks noGrp="1"/>
          </p:cNvSpPr>
          <p:nvPr>
            <p:ph type="title"/>
          </p:nvPr>
        </p:nvSpPr>
        <p:spPr/>
        <p:txBody>
          <a:bodyPr/>
          <a:lstStyle/>
          <a:p>
            <a:r>
              <a:rPr lang="en-US" dirty="0"/>
              <a:t>FMCSA CAP</a:t>
            </a:r>
          </a:p>
        </p:txBody>
      </p:sp>
      <p:sp>
        <p:nvSpPr>
          <p:cNvPr id="3" name="Content Placeholder 2"/>
          <p:cNvSpPr>
            <a:spLocks noGrp="1"/>
          </p:cNvSpPr>
          <p:nvPr>
            <p:ph sz="quarter" idx="14"/>
          </p:nvPr>
        </p:nvSpPr>
        <p:spPr/>
        <p:txBody>
          <a:bodyPr>
            <a:normAutofit/>
          </a:bodyPr>
          <a:lstStyle/>
          <a:p>
            <a:pPr marL="457200" indent="-457200">
              <a:spcBef>
                <a:spcPts val="600"/>
              </a:spcBef>
              <a:spcAft>
                <a:spcPts val="1800"/>
              </a:spcAft>
              <a:buFont typeface="Arial" panose="020B0604020202020204" pitchFamily="34" charset="0"/>
              <a:buChar char="•"/>
              <a:tabLst>
                <a:tab pos="457200" algn="l"/>
              </a:tabLst>
            </a:pPr>
            <a:r>
              <a:rPr lang="en-US" dirty="0">
                <a:solidFill>
                  <a:schemeClr val="tx1">
                    <a:lumMod val="95000"/>
                    <a:lumOff val="5000"/>
                  </a:schemeClr>
                </a:solidFill>
              </a:rPr>
              <a:t>Outlines steps Agency will take to address six NAS recommendations</a:t>
            </a:r>
          </a:p>
          <a:p>
            <a:pPr marL="457200" indent="-457200">
              <a:spcBef>
                <a:spcPts val="600"/>
              </a:spcBef>
              <a:buFont typeface="Arial" panose="020B0604020202020204" pitchFamily="34" charset="0"/>
              <a:buChar char="•"/>
              <a:tabLst>
                <a:tab pos="457200" algn="l"/>
              </a:tabLst>
            </a:pPr>
            <a:r>
              <a:rPr lang="en-US" dirty="0">
                <a:solidFill>
                  <a:schemeClr val="tx1">
                    <a:lumMod val="95000"/>
                    <a:lumOff val="5000"/>
                  </a:schemeClr>
                </a:solidFill>
              </a:rPr>
              <a:t>Informed by stakeholder feedback gathered via:</a:t>
            </a:r>
            <a:r>
              <a:rPr lang="en-US" sz="3200" dirty="0">
                <a:solidFill>
                  <a:schemeClr val="tx1">
                    <a:lumMod val="95000"/>
                    <a:lumOff val="5000"/>
                  </a:schemeClr>
                </a:solidFill>
              </a:rPr>
              <a:t> </a:t>
            </a:r>
          </a:p>
          <a:p>
            <a:pPr marL="1143000" lvl="1" indent="-457200">
              <a:spcBef>
                <a:spcPts val="600"/>
              </a:spcBef>
              <a:tabLst>
                <a:tab pos="457200" algn="l"/>
              </a:tabLst>
            </a:pPr>
            <a:r>
              <a:rPr lang="en-US" dirty="0">
                <a:solidFill>
                  <a:schemeClr val="tx1">
                    <a:lumMod val="95000"/>
                    <a:lumOff val="5000"/>
                  </a:schemeClr>
                </a:solidFill>
                <a:hlinkClick r:id="rId3"/>
              </a:rPr>
              <a:t>Federal Register Notice</a:t>
            </a:r>
            <a:r>
              <a:rPr lang="en-US" dirty="0">
                <a:solidFill>
                  <a:schemeClr val="tx1">
                    <a:lumMod val="95000"/>
                    <a:lumOff val="5000"/>
                  </a:schemeClr>
                </a:solidFill>
              </a:rPr>
              <a:t> on NAS Report</a:t>
            </a:r>
          </a:p>
          <a:p>
            <a:pPr marL="1143000" lvl="1" indent="-457200">
              <a:spcBef>
                <a:spcPts val="600"/>
              </a:spcBef>
              <a:spcAft>
                <a:spcPts val="1800"/>
              </a:spcAft>
              <a:tabLst>
                <a:tab pos="457200" algn="l"/>
              </a:tabLst>
            </a:pPr>
            <a:r>
              <a:rPr lang="en-US" dirty="0">
                <a:solidFill>
                  <a:schemeClr val="tx1">
                    <a:lumMod val="95000"/>
                    <a:lumOff val="5000"/>
                  </a:schemeClr>
                </a:solidFill>
              </a:rPr>
              <a:t>Public Meeting (September 8, 2017) </a:t>
            </a:r>
          </a:p>
          <a:p>
            <a:pPr marL="457200" indent="-457200">
              <a:spcBef>
                <a:spcPts val="600"/>
              </a:spcBef>
              <a:spcAft>
                <a:spcPts val="600"/>
              </a:spcAft>
              <a:buFont typeface="Arial" panose="020B0604020202020204" pitchFamily="34" charset="0"/>
              <a:buChar char="•"/>
            </a:pPr>
            <a:r>
              <a:rPr lang="en-US" dirty="0">
                <a:solidFill>
                  <a:schemeClr val="tx1">
                    <a:lumMod val="95000"/>
                    <a:lumOff val="5000"/>
                  </a:schemeClr>
                </a:solidFill>
              </a:rPr>
              <a:t>Available for review on </a:t>
            </a:r>
            <a:r>
              <a:rPr lang="en-US" dirty="0">
                <a:solidFill>
                  <a:schemeClr val="tx1">
                    <a:lumMod val="95000"/>
                    <a:lumOff val="5000"/>
                  </a:schemeClr>
                </a:solidFill>
                <a:hlinkClick r:id="rId4"/>
              </a:rPr>
              <a:t>FMCSA’s website</a:t>
            </a:r>
            <a:endParaRPr lang="en-US" dirty="0">
              <a:solidFill>
                <a:schemeClr val="tx1">
                  <a:lumMod val="95000"/>
                  <a:lumOff val="5000"/>
                </a:schemeClr>
              </a:solidFill>
            </a:endParaRPr>
          </a:p>
        </p:txBody>
      </p:sp>
    </p:spTree>
    <p:extLst>
      <p:ext uri="{BB962C8B-B14F-4D97-AF65-F5344CB8AC3E}">
        <p14:creationId xmlns:p14="http://schemas.microsoft.com/office/powerpoint/2010/main" val="1903054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9686" y="663679"/>
            <a:ext cx="11044559" cy="678303"/>
          </a:xfrm>
        </p:spPr>
        <p:txBody>
          <a:bodyPr>
            <a:normAutofit fontScale="85000" lnSpcReduction="10000"/>
          </a:bodyPr>
          <a:lstStyle/>
          <a:p>
            <a:r>
              <a:rPr lang="en-US" dirty="0"/>
              <a:t>The FMCSA Commercial Driver’s License Drug and Alcohol Clearinghouse</a:t>
            </a:r>
          </a:p>
        </p:txBody>
      </p:sp>
      <p:sp>
        <p:nvSpPr>
          <p:cNvPr id="3" name="Content Placeholder 2"/>
          <p:cNvSpPr>
            <a:spLocks noGrp="1"/>
          </p:cNvSpPr>
          <p:nvPr>
            <p:ph idx="1"/>
          </p:nvPr>
        </p:nvSpPr>
        <p:spPr>
          <a:xfrm>
            <a:off x="554614" y="1444482"/>
            <a:ext cx="10919631" cy="4887489"/>
          </a:xfrm>
        </p:spPr>
        <p:txBody>
          <a:bodyPr/>
          <a:lstStyle/>
          <a:p>
            <a:pPr marL="0" indent="0">
              <a:buNone/>
            </a:pPr>
            <a:r>
              <a:rPr lang="en-US" sz="2100" b="1" dirty="0">
                <a:solidFill>
                  <a:schemeClr val="accent4"/>
                </a:solidFill>
              </a:rPr>
              <a:t>Database containing CDL drivers’ drug and alcohol program violation information</a:t>
            </a:r>
          </a:p>
          <a:p>
            <a:r>
              <a:rPr lang="en-US" sz="2000" dirty="0"/>
              <a:t>Reported by employers and Medical Review Officers (e.g., positive tests, refusals, etc.)</a:t>
            </a:r>
          </a:p>
          <a:p>
            <a:r>
              <a:rPr lang="en-US" sz="2000" dirty="0"/>
              <a:t>Information includes whether a driver has successfully completed the mandatory return-to-duty (RTD) process following a violation</a:t>
            </a:r>
            <a:endParaRPr lang="en-US" sz="1000" dirty="0"/>
          </a:p>
          <a:p>
            <a:pPr marL="0" indent="0">
              <a:buNone/>
            </a:pPr>
            <a:r>
              <a:rPr lang="en-US" sz="2100" b="1" dirty="0">
                <a:solidFill>
                  <a:schemeClr val="accent4"/>
                </a:solidFill>
              </a:rPr>
              <a:t>The Clearinghouse will keep driver information secure</a:t>
            </a:r>
          </a:p>
          <a:p>
            <a:r>
              <a:rPr lang="en-US" sz="2000" dirty="0"/>
              <a:t>Only authorized users, including employers and FMCSA, will be able to register and access the Clearinghouse for designated purposes</a:t>
            </a:r>
          </a:p>
          <a:p>
            <a:r>
              <a:rPr lang="en-US" sz="2000" dirty="0"/>
              <a:t>Other enforcement agencies, such as SDLAs and State law enforcement agencies, will only receive driver eligibility status</a:t>
            </a:r>
          </a:p>
          <a:p>
            <a:r>
              <a:rPr lang="en-US" sz="2000" dirty="0"/>
              <a:t>Drivers can access their own information, but not information of other drivers</a:t>
            </a:r>
          </a:p>
          <a:p>
            <a:r>
              <a:rPr lang="en-US" sz="2000" dirty="0"/>
              <a:t>The Clearinghouse will meet all relevant Federal security standards and FMCSA will verify the effectiveness of security protections regularly</a:t>
            </a:r>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3301882686"/>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182" y="1684035"/>
            <a:ext cx="6096856" cy="1231106"/>
          </a:xfrm>
        </p:spPr>
        <p:txBody>
          <a:bodyPr/>
          <a:lstStyle/>
          <a:p>
            <a:br>
              <a:rPr lang="en-US" dirty="0"/>
            </a:br>
            <a:r>
              <a:rPr lang="en-US" dirty="0"/>
              <a:t>Online Resources</a:t>
            </a:r>
          </a:p>
        </p:txBody>
      </p:sp>
      <p:sp>
        <p:nvSpPr>
          <p:cNvPr id="3" name="Slide Number Placeholder 2"/>
          <p:cNvSpPr>
            <a:spLocks noGrp="1"/>
          </p:cNvSpPr>
          <p:nvPr>
            <p:ph type="sldNum" sz="quarter" idx="4"/>
          </p:nvPr>
        </p:nvSpPr>
        <p:spPr/>
        <p:txBody>
          <a:bodyPr/>
          <a:lstStyle/>
          <a:p>
            <a:fld id="{A01475F6-15BF-E945-87A6-683076D41687}" type="slidenum">
              <a:rPr lang="en-US" smtClean="0"/>
              <a:pPr/>
              <a:t>60</a:t>
            </a:fld>
            <a:endParaRPr lang="en-US" dirty="0"/>
          </a:p>
        </p:txBody>
      </p:sp>
      <p:pic>
        <p:nvPicPr>
          <p:cNvPr id="7" name="Picture 6">
            <a:extLst>
              <a:ext uri="{FF2B5EF4-FFF2-40B4-BE49-F238E27FC236}">
                <a16:creationId xmlns:a16="http://schemas.microsoft.com/office/drawing/2014/main" id="{CCE33044-C1EE-40F5-9682-87327D692AAE}"/>
              </a:ext>
            </a:extLst>
          </p:cNvPr>
          <p:cNvPicPr>
            <a:picLocks noChangeAspect="1"/>
          </p:cNvPicPr>
          <p:nvPr/>
        </p:nvPicPr>
        <p:blipFill>
          <a:blip r:embed="rId2"/>
          <a:stretch>
            <a:fillRect/>
          </a:stretch>
        </p:blipFill>
        <p:spPr>
          <a:xfrm>
            <a:off x="8482818" y="3156302"/>
            <a:ext cx="3669504" cy="2752128"/>
          </a:xfrm>
          <a:prstGeom prst="rect">
            <a:avLst/>
          </a:prstGeom>
        </p:spPr>
      </p:pic>
    </p:spTree>
    <p:extLst>
      <p:ext uri="{BB962C8B-B14F-4D97-AF65-F5344CB8AC3E}">
        <p14:creationId xmlns:p14="http://schemas.microsoft.com/office/powerpoint/2010/main" val="1320306504"/>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9686" y="663679"/>
            <a:ext cx="11044559" cy="678303"/>
          </a:xfrm>
        </p:spPr>
        <p:txBody>
          <a:bodyPr>
            <a:normAutofit/>
          </a:bodyPr>
          <a:lstStyle/>
          <a:p>
            <a:r>
              <a:rPr lang="en-US" dirty="0"/>
              <a:t>The Motor Carrier Safety Planner</a:t>
            </a:r>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61</a:t>
            </a:fld>
            <a:endParaRPr lang="en-US" dirty="0">
              <a:solidFill>
                <a:schemeClr val="bg1"/>
              </a:solidFill>
            </a:endParaRPr>
          </a:p>
        </p:txBody>
      </p:sp>
      <p:sp>
        <p:nvSpPr>
          <p:cNvPr id="9" name="Content Placeholder 2">
            <a:extLst>
              <a:ext uri="{FF2B5EF4-FFF2-40B4-BE49-F238E27FC236}">
                <a16:creationId xmlns:a16="http://schemas.microsoft.com/office/drawing/2014/main" id="{89605124-7517-4886-A13F-4CE7DDFC862B}"/>
              </a:ext>
            </a:extLst>
          </p:cNvPr>
          <p:cNvSpPr>
            <a:spLocks noGrp="1"/>
          </p:cNvSpPr>
          <p:nvPr>
            <p:ph idx="1"/>
          </p:nvPr>
        </p:nvSpPr>
        <p:spPr>
          <a:xfrm>
            <a:off x="568092" y="4736276"/>
            <a:ext cx="11280198" cy="1582180"/>
          </a:xfrm>
        </p:spPr>
        <p:txBody>
          <a:bodyPr/>
          <a:lstStyle/>
          <a:p>
            <a:pPr marL="214313" indent="-214313">
              <a:buFont typeface="Arial" panose="020B0604020202020204" pitchFamily="34" charset="0"/>
              <a:buChar char="•"/>
            </a:pPr>
            <a:r>
              <a:rPr lang="en-US" sz="2000" dirty="0"/>
              <a:t>With an FMCSA Portal account, create personalized versions of the </a:t>
            </a:r>
            <a:r>
              <a:rPr lang="en-US" sz="2000" i="1" dirty="0"/>
              <a:t>Motor Carrier Safety Planner</a:t>
            </a:r>
            <a:r>
              <a:rPr lang="en-US" sz="2000" dirty="0"/>
              <a:t> with your own bookmarks, highlights, and notes.</a:t>
            </a:r>
          </a:p>
          <a:p>
            <a:pPr marL="214313" indent="-214313">
              <a:buFont typeface="Arial" panose="020B0604020202020204" pitchFamily="34" charset="0"/>
              <a:buChar char="•"/>
            </a:pPr>
            <a:r>
              <a:rPr lang="en-US" sz="2000" dirty="0"/>
              <a:t>Watch the </a:t>
            </a:r>
            <a:r>
              <a:rPr lang="en-US" sz="2000" i="1" dirty="0"/>
              <a:t>Customizing a Safety Planner</a:t>
            </a:r>
            <a:r>
              <a:rPr lang="en-US" sz="2000" dirty="0"/>
              <a:t> video tutorial on the </a:t>
            </a:r>
            <a:r>
              <a:rPr lang="en-US" sz="2000" i="1" dirty="0"/>
              <a:t>Help</a:t>
            </a:r>
            <a:r>
              <a:rPr lang="en-US" sz="2000" dirty="0"/>
              <a:t> page to learn how to build your own planner.</a:t>
            </a:r>
          </a:p>
        </p:txBody>
      </p:sp>
      <p:pic>
        <p:nvPicPr>
          <p:cNvPr id="10" name="Picture 9">
            <a:extLst>
              <a:ext uri="{FF2B5EF4-FFF2-40B4-BE49-F238E27FC236}">
                <a16:creationId xmlns:a16="http://schemas.microsoft.com/office/drawing/2014/main" id="{59F3D097-D8B1-4B3C-8190-0DA492F2508A}"/>
              </a:ext>
            </a:extLst>
          </p:cNvPr>
          <p:cNvPicPr/>
          <p:nvPr/>
        </p:nvPicPr>
        <p:blipFill rotWithShape="1">
          <a:blip r:embed="rId2" cstate="print">
            <a:extLst>
              <a:ext uri="{28A0092B-C50C-407E-A947-70E740481C1C}">
                <a14:useLocalDpi xmlns:a14="http://schemas.microsoft.com/office/drawing/2010/main" val="0"/>
              </a:ext>
            </a:extLst>
          </a:blip>
          <a:srcRect l="16805" t="17704" r="18056" b="31818"/>
          <a:stretch/>
        </p:blipFill>
        <p:spPr bwMode="auto">
          <a:xfrm>
            <a:off x="554615" y="1422028"/>
            <a:ext cx="6054090" cy="3091464"/>
          </a:xfrm>
          <a:prstGeom prst="rect">
            <a:avLst/>
          </a:prstGeom>
          <a:ln>
            <a:noFill/>
          </a:ln>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0FA8A127-FBEE-4526-A811-AD1E22400FA1}"/>
              </a:ext>
            </a:extLst>
          </p:cNvPr>
          <p:cNvSpPr txBox="1">
            <a:spLocks/>
          </p:cNvSpPr>
          <p:nvPr/>
        </p:nvSpPr>
        <p:spPr>
          <a:xfrm>
            <a:off x="6622182" y="2180245"/>
            <a:ext cx="5226108" cy="1582180"/>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indent="0" defTabSz="914400">
              <a:buNone/>
            </a:pPr>
            <a:r>
              <a:rPr lang="en-US" sz="2100" b="1" kern="0" dirty="0">
                <a:solidFill>
                  <a:schemeClr val="accent4"/>
                </a:solidFill>
              </a:rPr>
              <a:t>Website:  </a:t>
            </a:r>
            <a:r>
              <a:rPr lang="en-US" sz="2100" b="1" kern="0" dirty="0">
                <a:solidFill>
                  <a:schemeClr val="accent4"/>
                </a:solidFill>
                <a:hlinkClick r:id="rId3"/>
              </a:rPr>
              <a:t>https://csa.fmcsa.dot.gov/safetyplanner</a:t>
            </a:r>
            <a:endParaRPr lang="en-US" sz="2100" b="1" kern="0" dirty="0">
              <a:solidFill>
                <a:schemeClr val="accent4"/>
              </a:solidFill>
            </a:endParaRPr>
          </a:p>
          <a:p>
            <a:pPr marL="0" indent="0" defTabSz="914400">
              <a:buNone/>
            </a:pPr>
            <a:endParaRPr lang="en-US" sz="2100" b="1" kern="0" dirty="0">
              <a:solidFill>
                <a:schemeClr val="accent4"/>
              </a:solidFill>
            </a:endParaRPr>
          </a:p>
          <a:p>
            <a:pPr marL="0" indent="0" defTabSz="914400">
              <a:buNone/>
            </a:pPr>
            <a:endParaRPr lang="en-US" sz="2000" b="1" kern="0" dirty="0">
              <a:solidFill>
                <a:schemeClr val="accent4"/>
              </a:solidFill>
            </a:endParaRPr>
          </a:p>
        </p:txBody>
      </p:sp>
    </p:spTree>
    <p:extLst>
      <p:ext uri="{BB962C8B-B14F-4D97-AF65-F5344CB8AC3E}">
        <p14:creationId xmlns:p14="http://schemas.microsoft.com/office/powerpoint/2010/main" val="305114355"/>
      </p:ext>
    </p:extLst>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9686" y="663679"/>
            <a:ext cx="11044559" cy="678303"/>
          </a:xfrm>
        </p:spPr>
        <p:txBody>
          <a:bodyPr>
            <a:normAutofit/>
          </a:bodyPr>
          <a:lstStyle/>
          <a:p>
            <a:r>
              <a:rPr lang="en-US" dirty="0"/>
              <a:t>The Motor Carrier Safety Planner</a:t>
            </a:r>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62</a:t>
            </a:fld>
            <a:endParaRPr lang="en-US" dirty="0">
              <a:solidFill>
                <a:schemeClr val="bg1"/>
              </a:solidFill>
            </a:endParaRPr>
          </a:p>
        </p:txBody>
      </p:sp>
      <p:pic>
        <p:nvPicPr>
          <p:cNvPr id="12" name="Picture 11">
            <a:extLst>
              <a:ext uri="{FF2B5EF4-FFF2-40B4-BE49-F238E27FC236}">
                <a16:creationId xmlns:a16="http://schemas.microsoft.com/office/drawing/2014/main" id="{04312354-1787-4A80-AEE7-EE2F07E23A81}"/>
              </a:ext>
            </a:extLst>
          </p:cNvPr>
          <p:cNvPicPr/>
          <p:nvPr/>
        </p:nvPicPr>
        <p:blipFill rotWithShape="1">
          <a:blip r:embed="rId2" cstate="print">
            <a:extLst>
              <a:ext uri="{28A0092B-C50C-407E-A947-70E740481C1C}">
                <a14:useLocalDpi xmlns:a14="http://schemas.microsoft.com/office/drawing/2010/main" val="0"/>
              </a:ext>
            </a:extLst>
          </a:blip>
          <a:srcRect l="13472" t="9388" r="15582" b="11089"/>
          <a:stretch/>
        </p:blipFill>
        <p:spPr bwMode="auto">
          <a:xfrm>
            <a:off x="429686" y="1524544"/>
            <a:ext cx="11405127" cy="48074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5077331"/>
      </p:ext>
    </p:extLst>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9686" y="663679"/>
            <a:ext cx="11044559" cy="678303"/>
          </a:xfrm>
        </p:spPr>
        <p:txBody>
          <a:bodyPr>
            <a:normAutofit/>
          </a:bodyPr>
          <a:lstStyle/>
          <a:p>
            <a:r>
              <a:rPr lang="en-US" dirty="0"/>
              <a:t>Electronic Logging Device (ELD) Home Page and Web </a:t>
            </a:r>
            <a:r>
              <a:rPr lang="en-US" dirty="0" err="1"/>
              <a:t>eRODS</a:t>
            </a:r>
            <a:endParaRPr lang="en-US" dirty="0"/>
          </a:p>
        </p:txBody>
      </p:sp>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63</a:t>
            </a:fld>
            <a:endParaRPr lang="en-US" dirty="0">
              <a:solidFill>
                <a:schemeClr val="bg1"/>
              </a:solidFill>
            </a:endParaRPr>
          </a:p>
        </p:txBody>
      </p:sp>
      <p:pic>
        <p:nvPicPr>
          <p:cNvPr id="7" name="Picture 6">
            <a:extLst>
              <a:ext uri="{FF2B5EF4-FFF2-40B4-BE49-F238E27FC236}">
                <a16:creationId xmlns:a16="http://schemas.microsoft.com/office/drawing/2014/main" id="{A04C6489-EC36-4FCD-B634-29A289D52184}"/>
              </a:ext>
            </a:extLst>
          </p:cNvPr>
          <p:cNvPicPr>
            <a:picLocks noChangeAspect="1"/>
          </p:cNvPicPr>
          <p:nvPr/>
        </p:nvPicPr>
        <p:blipFill rotWithShape="1">
          <a:blip r:embed="rId2"/>
          <a:srcRect l="5050" t="12926" r="6894" b="9460"/>
          <a:stretch/>
        </p:blipFill>
        <p:spPr>
          <a:xfrm>
            <a:off x="429686" y="1537802"/>
            <a:ext cx="5230892" cy="2776034"/>
          </a:xfrm>
          <a:prstGeom prst="rect">
            <a:avLst/>
          </a:prstGeom>
        </p:spPr>
      </p:pic>
      <p:pic>
        <p:nvPicPr>
          <p:cNvPr id="8" name="Picture 7">
            <a:extLst>
              <a:ext uri="{FF2B5EF4-FFF2-40B4-BE49-F238E27FC236}">
                <a16:creationId xmlns:a16="http://schemas.microsoft.com/office/drawing/2014/main" id="{40AF701C-0135-4FD7-946E-70658B5B6A97}"/>
              </a:ext>
            </a:extLst>
          </p:cNvPr>
          <p:cNvPicPr>
            <a:picLocks noChangeAspect="1"/>
          </p:cNvPicPr>
          <p:nvPr/>
        </p:nvPicPr>
        <p:blipFill rotWithShape="1">
          <a:blip r:embed="rId3"/>
          <a:srcRect l="6807" t="26861" r="8154" b="12391"/>
          <a:stretch/>
        </p:blipFill>
        <p:spPr>
          <a:xfrm>
            <a:off x="5660578" y="1537802"/>
            <a:ext cx="6531422" cy="2776034"/>
          </a:xfrm>
          <a:prstGeom prst="rect">
            <a:avLst/>
          </a:prstGeom>
        </p:spPr>
      </p:pic>
      <p:sp>
        <p:nvSpPr>
          <p:cNvPr id="9" name="Content Placeholder 2">
            <a:extLst>
              <a:ext uri="{FF2B5EF4-FFF2-40B4-BE49-F238E27FC236}">
                <a16:creationId xmlns:a16="http://schemas.microsoft.com/office/drawing/2014/main" id="{89605124-7517-4886-A13F-4CE7DDFC862B}"/>
              </a:ext>
            </a:extLst>
          </p:cNvPr>
          <p:cNvSpPr>
            <a:spLocks noGrp="1"/>
          </p:cNvSpPr>
          <p:nvPr>
            <p:ph idx="1"/>
          </p:nvPr>
        </p:nvSpPr>
        <p:spPr>
          <a:xfrm>
            <a:off x="554615" y="4593538"/>
            <a:ext cx="11280198" cy="1582180"/>
          </a:xfrm>
        </p:spPr>
        <p:txBody>
          <a:bodyPr/>
          <a:lstStyle/>
          <a:p>
            <a:pPr marL="0" indent="0">
              <a:buNone/>
            </a:pPr>
            <a:r>
              <a:rPr lang="en-US" sz="2100" b="1" dirty="0">
                <a:solidFill>
                  <a:schemeClr val="accent4"/>
                </a:solidFill>
              </a:rPr>
              <a:t>Website:  </a:t>
            </a:r>
            <a:r>
              <a:rPr lang="en-US" sz="2100" b="1" dirty="0">
                <a:solidFill>
                  <a:schemeClr val="accent4"/>
                </a:solidFill>
                <a:hlinkClick r:id="rId4"/>
              </a:rPr>
              <a:t>https://eld.fmcsa.dot.gov/</a:t>
            </a:r>
            <a:endParaRPr lang="en-US" sz="2100" b="1" dirty="0">
              <a:solidFill>
                <a:schemeClr val="accent4"/>
              </a:solidFill>
            </a:endParaRPr>
          </a:p>
          <a:p>
            <a:pPr marL="0" indent="0">
              <a:buNone/>
            </a:pPr>
            <a:r>
              <a:rPr lang="en-US" sz="2100" b="1" dirty="0">
                <a:solidFill>
                  <a:schemeClr val="accent4"/>
                </a:solidFill>
              </a:rPr>
              <a:t>E-mail for ELD Program Office: </a:t>
            </a:r>
            <a:r>
              <a:rPr lang="en-US" sz="2000" b="1" u="sng" dirty="0">
                <a:solidFill>
                  <a:srgbClr val="000000"/>
                </a:solidFill>
                <a:hlinkClick r:id="rId5"/>
              </a:rPr>
              <a:t>ELD@dot.gov</a:t>
            </a:r>
            <a:endParaRPr lang="en-US" sz="2000" b="1" u="sng" dirty="0">
              <a:solidFill>
                <a:srgbClr val="000000"/>
              </a:solidFill>
            </a:endParaRPr>
          </a:p>
          <a:p>
            <a:pPr marL="0" indent="0">
              <a:buNone/>
            </a:pPr>
            <a:r>
              <a:rPr lang="en-US" sz="2000" b="1" dirty="0">
                <a:solidFill>
                  <a:srgbClr val="000000"/>
                </a:solidFill>
              </a:rPr>
              <a:t>E-mail for ELD Malfunction Extension Request:  </a:t>
            </a:r>
            <a:r>
              <a:rPr lang="en-US" sz="2000" b="1" dirty="0">
                <a:solidFill>
                  <a:srgbClr val="000000"/>
                </a:solidFill>
                <a:hlinkClick r:id="rId6"/>
              </a:rPr>
              <a:t>ELD-Extension@dot.gov</a:t>
            </a:r>
            <a:endParaRPr lang="en-US" sz="2000" b="1" dirty="0">
              <a:solidFill>
                <a:srgbClr val="000000"/>
              </a:solidFill>
            </a:endParaRPr>
          </a:p>
          <a:p>
            <a:pPr marL="0" indent="0">
              <a:buNone/>
            </a:pPr>
            <a:endParaRPr lang="en-US" sz="2000" b="1" dirty="0">
              <a:solidFill>
                <a:schemeClr val="accent4"/>
              </a:solidFill>
            </a:endParaRPr>
          </a:p>
        </p:txBody>
      </p:sp>
    </p:spTree>
    <p:extLst>
      <p:ext uri="{BB962C8B-B14F-4D97-AF65-F5344CB8AC3E}">
        <p14:creationId xmlns:p14="http://schemas.microsoft.com/office/powerpoint/2010/main" val="2838267503"/>
      </p:ext>
    </p:extLst>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AE07EF-B8A6-4567-A26C-2301C33D3573}"/>
              </a:ext>
            </a:extLst>
          </p:cNvPr>
          <p:cNvSpPr>
            <a:spLocks noGrp="1"/>
          </p:cNvSpPr>
          <p:nvPr>
            <p:ph type="body" sz="quarter" idx="10"/>
          </p:nvPr>
        </p:nvSpPr>
        <p:spPr/>
        <p:txBody>
          <a:bodyPr/>
          <a:lstStyle/>
          <a:p>
            <a:r>
              <a:rPr lang="en-US" dirty="0"/>
              <a:t>Thank you!</a:t>
            </a:r>
          </a:p>
        </p:txBody>
      </p:sp>
      <p:sp>
        <p:nvSpPr>
          <p:cNvPr id="4" name="Slide Number Placeholder 3">
            <a:extLst>
              <a:ext uri="{FF2B5EF4-FFF2-40B4-BE49-F238E27FC236}">
                <a16:creationId xmlns:a16="http://schemas.microsoft.com/office/drawing/2014/main" id="{4482C34C-3A2C-4A9F-9853-C0B8B264C568}"/>
              </a:ext>
            </a:extLst>
          </p:cNvPr>
          <p:cNvSpPr>
            <a:spLocks noGrp="1"/>
          </p:cNvSpPr>
          <p:nvPr>
            <p:ph type="sldNum" sz="quarter" idx="4"/>
          </p:nvPr>
        </p:nvSpPr>
        <p:spPr/>
        <p:txBody>
          <a:bodyPr/>
          <a:lstStyle/>
          <a:p>
            <a:fld id="{A01475F6-15BF-E945-87A6-683076D41687}" type="slidenum">
              <a:rPr lang="en-US" smtClean="0">
                <a:solidFill>
                  <a:schemeClr val="bg1"/>
                </a:solidFill>
              </a:rPr>
              <a:pPr/>
              <a:t>64</a:t>
            </a:fld>
            <a:endParaRPr lang="en-US" dirty="0">
              <a:solidFill>
                <a:schemeClr val="bg1"/>
              </a:solidFill>
            </a:endParaRPr>
          </a:p>
        </p:txBody>
      </p:sp>
      <p:sp>
        <p:nvSpPr>
          <p:cNvPr id="7" name="Content Placeholder 2">
            <a:extLst>
              <a:ext uri="{FF2B5EF4-FFF2-40B4-BE49-F238E27FC236}">
                <a16:creationId xmlns:a16="http://schemas.microsoft.com/office/drawing/2014/main" id="{8DA2481B-5D98-4E9D-90A9-A3FACC2996A2}"/>
              </a:ext>
            </a:extLst>
          </p:cNvPr>
          <p:cNvSpPr>
            <a:spLocks noGrp="1"/>
          </p:cNvSpPr>
          <p:nvPr>
            <p:ph idx="1"/>
          </p:nvPr>
        </p:nvSpPr>
        <p:spPr>
          <a:xfrm>
            <a:off x="653089" y="1828800"/>
            <a:ext cx="10919631" cy="3699803"/>
          </a:xfrm>
        </p:spPr>
        <p:txBody>
          <a:bodyPr/>
          <a:lstStyle/>
          <a:p>
            <a:pPr marL="0" indent="0" algn="ctr">
              <a:buNone/>
            </a:pPr>
            <a:r>
              <a:rPr lang="en-US" b="1" dirty="0">
                <a:solidFill>
                  <a:schemeClr val="tx1"/>
                </a:solidFill>
              </a:rPr>
              <a:t>For questions not answered in today’s presentation:</a:t>
            </a:r>
          </a:p>
          <a:p>
            <a:pPr marL="0" indent="0" algn="ctr">
              <a:buNone/>
            </a:pPr>
            <a:endParaRPr lang="en-US" dirty="0">
              <a:solidFill>
                <a:schemeClr val="tx1"/>
              </a:solidFill>
            </a:endParaRPr>
          </a:p>
          <a:p>
            <a:pPr marL="0" indent="0" algn="ctr">
              <a:buNone/>
            </a:pPr>
            <a:r>
              <a:rPr lang="en-US" dirty="0">
                <a:solidFill>
                  <a:schemeClr val="tx1"/>
                </a:solidFill>
              </a:rPr>
              <a:t>Jon R. McCormick</a:t>
            </a:r>
          </a:p>
          <a:p>
            <a:pPr marL="0" indent="0" algn="ctr">
              <a:buNone/>
            </a:pPr>
            <a:r>
              <a:rPr lang="en-US" dirty="0">
                <a:solidFill>
                  <a:schemeClr val="tx1"/>
                </a:solidFill>
              </a:rPr>
              <a:t>FMCSA North Carolina Division Administrator</a:t>
            </a:r>
          </a:p>
          <a:p>
            <a:pPr marL="0" indent="0" algn="ctr">
              <a:buNone/>
            </a:pPr>
            <a:r>
              <a:rPr lang="en-US" dirty="0">
                <a:solidFill>
                  <a:schemeClr val="tx1"/>
                </a:solidFill>
              </a:rPr>
              <a:t>Telephone:  919-256-9672</a:t>
            </a:r>
          </a:p>
          <a:p>
            <a:pPr marL="0" indent="0" algn="ctr">
              <a:buNone/>
            </a:pPr>
            <a:r>
              <a:rPr lang="en-US" dirty="0">
                <a:solidFill>
                  <a:schemeClr val="tx1"/>
                </a:solidFill>
              </a:rPr>
              <a:t>E-mail:  </a:t>
            </a:r>
            <a:r>
              <a:rPr lang="en-US" dirty="0">
                <a:solidFill>
                  <a:schemeClr val="tx1"/>
                </a:solidFill>
                <a:hlinkClick r:id="rId2"/>
              </a:rPr>
              <a:t>jon.mccormick@dot.gov</a:t>
            </a:r>
            <a:endParaRPr lang="en-US" dirty="0">
              <a:solidFill>
                <a:schemeClr val="tx1"/>
              </a:solidFill>
            </a:endParaRPr>
          </a:p>
          <a:p>
            <a:pPr marL="0" indent="0" algn="ctr">
              <a:buNone/>
            </a:pPr>
            <a:r>
              <a:rPr lang="en-US" dirty="0">
                <a:solidFill>
                  <a:schemeClr val="tx1"/>
                </a:solidFill>
              </a:rPr>
              <a:t>Website:  </a:t>
            </a:r>
            <a:r>
              <a:rPr lang="en-US" dirty="0">
                <a:solidFill>
                  <a:schemeClr val="tx1"/>
                </a:solidFill>
                <a:hlinkClick r:id="rId3"/>
              </a:rPr>
              <a:t>www.fmcsa.dot.gov</a:t>
            </a:r>
            <a:endParaRPr lang="en-US" dirty="0">
              <a:solidFill>
                <a:schemeClr val="tx1"/>
              </a:solidFill>
            </a:endParaRPr>
          </a:p>
          <a:p>
            <a:pPr marL="0" indent="0" algn="ctr">
              <a:buNone/>
            </a:pPr>
            <a:endParaRPr lang="en-US" sz="2100" dirty="0">
              <a:solidFill>
                <a:schemeClr val="tx1"/>
              </a:solidFill>
            </a:endParaRPr>
          </a:p>
          <a:p>
            <a:pPr marL="0" indent="0" algn="ctr">
              <a:buNone/>
            </a:pPr>
            <a:endParaRPr lang="en-US" sz="2100" dirty="0">
              <a:solidFill>
                <a:schemeClr val="tx1"/>
              </a:solidFill>
            </a:endParaRPr>
          </a:p>
          <a:p>
            <a:pPr marL="0" indent="0" algn="ctr">
              <a:buNone/>
            </a:pPr>
            <a:endParaRPr lang="en-US" sz="2100" b="1" dirty="0">
              <a:solidFill>
                <a:schemeClr val="tx1"/>
              </a:solidFill>
            </a:endParaRPr>
          </a:p>
        </p:txBody>
      </p:sp>
    </p:spTree>
    <p:extLst>
      <p:ext uri="{BB962C8B-B14F-4D97-AF65-F5344CB8AC3E}">
        <p14:creationId xmlns:p14="http://schemas.microsoft.com/office/powerpoint/2010/main" val="276947203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224" b="14350"/>
          <a:stretch/>
        </p:blipFill>
        <p:spPr>
          <a:xfrm>
            <a:off x="3299016" y="2057970"/>
            <a:ext cx="8892984" cy="4815020"/>
          </a:xfrm>
          <a:prstGeom prst="rect">
            <a:avLst/>
          </a:prstGeom>
        </p:spPr>
      </p:pic>
      <p:sp>
        <p:nvSpPr>
          <p:cNvPr id="4" name="Slide Number Placeholder 1"/>
          <p:cNvSpPr txBox="1">
            <a:spLocks/>
          </p:cNvSpPr>
          <p:nvPr/>
        </p:nvSpPr>
        <p:spPr>
          <a:xfrm>
            <a:off x="17151170" y="9432788"/>
            <a:ext cx="1080120" cy="547688"/>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459DFB-86F3-43FA-8567-2EA6E426AE90}" type="slidenum">
              <a:rPr lang="ja-JP" altLang="en-US" smtClean="0"/>
              <a:pPr/>
              <a:t>7</a:t>
            </a:fld>
            <a:endParaRPr lang="ja-JP" altLang="en-US"/>
          </a:p>
        </p:txBody>
      </p:sp>
      <p:sp>
        <p:nvSpPr>
          <p:cNvPr id="5" name="Text Placeholder 7"/>
          <p:cNvSpPr txBox="1">
            <a:spLocks/>
          </p:cNvSpPr>
          <p:nvPr/>
        </p:nvSpPr>
        <p:spPr>
          <a:xfrm>
            <a:off x="253420" y="994075"/>
            <a:ext cx="11441848" cy="800100"/>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dirty="0" smtClean="0">
                <a:solidFill>
                  <a:schemeClr val="tx1">
                    <a:lumMod val="85000"/>
                    <a:lumOff val="15000"/>
                  </a:schemeClr>
                </a:solidFill>
                <a:latin typeface="+mn-lt"/>
                <a:ea typeface="+mn-ea"/>
                <a:cs typeface="+mn-cs"/>
              </a:defRPr>
            </a:lvl1pPr>
            <a:lvl2pPr marL="596504" indent="-248841" algn="l" rtl="0" eaLnBrk="1" fontAlgn="base" hangingPunct="1">
              <a:spcBef>
                <a:spcPts val="450"/>
              </a:spcBef>
              <a:spcAft>
                <a:spcPct val="0"/>
              </a:spcAft>
              <a:buFont typeface="Arial" panose="020B0604020202020204" pitchFamily="34" charset="0"/>
              <a:buChar char="─"/>
              <a:defRPr sz="2000" baseline="0">
                <a:solidFill>
                  <a:srgbClr val="777777"/>
                </a:solidFill>
                <a:latin typeface="+mn-lt"/>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indent="0" defTabSz="914400">
              <a:buNone/>
            </a:pPr>
            <a:r>
              <a:rPr lang="en-US" sz="3200" b="1" kern="0" dirty="0">
                <a:solidFill>
                  <a:srgbClr val="0070C0"/>
                </a:solidFill>
              </a:rPr>
              <a:t>Timeline: </a:t>
            </a:r>
            <a:r>
              <a:rPr lang="en-US" sz="3200" kern="0" dirty="0">
                <a:solidFill>
                  <a:srgbClr val="0070C0"/>
                </a:solidFill>
              </a:rPr>
              <a:t>Drug &amp; Alcohol Clearinghouse</a:t>
            </a:r>
          </a:p>
        </p:txBody>
      </p:sp>
      <p:cxnSp>
        <p:nvCxnSpPr>
          <p:cNvPr id="6" name="Straight Connector 5"/>
          <p:cNvCxnSpPr/>
          <p:nvPr/>
        </p:nvCxnSpPr>
        <p:spPr bwMode="auto">
          <a:xfrm>
            <a:off x="289042" y="2622345"/>
            <a:ext cx="11286186" cy="0"/>
          </a:xfrm>
          <a:prstGeom prst="line">
            <a:avLst/>
          </a:prstGeom>
          <a:solidFill>
            <a:schemeClr val="accent1"/>
          </a:solidFill>
          <a:ln w="19050" cap="flat" cmpd="sng" algn="ctr">
            <a:solidFill>
              <a:srgbClr val="475467"/>
            </a:solidFill>
            <a:prstDash val="solid"/>
            <a:round/>
            <a:headEnd type="none" w="med" len="med"/>
            <a:tailEnd type="none" w="med" len="med"/>
          </a:ln>
          <a:effectLst/>
        </p:spPr>
      </p:cxnSp>
      <p:sp>
        <p:nvSpPr>
          <p:cNvPr id="7" name="Oval 6"/>
          <p:cNvSpPr/>
          <p:nvPr/>
        </p:nvSpPr>
        <p:spPr bwMode="auto">
          <a:xfrm>
            <a:off x="7996691" y="2546100"/>
            <a:ext cx="152490" cy="152490"/>
          </a:xfrm>
          <a:prstGeom prst="ellipse">
            <a:avLst/>
          </a:prstGeom>
          <a:solidFill>
            <a:schemeClr val="bg1"/>
          </a:solidFill>
          <a:ln w="19050" cap="flat" cmpd="sng" algn="ctr">
            <a:solidFill>
              <a:srgbClr val="4754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8" name="Oval 7"/>
          <p:cNvSpPr/>
          <p:nvPr/>
        </p:nvSpPr>
        <p:spPr bwMode="auto">
          <a:xfrm>
            <a:off x="5699358" y="2558606"/>
            <a:ext cx="152490" cy="152490"/>
          </a:xfrm>
          <a:prstGeom prst="ellipse">
            <a:avLst/>
          </a:prstGeom>
          <a:solidFill>
            <a:schemeClr val="bg1"/>
          </a:solidFill>
          <a:ln w="19050" cap="flat" cmpd="sng" algn="ctr">
            <a:solidFill>
              <a:srgbClr val="4754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9" name="Oval 8"/>
          <p:cNvSpPr/>
          <p:nvPr/>
        </p:nvSpPr>
        <p:spPr bwMode="auto">
          <a:xfrm>
            <a:off x="1384140" y="2558606"/>
            <a:ext cx="152490" cy="152490"/>
          </a:xfrm>
          <a:prstGeom prst="ellipse">
            <a:avLst/>
          </a:prstGeom>
          <a:solidFill>
            <a:schemeClr val="bg1"/>
          </a:solidFill>
          <a:ln w="19050" cap="flat" cmpd="sng" algn="ctr">
            <a:solidFill>
              <a:srgbClr val="4754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10" name="Rectangle 9"/>
          <p:cNvSpPr/>
          <p:nvPr/>
        </p:nvSpPr>
        <p:spPr>
          <a:xfrm>
            <a:off x="289043" y="2771993"/>
            <a:ext cx="2013401" cy="738664"/>
          </a:xfrm>
          <a:prstGeom prst="rect">
            <a:avLst/>
          </a:prstGeom>
        </p:spPr>
        <p:txBody>
          <a:bodyPr wrap="square">
            <a:spAutoFit/>
          </a:bodyPr>
          <a:lstStyle/>
          <a:p>
            <a:r>
              <a:rPr lang="en-US" sz="1400" b="1" dirty="0">
                <a:solidFill>
                  <a:schemeClr val="accent1">
                    <a:lumMod val="75000"/>
                  </a:schemeClr>
                </a:solidFill>
              </a:rPr>
              <a:t>Final Rule Published</a:t>
            </a:r>
            <a:endParaRPr lang="en-US" sz="1400" dirty="0">
              <a:solidFill>
                <a:schemeClr val="accent1">
                  <a:lumMod val="75000"/>
                </a:schemeClr>
              </a:solidFill>
            </a:endParaRPr>
          </a:p>
          <a:p>
            <a:pPr>
              <a:spcAft>
                <a:spcPts val="600"/>
              </a:spcAft>
            </a:pPr>
            <a:r>
              <a:rPr lang="en-US" sz="1400" dirty="0">
                <a:solidFill>
                  <a:schemeClr val="bg2"/>
                </a:solidFill>
              </a:rPr>
              <a:t>Requirements, user roles established</a:t>
            </a:r>
            <a:endParaRPr lang="en-US" sz="1400" b="1" dirty="0">
              <a:solidFill>
                <a:schemeClr val="bg2"/>
              </a:solidFill>
              <a:ea typeface="Montserrat Bold" charset="0"/>
              <a:cs typeface="Montserrat Bold" charset="0"/>
            </a:endParaRPr>
          </a:p>
        </p:txBody>
      </p:sp>
      <p:sp>
        <p:nvSpPr>
          <p:cNvPr id="11" name="Rectangle 10"/>
          <p:cNvSpPr/>
          <p:nvPr/>
        </p:nvSpPr>
        <p:spPr>
          <a:xfrm>
            <a:off x="2693418" y="2771993"/>
            <a:ext cx="2021928" cy="1461939"/>
          </a:xfrm>
          <a:prstGeom prst="rect">
            <a:avLst/>
          </a:prstGeom>
        </p:spPr>
        <p:txBody>
          <a:bodyPr wrap="square">
            <a:spAutoFit/>
          </a:bodyPr>
          <a:lstStyle/>
          <a:p>
            <a:r>
              <a:rPr lang="en-US" sz="1400" b="1" dirty="0">
                <a:solidFill>
                  <a:srgbClr val="00B0F0"/>
                </a:solidFill>
              </a:rPr>
              <a:t>Information Phase</a:t>
            </a:r>
          </a:p>
          <a:p>
            <a:pPr marL="182880" indent="-182880">
              <a:spcAft>
                <a:spcPts val="600"/>
              </a:spcAft>
              <a:buFont typeface="Arial" panose="020B0604020202020204" pitchFamily="34" charset="0"/>
              <a:buChar char="•"/>
            </a:pPr>
            <a:r>
              <a:rPr lang="en-US" sz="1400" dirty="0">
                <a:solidFill>
                  <a:schemeClr val="bg2"/>
                </a:solidFill>
                <a:ea typeface="Montserrat Bold" charset="0"/>
                <a:cs typeface="Montserrat Bold" charset="0"/>
              </a:rPr>
              <a:t>Launch of Clearinghouse website</a:t>
            </a:r>
          </a:p>
          <a:p>
            <a:pPr marL="182880" indent="-182880">
              <a:spcAft>
                <a:spcPts val="600"/>
              </a:spcAft>
              <a:buFont typeface="Arial" panose="020B0604020202020204" pitchFamily="34" charset="0"/>
              <a:buChar char="•"/>
            </a:pPr>
            <a:r>
              <a:rPr lang="en-US" sz="1400" dirty="0">
                <a:solidFill>
                  <a:schemeClr val="bg2"/>
                </a:solidFill>
                <a:ea typeface="Montserrat Bold" charset="0"/>
                <a:cs typeface="Montserrat Bold" charset="0"/>
              </a:rPr>
              <a:t>Subscribe for email updates</a:t>
            </a:r>
          </a:p>
        </p:txBody>
      </p:sp>
      <p:sp>
        <p:nvSpPr>
          <p:cNvPr id="12" name="Rectangle 11"/>
          <p:cNvSpPr/>
          <p:nvPr/>
        </p:nvSpPr>
        <p:spPr>
          <a:xfrm>
            <a:off x="7081536" y="2771993"/>
            <a:ext cx="2285541" cy="1246495"/>
          </a:xfrm>
          <a:prstGeom prst="rect">
            <a:avLst/>
          </a:prstGeom>
        </p:spPr>
        <p:txBody>
          <a:bodyPr wrap="square">
            <a:spAutoFit/>
          </a:bodyPr>
          <a:lstStyle/>
          <a:p>
            <a:r>
              <a:rPr lang="en-US" sz="1400" b="1" dirty="0">
                <a:solidFill>
                  <a:srgbClr val="002060"/>
                </a:solidFill>
              </a:rPr>
              <a:t>Implementation Date</a:t>
            </a:r>
          </a:p>
          <a:p>
            <a:pPr marL="182880" indent="-182880">
              <a:spcAft>
                <a:spcPts val="600"/>
              </a:spcAft>
              <a:buFont typeface="Arial" charset="0"/>
              <a:buChar char="•"/>
            </a:pPr>
            <a:r>
              <a:rPr lang="en-US" sz="1400" dirty="0">
                <a:solidFill>
                  <a:schemeClr val="bg2"/>
                </a:solidFill>
              </a:rPr>
              <a:t>Mandatory reporting begins</a:t>
            </a:r>
          </a:p>
          <a:p>
            <a:pPr marL="182880" indent="-182880">
              <a:spcAft>
                <a:spcPts val="600"/>
              </a:spcAft>
              <a:buFont typeface="Arial" charset="0"/>
              <a:buChar char="•"/>
            </a:pPr>
            <a:r>
              <a:rPr lang="en-US" sz="1400" dirty="0">
                <a:solidFill>
                  <a:schemeClr val="bg2"/>
                </a:solidFill>
              </a:rPr>
              <a:t>Both electronic and manual queries required</a:t>
            </a:r>
          </a:p>
        </p:txBody>
      </p:sp>
      <p:sp>
        <p:nvSpPr>
          <p:cNvPr id="13" name="Rectangle 12"/>
          <p:cNvSpPr/>
          <p:nvPr/>
        </p:nvSpPr>
        <p:spPr>
          <a:xfrm>
            <a:off x="199324" y="2108088"/>
            <a:ext cx="2431007" cy="400110"/>
          </a:xfrm>
          <a:prstGeom prst="rect">
            <a:avLst/>
          </a:prstGeom>
        </p:spPr>
        <p:txBody>
          <a:bodyPr wrap="square">
            <a:spAutoFit/>
          </a:bodyPr>
          <a:lstStyle/>
          <a:p>
            <a:pPr algn="ctr"/>
            <a:r>
              <a:rPr lang="en-US" sz="2000" b="1" dirty="0">
                <a:solidFill>
                  <a:schemeClr val="accent1">
                    <a:lumMod val="75000"/>
                  </a:schemeClr>
                </a:solidFill>
              </a:rPr>
              <a:t>December 5, 2016</a:t>
            </a:r>
            <a:endParaRPr lang="en-US" sz="2000" b="1" dirty="0">
              <a:solidFill>
                <a:schemeClr val="accent1">
                  <a:lumMod val="75000"/>
                </a:schemeClr>
              </a:solidFill>
              <a:ea typeface="Montserrat Bold" charset="0"/>
              <a:cs typeface="Montserrat Bold" charset="0"/>
            </a:endParaRPr>
          </a:p>
        </p:txBody>
      </p:sp>
      <p:sp>
        <p:nvSpPr>
          <p:cNvPr id="14" name="Rectangle 13"/>
          <p:cNvSpPr/>
          <p:nvPr/>
        </p:nvSpPr>
        <p:spPr>
          <a:xfrm>
            <a:off x="4392429" y="2108088"/>
            <a:ext cx="2766349" cy="400110"/>
          </a:xfrm>
          <a:prstGeom prst="rect">
            <a:avLst/>
          </a:prstGeom>
        </p:spPr>
        <p:txBody>
          <a:bodyPr wrap="square">
            <a:spAutoFit/>
          </a:bodyPr>
          <a:lstStyle/>
          <a:p>
            <a:pPr algn="ctr"/>
            <a:r>
              <a:rPr lang="en-US" sz="2000" b="1" dirty="0">
                <a:solidFill>
                  <a:srgbClr val="01ABC2"/>
                </a:solidFill>
                <a:ea typeface="Montserrat Bold" charset="0"/>
                <a:cs typeface="Montserrat Bold" charset="0"/>
              </a:rPr>
              <a:t>October 2019</a:t>
            </a:r>
          </a:p>
        </p:txBody>
      </p:sp>
      <p:sp>
        <p:nvSpPr>
          <p:cNvPr id="15" name="Rectangle 14"/>
          <p:cNvSpPr/>
          <p:nvPr/>
        </p:nvSpPr>
        <p:spPr>
          <a:xfrm>
            <a:off x="6559375" y="2108088"/>
            <a:ext cx="2874633" cy="400110"/>
          </a:xfrm>
          <a:prstGeom prst="rect">
            <a:avLst/>
          </a:prstGeom>
        </p:spPr>
        <p:txBody>
          <a:bodyPr wrap="square">
            <a:spAutoFit/>
          </a:bodyPr>
          <a:lstStyle/>
          <a:p>
            <a:pPr algn="ctr"/>
            <a:r>
              <a:rPr lang="en-US" sz="2000" b="1" dirty="0">
                <a:solidFill>
                  <a:srgbClr val="002060"/>
                </a:solidFill>
              </a:rPr>
              <a:t>January 6, 2020</a:t>
            </a:r>
            <a:endParaRPr lang="en-US" sz="2000" b="1" dirty="0">
              <a:solidFill>
                <a:srgbClr val="002060"/>
              </a:solidFill>
              <a:ea typeface="Montserrat Bold" charset="0"/>
              <a:cs typeface="Montserrat Bold" charset="0"/>
            </a:endParaRPr>
          </a:p>
        </p:txBody>
      </p:sp>
      <p:sp>
        <p:nvSpPr>
          <p:cNvPr id="16" name="Oval 15"/>
          <p:cNvSpPr/>
          <p:nvPr/>
        </p:nvSpPr>
        <p:spPr bwMode="auto">
          <a:xfrm>
            <a:off x="10492333" y="2548924"/>
            <a:ext cx="152490" cy="152490"/>
          </a:xfrm>
          <a:prstGeom prst="ellipse">
            <a:avLst/>
          </a:prstGeom>
          <a:solidFill>
            <a:schemeClr val="bg1"/>
          </a:solidFill>
          <a:ln w="19050" cap="flat" cmpd="sng" algn="ctr">
            <a:solidFill>
              <a:srgbClr val="4754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18" name="Rectangle 17"/>
          <p:cNvSpPr/>
          <p:nvPr/>
        </p:nvSpPr>
        <p:spPr>
          <a:xfrm>
            <a:off x="9485375" y="2108088"/>
            <a:ext cx="2166407" cy="400110"/>
          </a:xfrm>
          <a:prstGeom prst="rect">
            <a:avLst/>
          </a:prstGeom>
        </p:spPr>
        <p:txBody>
          <a:bodyPr wrap="square">
            <a:spAutoFit/>
          </a:bodyPr>
          <a:lstStyle/>
          <a:p>
            <a:r>
              <a:rPr lang="en-US" sz="2000" b="1" dirty="0">
                <a:solidFill>
                  <a:schemeClr val="accent2"/>
                </a:solidFill>
              </a:rPr>
              <a:t>January 6, 2023</a:t>
            </a:r>
            <a:endParaRPr lang="en-US" sz="2000" b="1" dirty="0">
              <a:solidFill>
                <a:schemeClr val="accent2"/>
              </a:solidFill>
              <a:ea typeface="Montserrat Bold" charset="0"/>
              <a:cs typeface="Montserrat Bold" charset="0"/>
            </a:endParaRPr>
          </a:p>
        </p:txBody>
      </p:sp>
      <p:sp>
        <p:nvSpPr>
          <p:cNvPr id="19" name="Rectangle 18"/>
          <p:cNvSpPr/>
          <p:nvPr/>
        </p:nvSpPr>
        <p:spPr>
          <a:xfrm>
            <a:off x="2302444" y="2108088"/>
            <a:ext cx="2766349" cy="400110"/>
          </a:xfrm>
          <a:prstGeom prst="rect">
            <a:avLst/>
          </a:prstGeom>
        </p:spPr>
        <p:txBody>
          <a:bodyPr wrap="square">
            <a:spAutoFit/>
          </a:bodyPr>
          <a:lstStyle/>
          <a:p>
            <a:pPr algn="ctr"/>
            <a:r>
              <a:rPr lang="en-US" sz="2000" b="1" dirty="0">
                <a:solidFill>
                  <a:schemeClr val="accent2">
                    <a:lumMod val="60000"/>
                    <a:lumOff val="40000"/>
                  </a:schemeClr>
                </a:solidFill>
                <a:ea typeface="Montserrat Bold" charset="0"/>
                <a:cs typeface="Montserrat Bold" charset="0"/>
              </a:rPr>
              <a:t>February 2019</a:t>
            </a:r>
          </a:p>
        </p:txBody>
      </p:sp>
      <p:sp>
        <p:nvSpPr>
          <p:cNvPr id="20" name="Oval 19"/>
          <p:cNvSpPr/>
          <p:nvPr/>
        </p:nvSpPr>
        <p:spPr bwMode="auto">
          <a:xfrm>
            <a:off x="3628137" y="2558606"/>
            <a:ext cx="152490" cy="152490"/>
          </a:xfrm>
          <a:prstGeom prst="ellipse">
            <a:avLst/>
          </a:prstGeom>
          <a:solidFill>
            <a:schemeClr val="bg1"/>
          </a:solidFill>
          <a:ln w="19050" cap="flat" cmpd="sng" algn="ctr">
            <a:solidFill>
              <a:srgbClr val="4754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21" name="Rectangle 20"/>
          <p:cNvSpPr/>
          <p:nvPr/>
        </p:nvSpPr>
        <p:spPr>
          <a:xfrm>
            <a:off x="4858247" y="2771993"/>
            <a:ext cx="2015890" cy="954107"/>
          </a:xfrm>
          <a:prstGeom prst="rect">
            <a:avLst/>
          </a:prstGeom>
        </p:spPr>
        <p:txBody>
          <a:bodyPr wrap="square">
            <a:spAutoFit/>
          </a:bodyPr>
          <a:lstStyle/>
          <a:p>
            <a:r>
              <a:rPr lang="en-US" sz="1400" b="1" dirty="0">
                <a:solidFill>
                  <a:srgbClr val="01ABC2"/>
                </a:solidFill>
              </a:rPr>
              <a:t>Registration Opens</a:t>
            </a:r>
          </a:p>
          <a:p>
            <a:pPr>
              <a:spcAft>
                <a:spcPts val="600"/>
              </a:spcAft>
            </a:pPr>
            <a:r>
              <a:rPr lang="en-US" sz="1400" dirty="0">
                <a:solidFill>
                  <a:schemeClr val="bg2"/>
                </a:solidFill>
                <a:ea typeface="Montserrat Bold" charset="0"/>
                <a:cs typeface="Montserrat Bold" charset="0"/>
              </a:rPr>
              <a:t>Create your user account ahead of Implementation Date</a:t>
            </a:r>
          </a:p>
        </p:txBody>
      </p:sp>
      <p:sp>
        <p:nvSpPr>
          <p:cNvPr id="2" name="Slide Number Placeholder 1"/>
          <p:cNvSpPr>
            <a:spLocks noGrp="1"/>
          </p:cNvSpPr>
          <p:nvPr>
            <p:ph type="sldNum" sz="quarter" idx="4"/>
          </p:nvPr>
        </p:nvSpPr>
        <p:spPr/>
        <p:txBody>
          <a:bodyPr/>
          <a:lstStyle/>
          <a:p>
            <a:fld id="{A01475F6-15BF-E945-87A6-683076D41687}" type="slidenum">
              <a:rPr lang="en-US" smtClean="0">
                <a:solidFill>
                  <a:schemeClr val="bg1"/>
                </a:solidFill>
              </a:rPr>
              <a:pPr/>
              <a:t>7</a:t>
            </a:fld>
            <a:endParaRPr lang="en-US" dirty="0">
              <a:solidFill>
                <a:schemeClr val="bg1"/>
              </a:solidFill>
            </a:endParaRPr>
          </a:p>
        </p:txBody>
      </p:sp>
      <p:sp>
        <p:nvSpPr>
          <p:cNvPr id="22" name="Rectangle 21">
            <a:extLst>
              <a:ext uri="{FF2B5EF4-FFF2-40B4-BE49-F238E27FC236}">
                <a16:creationId xmlns:a16="http://schemas.microsoft.com/office/drawing/2014/main" id="{2C514F0B-3449-4E40-A36B-D24E3EEB87E5}"/>
              </a:ext>
            </a:extLst>
          </p:cNvPr>
          <p:cNvSpPr/>
          <p:nvPr/>
        </p:nvSpPr>
        <p:spPr>
          <a:xfrm>
            <a:off x="9330573" y="2771993"/>
            <a:ext cx="2614994" cy="1246495"/>
          </a:xfrm>
          <a:prstGeom prst="rect">
            <a:avLst/>
          </a:prstGeom>
        </p:spPr>
        <p:txBody>
          <a:bodyPr wrap="square">
            <a:spAutoFit/>
          </a:bodyPr>
          <a:lstStyle/>
          <a:p>
            <a:r>
              <a:rPr lang="en-US" sz="1400" b="1" dirty="0">
                <a:solidFill>
                  <a:schemeClr val="accent2"/>
                </a:solidFill>
              </a:rPr>
              <a:t>3-Year Post Implementation</a:t>
            </a:r>
          </a:p>
          <a:p>
            <a:pPr marL="182880" indent="-182880">
              <a:spcAft>
                <a:spcPts val="600"/>
              </a:spcAft>
              <a:buFont typeface="Arial" charset="0"/>
              <a:buChar char="•"/>
            </a:pPr>
            <a:r>
              <a:rPr lang="en-US" sz="1400" dirty="0">
                <a:solidFill>
                  <a:schemeClr val="bg2"/>
                </a:solidFill>
              </a:rPr>
              <a:t>Clearinghouse contains       3 years of violation data</a:t>
            </a:r>
          </a:p>
          <a:p>
            <a:pPr marL="182880" indent="-182880">
              <a:spcAft>
                <a:spcPts val="600"/>
              </a:spcAft>
              <a:buFont typeface="Arial" charset="0"/>
              <a:buChar char="•"/>
            </a:pPr>
            <a:r>
              <a:rPr lang="en-US" sz="1400" dirty="0">
                <a:solidFill>
                  <a:schemeClr val="bg2"/>
                </a:solidFill>
              </a:rPr>
              <a:t>Only electronic queries required</a:t>
            </a:r>
            <a:endParaRPr lang="en-US" sz="1400" b="1" dirty="0">
              <a:solidFill>
                <a:schemeClr val="bg2"/>
              </a:solidFill>
              <a:ea typeface="Montserrat Bold" charset="0"/>
              <a:cs typeface="Montserrat Bold" charset="0"/>
            </a:endParaRPr>
          </a:p>
        </p:txBody>
      </p:sp>
    </p:spTree>
    <p:extLst>
      <p:ext uri="{BB962C8B-B14F-4D97-AF65-F5344CB8AC3E}">
        <p14:creationId xmlns:p14="http://schemas.microsoft.com/office/powerpoint/2010/main" val="428738527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solidFill>
                  <a:schemeClr val="bg1"/>
                </a:solidFill>
              </a:rPr>
              <a:pPr/>
              <a:t>8</a:t>
            </a:fld>
            <a:endParaRPr lang="en-US" dirty="0">
              <a:solidFill>
                <a:schemeClr val="bg1"/>
              </a:solidFill>
            </a:endParaRPr>
          </a:p>
        </p:txBody>
      </p:sp>
      <p:sp>
        <p:nvSpPr>
          <p:cNvPr id="5" name="Content Placeholder 1"/>
          <p:cNvSpPr>
            <a:spLocks noGrp="1"/>
          </p:cNvSpPr>
          <p:nvPr>
            <p:ph idx="1"/>
          </p:nvPr>
        </p:nvSpPr>
        <p:spPr>
          <a:xfrm>
            <a:off x="429686" y="1658807"/>
            <a:ext cx="11405127" cy="4328888"/>
          </a:xfrm>
        </p:spPr>
        <p:txBody>
          <a:bodyPr/>
          <a:lstStyle/>
          <a:p>
            <a:pPr>
              <a:lnSpc>
                <a:spcPct val="150000"/>
              </a:lnSpc>
              <a:buSzPct val="200000"/>
              <a:buBlip>
                <a:blip r:embed="rId2"/>
              </a:buBlip>
            </a:pPr>
            <a:r>
              <a:rPr lang="en-US" dirty="0"/>
              <a:t>Drivers who hold CDLs or commercial learner’s permits (CLPs)</a:t>
            </a:r>
          </a:p>
          <a:p>
            <a:pPr>
              <a:lnSpc>
                <a:spcPct val="150000"/>
              </a:lnSpc>
              <a:buSzPct val="200000"/>
              <a:buBlip>
                <a:blip r:embed="rId2"/>
              </a:buBlip>
            </a:pPr>
            <a:r>
              <a:rPr lang="en-US" dirty="0"/>
              <a:t>Employers of CDL drivers who operate CMVs</a:t>
            </a:r>
          </a:p>
          <a:p>
            <a:pPr>
              <a:lnSpc>
                <a:spcPct val="150000"/>
              </a:lnSpc>
              <a:buSzPct val="200000"/>
              <a:buBlip>
                <a:blip r:embed="rId2"/>
              </a:buBlip>
            </a:pPr>
            <a:r>
              <a:rPr lang="en-US" dirty="0"/>
              <a:t>Consortia/Third-Party Administrations (C/TPAs)</a:t>
            </a:r>
          </a:p>
          <a:p>
            <a:pPr>
              <a:lnSpc>
                <a:spcPct val="150000"/>
              </a:lnSpc>
              <a:buSzPct val="200000"/>
              <a:buBlip>
                <a:blip r:embed="rId2"/>
              </a:buBlip>
            </a:pPr>
            <a:r>
              <a:rPr lang="en-US" dirty="0"/>
              <a:t>Medical Review Officers (MROs)</a:t>
            </a:r>
          </a:p>
          <a:p>
            <a:pPr>
              <a:lnSpc>
                <a:spcPct val="150000"/>
              </a:lnSpc>
              <a:buSzPct val="200000"/>
              <a:buBlip>
                <a:blip r:embed="rId2"/>
              </a:buBlip>
            </a:pPr>
            <a:r>
              <a:rPr lang="en-US" dirty="0"/>
              <a:t>Substance Abuse Professionals (SAPs)</a:t>
            </a:r>
          </a:p>
          <a:p>
            <a:pPr>
              <a:lnSpc>
                <a:spcPct val="150000"/>
              </a:lnSpc>
              <a:buSzPct val="200000"/>
              <a:buBlip>
                <a:blip r:embed="rId2"/>
              </a:buBlip>
            </a:pPr>
            <a:r>
              <a:rPr lang="en-US" dirty="0"/>
              <a:t>State Drivers Licensing Agencies (SDLAs)</a:t>
            </a:r>
          </a:p>
          <a:p>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dirty="0"/>
              <a:t>Who will be required to use the Clearinghouse?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4900" y="3685920"/>
            <a:ext cx="2374901" cy="2448180"/>
          </a:xfrm>
          <a:prstGeom prst="rect">
            <a:avLst/>
          </a:prstGeom>
        </p:spPr>
      </p:pic>
    </p:spTree>
    <p:extLst>
      <p:ext uri="{BB962C8B-B14F-4D97-AF65-F5344CB8AC3E}">
        <p14:creationId xmlns:p14="http://schemas.microsoft.com/office/powerpoint/2010/main" val="422132831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55F039-B7F3-4899-B716-4F9B91422E5A}"/>
              </a:ext>
            </a:extLst>
          </p:cNvPr>
          <p:cNvSpPr>
            <a:spLocks noGrp="1"/>
          </p:cNvSpPr>
          <p:nvPr>
            <p:ph type="body" sz="quarter" idx="10"/>
          </p:nvPr>
        </p:nvSpPr>
        <p:spPr/>
        <p:txBody>
          <a:bodyPr/>
          <a:lstStyle/>
          <a:p>
            <a:r>
              <a:rPr lang="en-US" dirty="0"/>
              <a:t>Registration and User Verification</a:t>
            </a:r>
          </a:p>
        </p:txBody>
      </p:sp>
      <p:sp>
        <p:nvSpPr>
          <p:cNvPr id="4" name="Slide Number Placeholder 3">
            <a:extLst>
              <a:ext uri="{FF2B5EF4-FFF2-40B4-BE49-F238E27FC236}">
                <a16:creationId xmlns:a16="http://schemas.microsoft.com/office/drawing/2014/main" id="{285A8A65-C0D4-4202-96B0-7729BD5011F3}"/>
              </a:ext>
            </a:extLst>
          </p:cNvPr>
          <p:cNvSpPr>
            <a:spLocks noGrp="1"/>
          </p:cNvSpPr>
          <p:nvPr>
            <p:ph type="sldNum" sz="quarter" idx="4"/>
          </p:nvPr>
        </p:nvSpPr>
        <p:spPr/>
        <p:txBody>
          <a:bodyPr/>
          <a:lstStyle/>
          <a:p>
            <a:fld id="{A01475F6-15BF-E945-87A6-683076D41687}" type="slidenum">
              <a:rPr lang="en-US" smtClean="0"/>
              <a:pPr/>
              <a:t>9</a:t>
            </a:fld>
            <a:endParaRPr lang="en-US" dirty="0"/>
          </a:p>
        </p:txBody>
      </p:sp>
      <p:sp>
        <p:nvSpPr>
          <p:cNvPr id="5" name="Text Placeholder 17">
            <a:extLst>
              <a:ext uri="{FF2B5EF4-FFF2-40B4-BE49-F238E27FC236}">
                <a16:creationId xmlns:a16="http://schemas.microsoft.com/office/drawing/2014/main" id="{508974CE-333E-444A-BB05-F6944AC682EB}"/>
              </a:ext>
            </a:extLst>
          </p:cNvPr>
          <p:cNvSpPr txBox="1">
            <a:spLocks/>
          </p:cNvSpPr>
          <p:nvPr/>
        </p:nvSpPr>
        <p:spPr>
          <a:xfrm>
            <a:off x="525790" y="1670929"/>
            <a:ext cx="3571648" cy="2939370"/>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spcAft>
                <a:spcPts val="600"/>
              </a:spcAft>
            </a:pPr>
            <a:r>
              <a:rPr lang="en-US" sz="1800" kern="0" dirty="0"/>
              <a:t>To register and access the Clearinghouse, users must:</a:t>
            </a:r>
          </a:p>
          <a:p>
            <a:pPr marL="509905" lvl="1" indent="-342900" defTabSz="914400">
              <a:spcAft>
                <a:spcPts val="1100"/>
              </a:spcAft>
              <a:buFont typeface="+mj-lt"/>
              <a:buAutoNum type="arabicPeriod"/>
            </a:pPr>
            <a:r>
              <a:rPr lang="en-US" sz="1600" kern="0" dirty="0">
                <a:solidFill>
                  <a:schemeClr val="tx1"/>
                </a:solidFill>
              </a:rPr>
              <a:t>Enter an email address </a:t>
            </a:r>
            <a:br>
              <a:rPr lang="en-US" sz="1600" kern="0" dirty="0">
                <a:solidFill>
                  <a:schemeClr val="tx1"/>
                </a:solidFill>
              </a:rPr>
            </a:br>
            <a:r>
              <a:rPr lang="en-US" sz="1600" kern="0" dirty="0">
                <a:solidFill>
                  <a:schemeClr val="tx1"/>
                </a:solidFill>
              </a:rPr>
              <a:t>for username</a:t>
            </a:r>
          </a:p>
          <a:p>
            <a:pPr marL="509905" lvl="1" indent="-342900" defTabSz="914400">
              <a:spcAft>
                <a:spcPts val="1100"/>
              </a:spcAft>
              <a:buFont typeface="+mj-lt"/>
              <a:buAutoNum type="arabicPeriod"/>
            </a:pPr>
            <a:r>
              <a:rPr lang="en-US" sz="1600" kern="0" dirty="0">
                <a:solidFill>
                  <a:schemeClr val="tx1"/>
                </a:solidFill>
              </a:rPr>
              <a:t>Complete the verification process to protect account </a:t>
            </a:r>
          </a:p>
        </p:txBody>
      </p:sp>
      <p:pic>
        <p:nvPicPr>
          <p:cNvPr id="6" name="Picture 5">
            <a:extLst>
              <a:ext uri="{FF2B5EF4-FFF2-40B4-BE49-F238E27FC236}">
                <a16:creationId xmlns:a16="http://schemas.microsoft.com/office/drawing/2014/main" id="{8F03AA75-3E27-4132-81E0-1800BCF8A1A1}"/>
              </a:ext>
            </a:extLst>
          </p:cNvPr>
          <p:cNvPicPr>
            <a:picLocks noChangeAspect="1"/>
          </p:cNvPicPr>
          <p:nvPr/>
        </p:nvPicPr>
        <p:blipFill>
          <a:blip r:embed="rId2"/>
          <a:stretch>
            <a:fillRect/>
          </a:stretch>
        </p:blipFill>
        <p:spPr>
          <a:xfrm>
            <a:off x="8405976" y="2209448"/>
            <a:ext cx="3739149" cy="4122523"/>
          </a:xfrm>
          <a:prstGeom prst="rect">
            <a:avLst/>
          </a:prstGeom>
        </p:spPr>
      </p:pic>
      <p:pic>
        <p:nvPicPr>
          <p:cNvPr id="7" name="Picture 6">
            <a:extLst>
              <a:ext uri="{FF2B5EF4-FFF2-40B4-BE49-F238E27FC236}">
                <a16:creationId xmlns:a16="http://schemas.microsoft.com/office/drawing/2014/main" id="{7FE995FA-B54F-44CC-BD7A-4C3A22B25C2A}"/>
              </a:ext>
            </a:extLst>
          </p:cNvPr>
          <p:cNvPicPr>
            <a:picLocks noChangeAspect="1"/>
          </p:cNvPicPr>
          <p:nvPr/>
        </p:nvPicPr>
        <p:blipFill>
          <a:blip r:embed="rId3"/>
          <a:stretch>
            <a:fillRect/>
          </a:stretch>
        </p:blipFill>
        <p:spPr>
          <a:xfrm>
            <a:off x="4097438" y="1606051"/>
            <a:ext cx="4308538" cy="3568906"/>
          </a:xfrm>
          <a:prstGeom prst="rect">
            <a:avLst/>
          </a:prstGeom>
        </p:spPr>
      </p:pic>
    </p:spTree>
    <p:extLst>
      <p:ext uri="{BB962C8B-B14F-4D97-AF65-F5344CB8AC3E}">
        <p14:creationId xmlns:p14="http://schemas.microsoft.com/office/powerpoint/2010/main" val="311975534"/>
      </p:ext>
    </p:extLst>
  </p:cSld>
  <p:clrMapOvr>
    <a:masterClrMapping/>
  </p:clrMapOvr>
  <p:transition spd="med">
    <p:pull/>
  </p:transition>
</p:sld>
</file>

<file path=ppt/theme/theme1.xml><?xml version="1.0" encoding="utf-8"?>
<a:theme xmlns:a="http://schemas.openxmlformats.org/drawingml/2006/main" name="3_MCRI Template 03-14-07">
  <a:themeElements>
    <a:clrScheme name="Custom 3">
      <a:dk1>
        <a:srgbClr val="000000"/>
      </a:dk1>
      <a:lt1>
        <a:srgbClr val="FFFFFF"/>
      </a:lt1>
      <a:dk2>
        <a:srgbClr val="000000"/>
      </a:dk2>
      <a:lt2>
        <a:srgbClr val="808080"/>
      </a:lt2>
      <a:accent1>
        <a:srgbClr val="B3C3D3"/>
      </a:accent1>
      <a:accent2>
        <a:srgbClr val="1071B9"/>
      </a:accent2>
      <a:accent3>
        <a:srgbClr val="FFFFFF"/>
      </a:accent3>
      <a:accent4>
        <a:srgbClr val="000000"/>
      </a:accent4>
      <a:accent5>
        <a:srgbClr val="DAEDEF"/>
      </a:accent5>
      <a:accent6>
        <a:srgbClr val="2D2D8A"/>
      </a:accent6>
      <a:hlink>
        <a:srgbClr val="1F78C0"/>
      </a:hlink>
      <a:folHlink>
        <a:srgbClr val="005D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rgbClr val="0066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rgbClr val="006699"/>
            </a:solidFill>
            <a:effectLst/>
            <a:latin typeface="Arial" charset="0"/>
          </a:defRPr>
        </a:defPPr>
      </a:lstStyle>
    </a:lnDef>
  </a:objectDefaults>
  <a:extraClrSchemeLst>
    <a:extraClrScheme>
      <a:clrScheme name="MCRI Template 03-14-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RI Template 03-14-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RI Template 03-14-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RI Template 03-14-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RI Template 03-14-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RI Template 03-14-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RI Template 03-14-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RI Template 03-14-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RI Template 03-14-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RI Template 03-14-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RI Template 03-14-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RI Template 03-14-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27074029B9414E8B5C68E14D3A4306" ma:contentTypeVersion="0" ma:contentTypeDescription="Create a new document." ma:contentTypeScope="" ma:versionID="83767e3d887c26a20f3d13e12783bdd3">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2D95BC-B93F-4542-AEE0-52315CEE0038}">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1DE82FE-6DBE-472A-BD9C-48C0B7897A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BA5300B-F06D-4DBC-824D-530A02C994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15043</TotalTime>
  <Words>5268</Words>
  <Application>Microsoft Office PowerPoint</Application>
  <PresentationFormat>Widescreen</PresentationFormat>
  <Paragraphs>618</Paragraphs>
  <Slides>64</Slides>
  <Notes>16</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Open Sans Regular</vt:lpstr>
      <vt:lpstr>Wingdings</vt:lpstr>
      <vt:lpstr>3_MCRI Template 03-14-07</vt:lpstr>
      <vt:lpstr>FMCSA  Regulatory Update  </vt:lpstr>
      <vt:lpstr>PowerPoint Presentation</vt:lpstr>
      <vt:lpstr>Drug &amp; Alcohol Clearinghouse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Registration is Open</vt:lpstr>
      <vt:lpstr>Hours of Service  of Drivers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Entry-Level Driver Training (ELDT)</vt:lpstr>
      <vt:lpstr>PowerPoint Presentation</vt:lpstr>
      <vt:lpstr>PowerPoint Presentation</vt:lpstr>
      <vt:lpstr>PowerPoint Presentation</vt:lpstr>
      <vt:lpstr>PowerPoint Presentation</vt:lpstr>
      <vt:lpstr>PowerPoint Presentation</vt:lpstr>
      <vt:lpstr>PowerPoint Presentation</vt:lpstr>
      <vt:lpstr>Latest Rulemaking  News</vt:lpstr>
      <vt:lpstr>PowerPoint Presentation</vt:lpstr>
      <vt:lpstr>PowerPoint Presentation</vt:lpstr>
      <vt:lpstr>PowerPoint Presentation</vt:lpstr>
      <vt:lpstr>Program Timeline</vt:lpstr>
      <vt:lpstr>NAS Correlation Study </vt:lpstr>
      <vt:lpstr>NAS Report: Overall Findings</vt:lpstr>
      <vt:lpstr>NAS Recommendations</vt:lpstr>
      <vt:lpstr>PowerPoint Presentation</vt:lpstr>
      <vt:lpstr>FMCSA CAP</vt:lpstr>
      <vt:lpstr> Online Resources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FMCSA</dc:title>
  <dc:creator>Marshall, Gian (FMCSA)</dc:creator>
  <cp:lastModifiedBy>Guy Young</cp:lastModifiedBy>
  <cp:revision>861</cp:revision>
  <cp:lastPrinted>2019-02-19T19:38:55Z</cp:lastPrinted>
  <dcterms:created xsi:type="dcterms:W3CDTF">2018-03-02T12:54:57Z</dcterms:created>
  <dcterms:modified xsi:type="dcterms:W3CDTF">2019-10-30T11:12:20Z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0x0101005327074029B9414E8B5C68E14D3A4306</vt:lpwstr>
  </property>
</Properties>
</file>