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f73bde27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f73bde27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Anyone know who this is?</a:t>
            </a:r>
            <a:endParaRPr/>
          </a:p>
          <a:p>
            <a:pPr marL="0" lvl="0" indent="0" algn="l" rtl="0">
              <a:spcBef>
                <a:spcPts val="0"/>
              </a:spcBef>
              <a:spcAft>
                <a:spcPts val="0"/>
              </a:spcAft>
              <a:buNone/>
            </a:pPr>
            <a:r>
              <a:rPr lang="en"/>
              <a:t>I served 10 years in the Marine Corp so I became familiar with her accomplishments and work ethic</a:t>
            </a:r>
            <a:endParaRPr/>
          </a:p>
          <a:p>
            <a:pPr marL="0" lvl="0" indent="0" algn="l" rtl="0">
              <a:spcBef>
                <a:spcPts val="0"/>
              </a:spcBef>
              <a:spcAft>
                <a:spcPts val="0"/>
              </a:spcAft>
              <a:buNone/>
            </a:pPr>
            <a:r>
              <a:rPr lang="en"/>
              <a:t>She coined a phrase...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f73bde27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f73bde27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ePOD compliance increases because the sub-haul driver is able to use the app he prefers or is native to his company.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e1e09da3_1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2e1e09da3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Obviously you can reach out to us. But if you are asking your carriers and vendors to connect. The customer/vendor request is far stronger</a:t>
            </a:r>
            <a:endParaRPr/>
          </a:p>
          <a:p>
            <a:pPr marL="0" lvl="0" indent="0" algn="l" rtl="0">
              <a:spcBef>
                <a:spcPts val="0"/>
              </a:spcBef>
              <a:spcAft>
                <a:spcPts val="0"/>
              </a:spcAft>
              <a:buNone/>
            </a:pPr>
            <a:r>
              <a:rPr lang="en"/>
              <a:t>SME gave me a list of carriers and 3PL’s they want to get connected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2e1e09da3_1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2e1e09da3_1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2b093f554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62b093f55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a few guys in this room who live by this phrase too.</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we met with them in Feb2019 to build an industry wide data exchange that would eliminate many of the issues with subcontracting</a:t>
            </a:r>
            <a:endParaRPr/>
          </a:p>
          <a:p>
            <a:pPr marL="0" lvl="0" indent="0" algn="l" rtl="0">
              <a:spcBef>
                <a:spcPts val="0"/>
              </a:spcBef>
              <a:spcAft>
                <a:spcPts val="0"/>
              </a:spcAft>
              <a:buNone/>
            </a:pPr>
            <a:r>
              <a:rPr lang="en"/>
              <a:t>Centurion, Hansen &amp; Adkins, USAL, Jack Cooper and CDN met in Kansas City to set a standard that would enable these companies to exchange loads and data electronically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2e1e09da3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2e1e09da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full day of discussions we had agreed the basic standard file format that enabled…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2e1e09da3_1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2e1e09da3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gone from paper dispatch to electronic dispatch via ePOD</a:t>
            </a:r>
            <a:endParaRPr/>
          </a:p>
          <a:p>
            <a:pPr marL="0" lvl="0" indent="0" algn="l" rtl="0">
              <a:spcBef>
                <a:spcPts val="0"/>
              </a:spcBef>
              <a:spcAft>
                <a:spcPts val="0"/>
              </a:spcAft>
              <a:buNone/>
            </a:pPr>
            <a:r>
              <a:rPr lang="en"/>
              <a:t>Due to ePOD, Now many of us run 2 business processes. 1) paper for subcontracting  2) electronic for company drivers</a:t>
            </a:r>
            <a:endParaRPr/>
          </a:p>
          <a:p>
            <a:pPr marL="0" lvl="0" indent="0" algn="l" rtl="0">
              <a:spcBef>
                <a:spcPts val="0"/>
              </a:spcBef>
              <a:spcAft>
                <a:spcPts val="0"/>
              </a:spcAft>
              <a:buNone/>
            </a:pPr>
            <a:r>
              <a:rPr lang="en"/>
              <a:t>We are having to train our drivers to use other ePOD solutions they aren’t familiar with or we don’t accept the load because we aren’t going to put another app on our tablet/phone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f73bde27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f73bde27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subhaul a load to either a small or large carrier many manual processes are involved that impede customer compliance</a:t>
            </a:r>
            <a:endParaRPr/>
          </a:p>
          <a:p>
            <a:pPr marL="0" lvl="0" indent="0" algn="l" rtl="0">
              <a:spcBef>
                <a:spcPts val="0"/>
              </a:spcBef>
              <a:spcAft>
                <a:spcPts val="0"/>
              </a:spcAft>
              <a:buNone/>
            </a:pPr>
            <a:r>
              <a:rPr lang="en"/>
              <a:t>You also lose visibility when subcontracting compared to when you use company drivers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2e1e09da3_1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2e1e09da3_1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subcontract loads and your honest, you are failing to meet customer requirements on subhauled loads and they are affecting your scores</a:t>
            </a:r>
            <a:endParaRPr/>
          </a:p>
          <a:p>
            <a:pPr marL="0" lvl="0" indent="0" algn="l" rtl="0">
              <a:spcBef>
                <a:spcPts val="0"/>
              </a:spcBef>
              <a:spcAft>
                <a:spcPts val="0"/>
              </a:spcAft>
              <a:buNone/>
            </a:pPr>
            <a:r>
              <a:rPr lang="en"/>
              <a:t>Your drivers are having to use apps they’re not familiar with</a:t>
            </a:r>
            <a:endParaRPr/>
          </a:p>
          <a:p>
            <a:pPr marL="0" lvl="0" indent="0" algn="l" rtl="0">
              <a:spcBef>
                <a:spcPts val="0"/>
              </a:spcBef>
              <a:spcAft>
                <a:spcPts val="0"/>
              </a:spcAft>
              <a:buNone/>
            </a:pPr>
            <a:r>
              <a:rPr lang="en"/>
              <a:t>It’s a prohibitive and burdensome on the drivers, they don’t use it properly or at all</a:t>
            </a:r>
            <a:endParaRPr/>
          </a:p>
          <a:p>
            <a:pPr marL="0" lvl="0" indent="0" algn="l" rtl="0">
              <a:spcBef>
                <a:spcPts val="0"/>
              </a:spcBef>
              <a:spcAft>
                <a:spcPts val="0"/>
              </a:spcAft>
              <a:buNone/>
            </a:pPr>
            <a:r>
              <a:rPr lang="en"/>
              <a:t>If you don’t have something in place the OEM will likely mandate it’s own version </a:t>
            </a:r>
            <a:endParaRPr/>
          </a:p>
          <a:p>
            <a:pPr marL="0" lvl="0" indent="0" algn="l" rtl="0">
              <a:spcBef>
                <a:spcPts val="0"/>
              </a:spcBef>
              <a:spcAft>
                <a:spcPts val="0"/>
              </a:spcAft>
              <a:buNone/>
            </a:pPr>
            <a:r>
              <a:rPr lang="en"/>
              <a:t>New capacity opportunities are gained when carriers are willing to exchange freight  peace of mind knowing they can use their own app, delivery will trigger automatically, no manual data entry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2e1e09da3_1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2e1e09da3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f73bde27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f73bde27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data is electronic - vin data, status updates, delivery data, signatures, damage photos, AIAG damage codes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derric.hicks@cardeliverynetwor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733550" y="676275"/>
            <a:ext cx="5676900" cy="3790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2"/>
          <p:cNvSpPr txBox="1">
            <a:spLocks noGrp="1"/>
          </p:cNvSpPr>
          <p:nvPr>
            <p:ph type="title" idx="4294967295"/>
          </p:nvPr>
        </p:nvSpPr>
        <p:spPr>
          <a:xfrm>
            <a:off x="311700" y="325725"/>
            <a:ext cx="8520600" cy="73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800"/>
          </a:p>
          <a:p>
            <a:pPr marL="0" lvl="0" indent="0" algn="ctr" rtl="0">
              <a:spcBef>
                <a:spcPts val="0"/>
              </a:spcBef>
              <a:spcAft>
                <a:spcPts val="0"/>
              </a:spcAft>
              <a:buNone/>
            </a:pPr>
            <a:endParaRPr sz="1800"/>
          </a:p>
        </p:txBody>
      </p:sp>
      <p:sp>
        <p:nvSpPr>
          <p:cNvPr id="120" name="Google Shape;120;p22"/>
          <p:cNvSpPr txBox="1">
            <a:spLocks noGrp="1"/>
          </p:cNvSpPr>
          <p:nvPr>
            <p:ph type="title" idx="4294967295"/>
          </p:nvPr>
        </p:nvSpPr>
        <p:spPr>
          <a:xfrm>
            <a:off x="311700" y="259075"/>
            <a:ext cx="8520600" cy="5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Benefits from a Carrier Exchange</a:t>
            </a:r>
            <a:endParaRPr/>
          </a:p>
          <a:p>
            <a:pPr marL="0" lvl="0" indent="0" algn="r" rtl="0">
              <a:spcBef>
                <a:spcPts val="0"/>
              </a:spcBef>
              <a:spcAft>
                <a:spcPts val="0"/>
              </a:spcAft>
              <a:buNone/>
            </a:pPr>
            <a:endParaRPr sz="2400"/>
          </a:p>
        </p:txBody>
      </p:sp>
      <p:sp>
        <p:nvSpPr>
          <p:cNvPr id="121" name="Google Shape;121;p22"/>
          <p:cNvSpPr txBox="1"/>
          <p:nvPr/>
        </p:nvSpPr>
        <p:spPr>
          <a:xfrm>
            <a:off x="484800" y="1098400"/>
            <a:ext cx="8249400" cy="1057200"/>
          </a:xfrm>
          <a:prstGeom prst="rect">
            <a:avLst/>
          </a:prstGeom>
          <a:solidFill>
            <a:srgbClr val="A99797">
              <a:alpha val="279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Drivers learn 1 ePoD app</a:t>
            </a:r>
            <a:endParaRPr sz="1800">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Driver’s will no longer be required to download multiple apps to complete loads.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Provides you with higher ePOD compliance scores and delivery times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Saves time on-boarding and training new drivers</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rgbClr val="FFFFFF"/>
              </a:solidFill>
            </a:endParaRPr>
          </a:p>
        </p:txBody>
      </p:sp>
      <p:sp>
        <p:nvSpPr>
          <p:cNvPr id="122" name="Google Shape;122;p22"/>
          <p:cNvSpPr txBox="1"/>
          <p:nvPr/>
        </p:nvSpPr>
        <p:spPr>
          <a:xfrm>
            <a:off x="516000" y="2322250"/>
            <a:ext cx="8249400" cy="1098300"/>
          </a:xfrm>
          <a:prstGeom prst="rect">
            <a:avLst/>
          </a:prstGeom>
          <a:solidFill>
            <a:srgbClr val="A99797">
              <a:alpha val="279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OEM &amp; customer requirements</a:t>
            </a:r>
            <a:endParaRPr sz="1800">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Your TMS is able to send real-time delivery data for sub-hauled loads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Provides a trusted network for additional capacity that is connected electronically</a:t>
            </a:r>
            <a:endParaRPr>
              <a:solidFill>
                <a:schemeClr val="dk1"/>
              </a:solidFill>
            </a:endParaRPr>
          </a:p>
          <a:p>
            <a:pPr marL="0" lvl="0" indent="0" algn="l" rtl="0">
              <a:spcBef>
                <a:spcPts val="0"/>
              </a:spcBef>
              <a:spcAft>
                <a:spcPts val="0"/>
              </a:spcAft>
              <a:buNone/>
            </a:pPr>
            <a:endParaRPr sz="1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I get connected?</a:t>
            </a:r>
            <a:endParaRPr/>
          </a:p>
        </p:txBody>
      </p:sp>
      <p:sp>
        <p:nvSpPr>
          <p:cNvPr id="128" name="Google Shape;128;p23"/>
          <p:cNvSpPr txBox="1">
            <a:spLocks noGrp="1"/>
          </p:cNvSpPr>
          <p:nvPr>
            <p:ph type="body" idx="1"/>
          </p:nvPr>
        </p:nvSpPr>
        <p:spPr>
          <a:xfrm>
            <a:off x="311700" y="1017725"/>
            <a:ext cx="8520600" cy="1660500"/>
          </a:xfrm>
          <a:prstGeom prst="rect">
            <a:avLst/>
          </a:prstGeom>
          <a:solidFill>
            <a:srgbClr val="A99797">
              <a:alpha val="2793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Encourage your carrier trade partners to get connected</a:t>
            </a:r>
            <a:endParaRPr>
              <a:solidFill>
                <a:srgbClr val="FFFFFF"/>
              </a:solidFill>
            </a:endParaRPr>
          </a:p>
          <a:p>
            <a:pPr marL="0" lvl="0" indent="0" algn="ctr" rtl="0">
              <a:spcBef>
                <a:spcPts val="1600"/>
              </a:spcBef>
              <a:spcAft>
                <a:spcPts val="0"/>
              </a:spcAft>
              <a:buNone/>
            </a:pPr>
            <a:r>
              <a:rPr lang="en">
                <a:solidFill>
                  <a:srgbClr val="FFFFFF"/>
                </a:solidFill>
              </a:rPr>
              <a:t>Encourage your TMS provider to connect</a:t>
            </a:r>
            <a:endParaRPr>
              <a:solidFill>
                <a:srgbClr val="FFFFFF"/>
              </a:solidFill>
            </a:endParaRPr>
          </a:p>
          <a:p>
            <a:pPr marL="0" lvl="0" indent="0" algn="ctr" rtl="0">
              <a:spcBef>
                <a:spcPts val="1600"/>
              </a:spcBef>
              <a:spcAft>
                <a:spcPts val="0"/>
              </a:spcAft>
              <a:buNone/>
            </a:pPr>
            <a:r>
              <a:rPr lang="en">
                <a:solidFill>
                  <a:srgbClr val="FFFFFF"/>
                </a:solidFill>
              </a:rPr>
              <a:t>Call CDN to get connected</a:t>
            </a:r>
            <a:endParaRPr>
              <a:solidFill>
                <a:srgbClr val="FFFFFF"/>
              </a:solidFill>
            </a:endParaRPr>
          </a:p>
          <a:p>
            <a:pPr marL="0" lvl="0" indent="0" algn="ctr" rtl="0">
              <a:spcBef>
                <a:spcPts val="1600"/>
              </a:spcBef>
              <a:spcAft>
                <a:spcPts val="0"/>
              </a:spcAft>
              <a:buNone/>
            </a:pPr>
            <a:endParaRPr>
              <a:solidFill>
                <a:srgbClr val="FFFFFF"/>
              </a:solidFill>
            </a:endParaRPr>
          </a:p>
          <a:p>
            <a:pPr marL="0" lvl="0" indent="0" algn="ctr" rtl="0">
              <a:spcBef>
                <a:spcPts val="1600"/>
              </a:spcBef>
              <a:spcAft>
                <a:spcPts val="0"/>
              </a:spcAft>
              <a:buNone/>
            </a:pPr>
            <a:r>
              <a:rPr lang="en">
                <a:solidFill>
                  <a:srgbClr val="FFFFFF"/>
                </a:solidFill>
              </a:rPr>
              <a:t>Talk to Car Delivery Network if your TMS is an “in house” system or you use vinDELIVER for your ePoD</a:t>
            </a:r>
            <a:endParaRPr>
              <a:solidFill>
                <a:srgbClr val="FFFFFF"/>
              </a:solidFill>
            </a:endParaRPr>
          </a:p>
          <a:p>
            <a:pPr marL="0" lvl="0" indent="0" algn="ctr" rtl="0">
              <a:spcBef>
                <a:spcPts val="1600"/>
              </a:spcBef>
              <a:spcAft>
                <a:spcPts val="1600"/>
              </a:spcAft>
              <a:buNone/>
            </a:pPr>
            <a:endParaRPr/>
          </a:p>
        </p:txBody>
      </p:sp>
      <p:pic>
        <p:nvPicPr>
          <p:cNvPr id="129" name="Google Shape;129;p23"/>
          <p:cNvPicPr preferRelativeResize="0"/>
          <p:nvPr/>
        </p:nvPicPr>
        <p:blipFill>
          <a:blip r:embed="rId3">
            <a:alphaModFix/>
          </a:blip>
          <a:stretch>
            <a:fillRect/>
          </a:stretch>
        </p:blipFill>
        <p:spPr>
          <a:xfrm>
            <a:off x="0" y="2784325"/>
            <a:ext cx="9144002" cy="2353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title" idx="4294967295"/>
          </p:nvPr>
        </p:nvSpPr>
        <p:spPr>
          <a:xfrm>
            <a:off x="311700" y="445025"/>
            <a:ext cx="8520600" cy="107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QUESTIONS ?</a:t>
            </a:r>
            <a:endParaRPr sz="4800"/>
          </a:p>
          <a:p>
            <a:pPr marL="0" lvl="0" indent="0" algn="ctr" rtl="0">
              <a:spcBef>
                <a:spcPts val="0"/>
              </a:spcBef>
              <a:spcAft>
                <a:spcPts val="0"/>
              </a:spcAft>
              <a:buNone/>
            </a:pPr>
            <a:endParaRPr sz="1800"/>
          </a:p>
          <a:p>
            <a:pPr marL="0" lvl="0" indent="0" algn="ctr" rtl="0">
              <a:spcBef>
                <a:spcPts val="0"/>
              </a:spcBef>
              <a:spcAft>
                <a:spcPts val="0"/>
              </a:spcAft>
              <a:buNone/>
            </a:pPr>
            <a:r>
              <a:rPr lang="en" sz="1800"/>
              <a:t>An AHAA supported initiative to help carriers do better business</a:t>
            </a:r>
            <a:endParaRPr sz="1800"/>
          </a:p>
        </p:txBody>
      </p:sp>
      <p:sp>
        <p:nvSpPr>
          <p:cNvPr id="135" name="Google Shape;135;p24"/>
          <p:cNvSpPr txBox="1">
            <a:spLocks noGrp="1"/>
          </p:cNvSpPr>
          <p:nvPr>
            <p:ph type="title" idx="4294967295"/>
          </p:nvPr>
        </p:nvSpPr>
        <p:spPr>
          <a:xfrm>
            <a:off x="498925" y="4304200"/>
            <a:ext cx="8520600" cy="58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400"/>
              <a:t>Derric Hicks - Car Delivery Network</a:t>
            </a:r>
            <a:endParaRPr sz="2400"/>
          </a:p>
        </p:txBody>
      </p:sp>
      <p:sp>
        <p:nvSpPr>
          <p:cNvPr id="136" name="Google Shape;136;p24"/>
          <p:cNvSpPr txBox="1"/>
          <p:nvPr/>
        </p:nvSpPr>
        <p:spPr>
          <a:xfrm>
            <a:off x="1882800" y="2162700"/>
            <a:ext cx="53784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rgbClr val="FFFFFF"/>
                </a:solidFill>
                <a:hlinkClick r:id="rId4"/>
              </a:rPr>
              <a:t>derric.hicks@cardeliverynetwork.com</a:t>
            </a:r>
            <a:endParaRPr sz="2400">
              <a:solidFill>
                <a:srgbClr val="FFFFFF"/>
              </a:solidFill>
            </a:endParaRPr>
          </a:p>
          <a:p>
            <a:pPr marL="0" lvl="0" indent="0" algn="ctr" rtl="0">
              <a:spcBef>
                <a:spcPts val="0"/>
              </a:spcBef>
              <a:spcAft>
                <a:spcPts val="0"/>
              </a:spcAft>
              <a:buNone/>
            </a:pPr>
            <a:r>
              <a:rPr lang="en" sz="2400">
                <a:solidFill>
                  <a:srgbClr val="FFFFFF"/>
                </a:solidFill>
              </a:rPr>
              <a:t>817 538 7553</a:t>
            </a:r>
            <a:endParaRPr sz="24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11047"/>
          <a:stretch/>
        </p:blipFill>
        <p:spPr>
          <a:xfrm>
            <a:off x="2107200" y="284063"/>
            <a:ext cx="5143500" cy="457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idx="4294967295"/>
          </p:nvPr>
        </p:nvSpPr>
        <p:spPr>
          <a:xfrm>
            <a:off x="311700" y="445025"/>
            <a:ext cx="8520600" cy="107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Data exchange</a:t>
            </a:r>
            <a:endParaRPr sz="4800"/>
          </a:p>
          <a:p>
            <a:pPr marL="0" lvl="0" indent="0" algn="ctr" rtl="0">
              <a:spcBef>
                <a:spcPts val="0"/>
              </a:spcBef>
              <a:spcAft>
                <a:spcPts val="0"/>
              </a:spcAft>
              <a:buNone/>
            </a:pPr>
            <a:endParaRPr sz="1800"/>
          </a:p>
          <a:p>
            <a:pPr marL="0" lvl="0" indent="0" algn="ctr" rtl="0">
              <a:spcBef>
                <a:spcPts val="0"/>
              </a:spcBef>
              <a:spcAft>
                <a:spcPts val="0"/>
              </a:spcAft>
              <a:buNone/>
            </a:pPr>
            <a:r>
              <a:rPr lang="en" sz="1800"/>
              <a:t>An AHAA supported initiative to help carriers do better business</a:t>
            </a:r>
            <a:endParaRPr sz="1800"/>
          </a:p>
        </p:txBody>
      </p:sp>
      <p:sp>
        <p:nvSpPr>
          <p:cNvPr id="65" name="Google Shape;65;p15"/>
          <p:cNvSpPr txBox="1">
            <a:spLocks noGrp="1"/>
          </p:cNvSpPr>
          <p:nvPr>
            <p:ph type="title" idx="4294967295"/>
          </p:nvPr>
        </p:nvSpPr>
        <p:spPr>
          <a:xfrm>
            <a:off x="498925" y="4304200"/>
            <a:ext cx="8520600" cy="58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400"/>
              <a:t>Derric Hicks - Car Delivery Network</a:t>
            </a:r>
            <a:endParaRPr sz="2400"/>
          </a:p>
        </p:txBody>
      </p:sp>
      <p:sp>
        <p:nvSpPr>
          <p:cNvPr id="66" name="Google Shape;66;p15"/>
          <p:cNvSpPr txBox="1"/>
          <p:nvPr/>
        </p:nvSpPr>
        <p:spPr>
          <a:xfrm>
            <a:off x="1378675" y="1924075"/>
            <a:ext cx="7500" cy="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it?</a:t>
            </a:r>
            <a:endParaRPr/>
          </a:p>
        </p:txBody>
      </p:sp>
      <p:sp>
        <p:nvSpPr>
          <p:cNvPr id="72" name="Google Shape;72;p16"/>
          <p:cNvSpPr txBox="1">
            <a:spLocks noGrp="1"/>
          </p:cNvSpPr>
          <p:nvPr>
            <p:ph type="body" idx="1"/>
          </p:nvPr>
        </p:nvSpPr>
        <p:spPr>
          <a:xfrm>
            <a:off x="311700" y="1017725"/>
            <a:ext cx="8520600" cy="1504800"/>
          </a:xfrm>
          <a:prstGeom prst="rect">
            <a:avLst/>
          </a:prstGeom>
          <a:solidFill>
            <a:srgbClr val="A99797">
              <a:alpha val="2793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A simple Carrier to Carrier interface that allows both carriers to use their own TMS, native ePoD and in-house business processes to subcontract the delivery of vehicles while maintaining customer compliance.</a:t>
            </a:r>
            <a:endParaRPr>
              <a:solidFill>
                <a:srgbClr val="FFFFFF"/>
              </a:solidFill>
            </a:endParaRPr>
          </a:p>
          <a:p>
            <a:pPr marL="0" lvl="0" indent="0" algn="ctr" rtl="0">
              <a:spcBef>
                <a:spcPts val="1600"/>
              </a:spcBef>
              <a:spcAft>
                <a:spcPts val="1600"/>
              </a:spcAft>
              <a:buNone/>
            </a:pPr>
            <a:r>
              <a:rPr lang="en">
                <a:solidFill>
                  <a:srgbClr val="FFFFFF"/>
                </a:solidFill>
              </a:rPr>
              <a:t>A network of connected OEM Carriers and small subcontracting carriers</a:t>
            </a:r>
            <a:endParaRPr>
              <a:solidFill>
                <a:srgbClr val="FFFFFF"/>
              </a:solidFill>
            </a:endParaRPr>
          </a:p>
        </p:txBody>
      </p:sp>
      <p:pic>
        <p:nvPicPr>
          <p:cNvPr id="73" name="Google Shape;73;p16"/>
          <p:cNvPicPr preferRelativeResize="0"/>
          <p:nvPr/>
        </p:nvPicPr>
        <p:blipFill>
          <a:blip r:embed="rId3">
            <a:alphaModFix/>
          </a:blip>
          <a:stretch>
            <a:fillRect/>
          </a:stretch>
        </p:blipFill>
        <p:spPr>
          <a:xfrm>
            <a:off x="0" y="2571761"/>
            <a:ext cx="9144002" cy="25656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idx="4294967295"/>
          </p:nvPr>
        </p:nvSpPr>
        <p:spPr>
          <a:xfrm>
            <a:off x="311700" y="142025"/>
            <a:ext cx="8520600" cy="5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we need a Data exchange?</a:t>
            </a:r>
            <a:endParaRPr/>
          </a:p>
          <a:p>
            <a:pPr marL="0" lvl="0" indent="0" algn="l" rtl="0">
              <a:spcBef>
                <a:spcPts val="0"/>
              </a:spcBef>
              <a:spcAft>
                <a:spcPts val="0"/>
              </a:spcAft>
              <a:buNone/>
            </a:pPr>
            <a:endParaRPr/>
          </a:p>
        </p:txBody>
      </p:sp>
      <p:sp>
        <p:nvSpPr>
          <p:cNvPr id="79" name="Google Shape;79;p17"/>
          <p:cNvSpPr txBox="1">
            <a:spLocks noGrp="1"/>
          </p:cNvSpPr>
          <p:nvPr>
            <p:ph type="title" idx="4294967295"/>
          </p:nvPr>
        </p:nvSpPr>
        <p:spPr>
          <a:xfrm>
            <a:off x="311700" y="795275"/>
            <a:ext cx="8520600" cy="5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9D9D9"/>
                </a:solidFill>
              </a:rPr>
              <a:t>It makes good business sense</a:t>
            </a:r>
            <a:endParaRPr/>
          </a:p>
          <a:p>
            <a:pPr marL="0" lvl="0" indent="0" algn="l" rtl="0">
              <a:spcBef>
                <a:spcPts val="0"/>
              </a:spcBef>
              <a:spcAft>
                <a:spcPts val="0"/>
              </a:spcAft>
              <a:buNone/>
            </a:pPr>
            <a:endParaRPr/>
          </a:p>
        </p:txBody>
      </p:sp>
      <p:sp>
        <p:nvSpPr>
          <p:cNvPr id="80" name="Google Shape;80;p17"/>
          <p:cNvSpPr txBox="1"/>
          <p:nvPr/>
        </p:nvSpPr>
        <p:spPr>
          <a:xfrm>
            <a:off x="416625" y="1431700"/>
            <a:ext cx="8415600" cy="927600"/>
          </a:xfrm>
          <a:prstGeom prst="rect">
            <a:avLst/>
          </a:prstGeom>
          <a:solidFill>
            <a:srgbClr val="A99797">
              <a:alpha val="279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ePod has changed the way we communicate with our drivers</a:t>
            </a:r>
            <a:endParaRPr sz="180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New systems and processes have been implemented to support ePoD deliveries</a:t>
            </a:r>
            <a:endParaRPr>
              <a:solidFill>
                <a:srgbClr val="FFFFFF"/>
              </a:solidFill>
            </a:endParaRPr>
          </a:p>
          <a:p>
            <a:pPr marL="0" lvl="0" indent="0" algn="l" rtl="0">
              <a:spcBef>
                <a:spcPts val="0"/>
              </a:spcBef>
              <a:spcAft>
                <a:spcPts val="0"/>
              </a:spcAft>
              <a:buNone/>
            </a:pPr>
            <a:endParaRPr/>
          </a:p>
        </p:txBody>
      </p:sp>
      <p:sp>
        <p:nvSpPr>
          <p:cNvPr id="81" name="Google Shape;81;p17"/>
          <p:cNvSpPr txBox="1"/>
          <p:nvPr/>
        </p:nvSpPr>
        <p:spPr>
          <a:xfrm>
            <a:off x="416625" y="2447706"/>
            <a:ext cx="8415600" cy="865500"/>
          </a:xfrm>
          <a:prstGeom prst="rect">
            <a:avLst/>
          </a:prstGeom>
          <a:solidFill>
            <a:srgbClr val="A99797">
              <a:alpha val="279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We subcontract loads to Carriers aiding in capacity and profitability</a:t>
            </a:r>
            <a:endParaRPr sz="180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The subcontracting processes are different from the “company driver” process</a:t>
            </a:r>
            <a:endParaRPr>
              <a:solidFill>
                <a:srgbClr val="FFFFFF"/>
              </a:solidFill>
            </a:endParaRPr>
          </a:p>
          <a:p>
            <a:pPr marL="457200" lvl="0" indent="0" algn="l" rtl="0">
              <a:spcBef>
                <a:spcPts val="0"/>
              </a:spcBef>
              <a:spcAft>
                <a:spcPts val="0"/>
              </a:spcAft>
              <a:buNone/>
            </a:pPr>
            <a:endParaRPr sz="1800">
              <a:solidFill>
                <a:srgbClr val="FFFFFF"/>
              </a:solidFill>
            </a:endParaRPr>
          </a:p>
          <a:p>
            <a:pPr marL="0" lvl="0" indent="0" algn="l" rtl="0">
              <a:spcBef>
                <a:spcPts val="0"/>
              </a:spcBef>
              <a:spcAft>
                <a:spcPts val="0"/>
              </a:spcAft>
              <a:buNone/>
            </a:pPr>
            <a:endParaRPr/>
          </a:p>
        </p:txBody>
      </p:sp>
      <p:sp>
        <p:nvSpPr>
          <p:cNvPr id="82" name="Google Shape;82;p17"/>
          <p:cNvSpPr txBox="1"/>
          <p:nvPr/>
        </p:nvSpPr>
        <p:spPr>
          <a:xfrm>
            <a:off x="454500" y="3463700"/>
            <a:ext cx="8415600" cy="865500"/>
          </a:xfrm>
          <a:prstGeom prst="rect">
            <a:avLst/>
          </a:prstGeom>
          <a:solidFill>
            <a:srgbClr val="A99797">
              <a:alpha val="279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We don’t all use the same TMS or ePoD systems</a:t>
            </a:r>
            <a:endParaRPr sz="180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It’s prohibiting and complex to train our Drivers or Logistics teams to use multiple “systems”</a:t>
            </a:r>
            <a:endParaRPr>
              <a:solidFill>
                <a:srgbClr val="FFFFFF"/>
              </a:solidFill>
            </a:endParaRPr>
          </a:p>
          <a:p>
            <a:pPr marL="457200" lvl="0" indent="0" algn="l" rtl="0">
              <a:spcBef>
                <a:spcPts val="0"/>
              </a:spcBef>
              <a:spcAft>
                <a:spcPts val="0"/>
              </a:spcAft>
              <a:buNone/>
            </a:pPr>
            <a:endParaRPr sz="1800">
              <a:solidFill>
                <a:srgbClr val="D9D9D9"/>
              </a:solidFill>
            </a:endParaRPr>
          </a:p>
          <a:p>
            <a:pPr marL="457200" lvl="0" indent="0" algn="l" rtl="0">
              <a:spcBef>
                <a:spcPts val="0"/>
              </a:spcBef>
              <a:spcAft>
                <a:spcPts val="0"/>
              </a:spcAft>
              <a:buNone/>
            </a:pPr>
            <a:endParaRPr sz="1800">
              <a:solidFill>
                <a:srgbClr val="D9D9D9"/>
              </a:solidFill>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idx="4294967295"/>
          </p:nvPr>
        </p:nvSpPr>
        <p:spPr>
          <a:xfrm>
            <a:off x="311700" y="142025"/>
            <a:ext cx="8520600" cy="5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you need a Data exchange?</a:t>
            </a:r>
            <a:endParaRPr/>
          </a:p>
          <a:p>
            <a:pPr marL="0" lvl="0" indent="0" algn="l" rtl="0">
              <a:spcBef>
                <a:spcPts val="0"/>
              </a:spcBef>
              <a:spcAft>
                <a:spcPts val="0"/>
              </a:spcAft>
              <a:buNone/>
            </a:pPr>
            <a:endParaRPr/>
          </a:p>
        </p:txBody>
      </p:sp>
      <p:sp>
        <p:nvSpPr>
          <p:cNvPr id="88" name="Google Shape;88;p18"/>
          <p:cNvSpPr txBox="1">
            <a:spLocks noGrp="1"/>
          </p:cNvSpPr>
          <p:nvPr>
            <p:ph type="title" idx="4294967295"/>
          </p:nvPr>
        </p:nvSpPr>
        <p:spPr>
          <a:xfrm>
            <a:off x="311700" y="795275"/>
            <a:ext cx="8520600" cy="5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9" name="Google Shape;89;p18"/>
          <p:cNvSpPr txBox="1"/>
          <p:nvPr/>
        </p:nvSpPr>
        <p:spPr>
          <a:xfrm>
            <a:off x="416625" y="1431700"/>
            <a:ext cx="8415600" cy="5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8"/>
          <p:cNvSpPr txBox="1"/>
          <p:nvPr/>
        </p:nvSpPr>
        <p:spPr>
          <a:xfrm>
            <a:off x="416625" y="2076538"/>
            <a:ext cx="8415600" cy="577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800">
              <a:solidFill>
                <a:srgbClr val="FFFFFF"/>
              </a:solidFill>
            </a:endParaRPr>
          </a:p>
          <a:p>
            <a:pPr marL="0" lvl="0" indent="0" algn="l" rtl="0">
              <a:spcBef>
                <a:spcPts val="0"/>
              </a:spcBef>
              <a:spcAft>
                <a:spcPts val="0"/>
              </a:spcAft>
              <a:buNone/>
            </a:pPr>
            <a:endParaRPr/>
          </a:p>
        </p:txBody>
      </p:sp>
      <p:sp>
        <p:nvSpPr>
          <p:cNvPr id="91" name="Google Shape;91;p18"/>
          <p:cNvSpPr txBox="1"/>
          <p:nvPr/>
        </p:nvSpPr>
        <p:spPr>
          <a:xfrm>
            <a:off x="416625" y="1235650"/>
            <a:ext cx="8415600" cy="937800"/>
          </a:xfrm>
          <a:prstGeom prst="rect">
            <a:avLst/>
          </a:prstGeom>
          <a:solidFill>
            <a:srgbClr val="A99797">
              <a:alpha val="279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We must remain OEM data compliant to retain our freight contracts</a:t>
            </a:r>
            <a:endParaRPr sz="180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We need to meet contract obligations and avoid having to give freight back</a:t>
            </a:r>
            <a:endParaRPr>
              <a:solidFill>
                <a:srgbClr val="FFFFFF"/>
              </a:solidFill>
            </a:endParaRPr>
          </a:p>
          <a:p>
            <a:pPr marL="457200" lvl="0" indent="0" algn="l" rtl="0">
              <a:spcBef>
                <a:spcPts val="0"/>
              </a:spcBef>
              <a:spcAft>
                <a:spcPts val="0"/>
              </a:spcAft>
              <a:buNone/>
            </a:pPr>
            <a:endParaRPr sz="1800">
              <a:solidFill>
                <a:srgbClr val="D9D9D9"/>
              </a:solidFill>
            </a:endParaRPr>
          </a:p>
          <a:p>
            <a:pPr marL="457200" lvl="0" indent="0" algn="l" rtl="0">
              <a:spcBef>
                <a:spcPts val="0"/>
              </a:spcBef>
              <a:spcAft>
                <a:spcPts val="0"/>
              </a:spcAft>
              <a:buNone/>
            </a:pPr>
            <a:endParaRPr sz="1800">
              <a:solidFill>
                <a:srgbClr val="D9D9D9"/>
              </a:solidFill>
            </a:endParaRPr>
          </a:p>
          <a:p>
            <a:pPr marL="457200" lvl="0" indent="0" algn="l" rtl="0">
              <a:spcBef>
                <a:spcPts val="0"/>
              </a:spcBef>
              <a:spcAft>
                <a:spcPts val="0"/>
              </a:spcAft>
              <a:buNone/>
            </a:pPr>
            <a:endParaRPr sz="1800">
              <a:solidFill>
                <a:srgbClr val="D9D9D9"/>
              </a:solidFill>
            </a:endParaRPr>
          </a:p>
          <a:p>
            <a:pPr marL="0" lvl="0" indent="0" algn="l" rtl="0">
              <a:spcBef>
                <a:spcPts val="0"/>
              </a:spcBef>
              <a:spcAft>
                <a:spcPts val="0"/>
              </a:spcAft>
              <a:buNone/>
            </a:pPr>
            <a:endParaRPr/>
          </a:p>
        </p:txBody>
      </p:sp>
      <p:sp>
        <p:nvSpPr>
          <p:cNvPr id="92" name="Google Shape;92;p18"/>
          <p:cNvSpPr txBox="1"/>
          <p:nvPr/>
        </p:nvSpPr>
        <p:spPr>
          <a:xfrm>
            <a:off x="416625" y="2422475"/>
            <a:ext cx="8415600" cy="1114500"/>
          </a:xfrm>
          <a:prstGeom prst="rect">
            <a:avLst/>
          </a:prstGeom>
          <a:solidFill>
            <a:srgbClr val="A99797">
              <a:alpha val="279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We need better visibility and control over our small subcontractors</a:t>
            </a:r>
            <a:endParaRPr sz="180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Small Carriers need to remain compliant to the OEM requirements for large carriers</a:t>
            </a:r>
            <a:endParaRPr sz="2800">
              <a:solidFill>
                <a:srgbClr val="FFFFFF"/>
              </a:solidFill>
            </a:endParaRPr>
          </a:p>
          <a:p>
            <a:pPr marL="457200" lvl="0" indent="0" algn="l" rtl="0">
              <a:spcBef>
                <a:spcPts val="0"/>
              </a:spcBef>
              <a:spcAft>
                <a:spcPts val="0"/>
              </a:spcAft>
              <a:buNone/>
            </a:pPr>
            <a:endParaRPr sz="1800">
              <a:solidFill>
                <a:srgbClr val="D9D9D9"/>
              </a:solidFill>
            </a:endParaRPr>
          </a:p>
          <a:p>
            <a:pPr marL="457200" lvl="0" indent="0" algn="l" rtl="0">
              <a:spcBef>
                <a:spcPts val="0"/>
              </a:spcBef>
              <a:spcAft>
                <a:spcPts val="0"/>
              </a:spcAft>
              <a:buNone/>
            </a:pPr>
            <a:endParaRPr sz="1800">
              <a:solidFill>
                <a:srgbClr val="D9D9D9"/>
              </a:solidFill>
            </a:endParaRPr>
          </a:p>
          <a:p>
            <a:pPr marL="457200" lvl="0" indent="0" algn="l" rtl="0">
              <a:spcBef>
                <a:spcPts val="0"/>
              </a:spcBef>
              <a:spcAft>
                <a:spcPts val="0"/>
              </a:spcAft>
              <a:buNone/>
            </a:pPr>
            <a:endParaRPr sz="1800">
              <a:solidFill>
                <a:srgbClr val="D9D9D9"/>
              </a:solidFill>
            </a:endParaRPr>
          </a:p>
          <a:p>
            <a:pPr marL="457200" lvl="0" indent="0" algn="l" rtl="0">
              <a:spcBef>
                <a:spcPts val="0"/>
              </a:spcBef>
              <a:spcAft>
                <a:spcPts val="0"/>
              </a:spcAft>
              <a:buNone/>
            </a:pPr>
            <a:endParaRPr sz="1800">
              <a:solidFill>
                <a:srgbClr val="D9D9D9"/>
              </a:solidFill>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subTitle" idx="1"/>
          </p:nvPr>
        </p:nvSpPr>
        <p:spPr>
          <a:xfrm>
            <a:off x="217575" y="1152475"/>
            <a:ext cx="6379500" cy="3904500"/>
          </a:xfrm>
          <a:prstGeom prst="rect">
            <a:avLst/>
          </a:prstGeom>
          <a:solidFill>
            <a:srgbClr val="A99797">
              <a:alpha val="27930"/>
            </a:srgbClr>
          </a:solidFill>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Char char="●"/>
            </a:pPr>
            <a:r>
              <a:rPr lang="en" sz="1800">
                <a:solidFill>
                  <a:srgbClr val="FFFFFF"/>
                </a:solidFill>
              </a:rPr>
              <a:t>We will continue to “fall over” on customer compliance</a:t>
            </a:r>
            <a:endParaRPr sz="1800">
              <a:solidFill>
                <a:srgbClr val="FFFFFF"/>
              </a:solidFill>
            </a:endParaRPr>
          </a:p>
          <a:p>
            <a:pPr marL="457200" lvl="0" indent="-317500" algn="l" rtl="0">
              <a:lnSpc>
                <a:spcPct val="115000"/>
              </a:lnSpc>
              <a:spcBef>
                <a:spcPts val="1600"/>
              </a:spcBef>
              <a:spcAft>
                <a:spcPts val="0"/>
              </a:spcAft>
              <a:buClr>
                <a:srgbClr val="FFFFFF"/>
              </a:buClr>
              <a:buSzPts val="1400"/>
              <a:buChar char="●"/>
            </a:pPr>
            <a:r>
              <a:rPr lang="en" sz="1800">
                <a:solidFill>
                  <a:srgbClr val="FFFFFF"/>
                </a:solidFill>
              </a:rPr>
              <a:t>Shippers tell us what “app” to use to deliver their vehicles</a:t>
            </a:r>
            <a:endParaRPr sz="1800">
              <a:solidFill>
                <a:srgbClr val="FFFFFF"/>
              </a:solidFill>
            </a:endParaRPr>
          </a:p>
          <a:p>
            <a:pPr marL="457200" lvl="0" indent="-317500" algn="l" rtl="0">
              <a:lnSpc>
                <a:spcPct val="115000"/>
              </a:lnSpc>
              <a:spcBef>
                <a:spcPts val="1600"/>
              </a:spcBef>
              <a:spcAft>
                <a:spcPts val="0"/>
              </a:spcAft>
              <a:buClr>
                <a:srgbClr val="FFFFFF"/>
              </a:buClr>
              <a:buSzPts val="1400"/>
              <a:buChar char="●"/>
            </a:pPr>
            <a:r>
              <a:rPr lang="en" sz="1800">
                <a:solidFill>
                  <a:srgbClr val="FFFFFF"/>
                </a:solidFill>
              </a:rPr>
              <a:t>Our drivers end up with 15 “apps” on their device like in the used car space</a:t>
            </a:r>
            <a:endParaRPr sz="1800">
              <a:solidFill>
                <a:srgbClr val="FFFFFF"/>
              </a:solidFill>
            </a:endParaRPr>
          </a:p>
          <a:p>
            <a:pPr marL="457200" lvl="0" indent="-317500" algn="l" rtl="0">
              <a:lnSpc>
                <a:spcPct val="115000"/>
              </a:lnSpc>
              <a:spcBef>
                <a:spcPts val="1600"/>
              </a:spcBef>
              <a:spcAft>
                <a:spcPts val="0"/>
              </a:spcAft>
              <a:buClr>
                <a:srgbClr val="FFFFFF"/>
              </a:buClr>
              <a:buSzPts val="1400"/>
              <a:buChar char="●"/>
            </a:pPr>
            <a:r>
              <a:rPr lang="en" sz="1800">
                <a:solidFill>
                  <a:srgbClr val="FFFFFF"/>
                </a:solidFill>
              </a:rPr>
              <a:t>We will continue to carry the cost and complexity of multiple processes</a:t>
            </a:r>
            <a:endParaRPr sz="1800">
              <a:solidFill>
                <a:srgbClr val="FFFFFF"/>
              </a:solidFill>
            </a:endParaRPr>
          </a:p>
          <a:p>
            <a:pPr marL="457200" lvl="0" indent="-317500" algn="l" rtl="0">
              <a:lnSpc>
                <a:spcPct val="115000"/>
              </a:lnSpc>
              <a:spcBef>
                <a:spcPts val="1600"/>
              </a:spcBef>
              <a:spcAft>
                <a:spcPts val="0"/>
              </a:spcAft>
              <a:buClr>
                <a:srgbClr val="FFFFFF"/>
              </a:buClr>
              <a:buSzPts val="1400"/>
              <a:buChar char="●"/>
            </a:pPr>
            <a:r>
              <a:rPr lang="en" sz="1800">
                <a:solidFill>
                  <a:srgbClr val="FFFFFF"/>
                </a:solidFill>
              </a:rPr>
              <a:t>We face OEM mandate of their own version of this</a:t>
            </a:r>
            <a:endParaRPr sz="1800">
              <a:solidFill>
                <a:srgbClr val="FFFFFF"/>
              </a:solidFill>
            </a:endParaRPr>
          </a:p>
          <a:p>
            <a:pPr marL="457200" lvl="0" indent="-317500" algn="l" rtl="0">
              <a:lnSpc>
                <a:spcPct val="115000"/>
              </a:lnSpc>
              <a:spcBef>
                <a:spcPts val="1600"/>
              </a:spcBef>
              <a:spcAft>
                <a:spcPts val="1600"/>
              </a:spcAft>
              <a:buClr>
                <a:srgbClr val="FFFFFF"/>
              </a:buClr>
              <a:buSzPts val="1400"/>
              <a:buChar char="●"/>
            </a:pPr>
            <a:r>
              <a:rPr lang="en" sz="1800">
                <a:solidFill>
                  <a:srgbClr val="FFFFFF"/>
                </a:solidFill>
              </a:rPr>
              <a:t>We will put our freight contracts at risk and lose control over our ramps if we don't have adequate capacity </a:t>
            </a:r>
            <a:endParaRPr>
              <a:solidFill>
                <a:srgbClr val="FFFFFF"/>
              </a:solidFill>
            </a:endParaRPr>
          </a:p>
        </p:txBody>
      </p:sp>
      <p:pic>
        <p:nvPicPr>
          <p:cNvPr id="98" name="Google Shape;98;p19"/>
          <p:cNvPicPr preferRelativeResize="0"/>
          <p:nvPr/>
        </p:nvPicPr>
        <p:blipFill>
          <a:blip r:embed="rId4">
            <a:alphaModFix/>
          </a:blip>
          <a:stretch>
            <a:fillRect/>
          </a:stretch>
        </p:blipFill>
        <p:spPr>
          <a:xfrm>
            <a:off x="6854499" y="1152475"/>
            <a:ext cx="2082352" cy="3703801"/>
          </a:xfrm>
          <a:prstGeom prst="rect">
            <a:avLst/>
          </a:prstGeom>
          <a:noFill/>
          <a:ln>
            <a:noFill/>
          </a:ln>
        </p:spPr>
      </p:pic>
      <p:sp>
        <p:nvSpPr>
          <p:cNvPr id="99" name="Google Shape;99;p19"/>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if we don’t exchange data electronically?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subTitle" idx="1"/>
          </p:nvPr>
        </p:nvSpPr>
        <p:spPr>
          <a:xfrm>
            <a:off x="141375" y="1152475"/>
            <a:ext cx="2724000" cy="3529800"/>
          </a:xfrm>
          <a:prstGeom prst="rect">
            <a:avLst/>
          </a:prstGeom>
          <a:solidFill>
            <a:srgbClr val="A99797">
              <a:alpha val="27930"/>
            </a:srgbClr>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FFFFFF"/>
                </a:solidFill>
              </a:rPr>
              <a:t>Connected</a:t>
            </a:r>
            <a:endParaRPr sz="1800">
              <a:solidFill>
                <a:srgbClr val="FFFFFF"/>
              </a:solidFill>
            </a:endParaRPr>
          </a:p>
          <a:p>
            <a:pPr marL="457200" lvl="0" indent="-342900" algn="l" rtl="0">
              <a:lnSpc>
                <a:spcPct val="115000"/>
              </a:lnSpc>
              <a:spcBef>
                <a:spcPts val="1600"/>
              </a:spcBef>
              <a:spcAft>
                <a:spcPts val="0"/>
              </a:spcAft>
              <a:buClr>
                <a:srgbClr val="FFFFFF"/>
              </a:buClr>
              <a:buSzPts val="1800"/>
              <a:buChar char="●"/>
            </a:pPr>
            <a:r>
              <a:rPr lang="en" sz="1800">
                <a:solidFill>
                  <a:srgbClr val="FFFFFF"/>
                </a:solidFill>
              </a:rPr>
              <a:t>USAL</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Centurion</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Harbor</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500+ small carriers active</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a:t>
            </a:r>
            <a:endParaRPr sz="1800">
              <a:solidFill>
                <a:srgbClr val="FFFFFF"/>
              </a:solidFill>
            </a:endParaRPr>
          </a:p>
          <a:p>
            <a:pPr marL="0" lvl="0" indent="0" algn="l" rtl="0">
              <a:spcBef>
                <a:spcPts val="1600"/>
              </a:spcBef>
              <a:spcAft>
                <a:spcPts val="0"/>
              </a:spcAft>
              <a:buNone/>
            </a:pPr>
            <a:r>
              <a:rPr lang="en">
                <a:solidFill>
                  <a:srgbClr val="FFFFFF"/>
                </a:solidFill>
              </a:rPr>
              <a:t>	</a:t>
            </a:r>
            <a:endParaRPr>
              <a:solidFill>
                <a:srgbClr val="FFFFFF"/>
              </a:solidFill>
            </a:endParaRPr>
          </a:p>
        </p:txBody>
      </p:sp>
      <p:sp>
        <p:nvSpPr>
          <p:cNvPr id="105" name="Google Shape;105;p20"/>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involved?</a:t>
            </a:r>
            <a:endParaRPr/>
          </a:p>
        </p:txBody>
      </p:sp>
      <p:sp>
        <p:nvSpPr>
          <p:cNvPr id="106" name="Google Shape;106;p20"/>
          <p:cNvSpPr txBox="1">
            <a:spLocks noGrp="1"/>
          </p:cNvSpPr>
          <p:nvPr>
            <p:ph type="subTitle" idx="1"/>
          </p:nvPr>
        </p:nvSpPr>
        <p:spPr>
          <a:xfrm>
            <a:off x="3064463" y="1152475"/>
            <a:ext cx="2898900" cy="3529800"/>
          </a:xfrm>
          <a:prstGeom prst="rect">
            <a:avLst/>
          </a:prstGeom>
          <a:solidFill>
            <a:srgbClr val="A99797">
              <a:alpha val="27930"/>
            </a:srgbClr>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FFFFFF"/>
                </a:solidFill>
              </a:rPr>
              <a:t>Connecting</a:t>
            </a:r>
            <a:endParaRPr sz="1800">
              <a:solidFill>
                <a:srgbClr val="FFFFFF"/>
              </a:solidFill>
            </a:endParaRPr>
          </a:p>
          <a:p>
            <a:pPr marL="457200" lvl="0" indent="-342900" algn="l" rtl="0">
              <a:lnSpc>
                <a:spcPct val="115000"/>
              </a:lnSpc>
              <a:spcBef>
                <a:spcPts val="1600"/>
              </a:spcBef>
              <a:spcAft>
                <a:spcPts val="0"/>
              </a:spcAft>
              <a:buClr>
                <a:srgbClr val="FFFFFF"/>
              </a:buClr>
              <a:buSzPts val="1800"/>
              <a:buChar char="●"/>
            </a:pPr>
            <a:r>
              <a:rPr lang="en" sz="1800">
                <a:solidFill>
                  <a:srgbClr val="FFFFFF"/>
                </a:solidFill>
              </a:rPr>
              <a:t>Hansen &amp; Adkins</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Supreme</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Jack Cooper</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Sierra Mountain</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30+ ATLinks Carriers</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Loadrpm</a:t>
            </a:r>
            <a:endParaRPr sz="1800">
              <a:solidFill>
                <a:srgbClr val="FFFFFF"/>
              </a:solidFill>
            </a:endParaRPr>
          </a:p>
          <a:p>
            <a:pPr marL="457200" lvl="0" indent="0" algn="l" rtl="0">
              <a:lnSpc>
                <a:spcPct val="115000"/>
              </a:lnSpc>
              <a:spcBef>
                <a:spcPts val="1600"/>
              </a:spcBef>
              <a:spcAft>
                <a:spcPts val="0"/>
              </a:spcAft>
              <a:buNone/>
            </a:pPr>
            <a:endParaRPr sz="1800">
              <a:solidFill>
                <a:srgbClr val="FFFFFF"/>
              </a:solidFill>
            </a:endParaRPr>
          </a:p>
          <a:p>
            <a:pPr marL="0" lvl="0" indent="0" algn="l" rtl="0">
              <a:spcBef>
                <a:spcPts val="1600"/>
              </a:spcBef>
              <a:spcAft>
                <a:spcPts val="0"/>
              </a:spcAft>
              <a:buNone/>
            </a:pPr>
            <a:r>
              <a:rPr lang="en">
                <a:solidFill>
                  <a:srgbClr val="FFFFFF"/>
                </a:solidFill>
              </a:rPr>
              <a:t>	</a:t>
            </a:r>
            <a:endParaRPr>
              <a:solidFill>
                <a:srgbClr val="FFFFFF"/>
              </a:solidFill>
            </a:endParaRPr>
          </a:p>
        </p:txBody>
      </p:sp>
      <p:sp>
        <p:nvSpPr>
          <p:cNvPr id="107" name="Google Shape;107;p20"/>
          <p:cNvSpPr txBox="1">
            <a:spLocks noGrp="1"/>
          </p:cNvSpPr>
          <p:nvPr>
            <p:ph type="subTitle" idx="1"/>
          </p:nvPr>
        </p:nvSpPr>
        <p:spPr>
          <a:xfrm>
            <a:off x="6162450" y="1152475"/>
            <a:ext cx="2812500" cy="3529800"/>
          </a:xfrm>
          <a:prstGeom prst="rect">
            <a:avLst/>
          </a:prstGeom>
          <a:solidFill>
            <a:srgbClr val="A99797">
              <a:alpha val="27930"/>
            </a:srgbClr>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FFFFFF"/>
                </a:solidFill>
              </a:rPr>
              <a:t>Enabled Software </a:t>
            </a:r>
            <a:endParaRPr sz="1800">
              <a:solidFill>
                <a:srgbClr val="FFFFFF"/>
              </a:solidFill>
            </a:endParaRPr>
          </a:p>
          <a:p>
            <a:pPr marL="457200" lvl="0" indent="-342900" algn="l" rtl="0">
              <a:lnSpc>
                <a:spcPct val="115000"/>
              </a:lnSpc>
              <a:spcBef>
                <a:spcPts val="1600"/>
              </a:spcBef>
              <a:spcAft>
                <a:spcPts val="0"/>
              </a:spcAft>
              <a:buClr>
                <a:srgbClr val="FFFFFF"/>
              </a:buClr>
              <a:buSzPts val="1800"/>
              <a:buChar char="●"/>
            </a:pPr>
            <a:r>
              <a:rPr lang="en" sz="1800">
                <a:solidFill>
                  <a:srgbClr val="FFFFFF"/>
                </a:solidFill>
              </a:rPr>
              <a:t>Car Delivery Network </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ATLinks</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TMW</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ClearPath</a:t>
            </a:r>
            <a:endParaRPr sz="1800">
              <a:solidFill>
                <a:srgbClr val="FFFFFF"/>
              </a:solidFill>
            </a:endParaRPr>
          </a:p>
          <a:p>
            <a:pPr marL="0" lvl="0" indent="0" algn="l" rtl="0">
              <a:spcBef>
                <a:spcPts val="1600"/>
              </a:spcBef>
              <a:spcAft>
                <a:spcPts val="0"/>
              </a:spcAft>
              <a:buNone/>
            </a:pPr>
            <a:r>
              <a:rPr lang="en">
                <a:solidFill>
                  <a:srgbClr val="FFFFFF"/>
                </a:solidFill>
              </a:rPr>
              <a:t>	</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1"/>
          <p:cNvSpPr txBox="1">
            <a:spLocks noGrp="1"/>
          </p:cNvSpPr>
          <p:nvPr>
            <p:ph type="title" idx="4294967295"/>
          </p:nvPr>
        </p:nvSpPr>
        <p:spPr>
          <a:xfrm>
            <a:off x="311700" y="445025"/>
            <a:ext cx="8520600" cy="68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Benefits from a Carrier Exchange</a:t>
            </a:r>
            <a:endParaRPr/>
          </a:p>
          <a:p>
            <a:pPr marL="0" lvl="0" indent="0" algn="l" rtl="0">
              <a:spcBef>
                <a:spcPts val="0"/>
              </a:spcBef>
              <a:spcAft>
                <a:spcPts val="0"/>
              </a:spcAft>
              <a:buNone/>
            </a:pPr>
            <a:endParaRPr sz="4800"/>
          </a:p>
          <a:p>
            <a:pPr marL="0" lvl="0" indent="0" algn="ctr" rtl="0">
              <a:spcBef>
                <a:spcPts val="0"/>
              </a:spcBef>
              <a:spcAft>
                <a:spcPts val="0"/>
              </a:spcAft>
              <a:buNone/>
            </a:pPr>
            <a:endParaRPr sz="1800"/>
          </a:p>
          <a:p>
            <a:pPr marL="0" lvl="0" indent="0" algn="ctr" rtl="0">
              <a:spcBef>
                <a:spcPts val="0"/>
              </a:spcBef>
              <a:spcAft>
                <a:spcPts val="0"/>
              </a:spcAft>
              <a:buNone/>
            </a:pPr>
            <a:endParaRPr sz="1800"/>
          </a:p>
        </p:txBody>
      </p:sp>
      <p:sp>
        <p:nvSpPr>
          <p:cNvPr id="113" name="Google Shape;113;p21"/>
          <p:cNvSpPr txBox="1">
            <a:spLocks noGrp="1"/>
          </p:cNvSpPr>
          <p:nvPr>
            <p:ph type="title" idx="4294967295"/>
          </p:nvPr>
        </p:nvSpPr>
        <p:spPr>
          <a:xfrm>
            <a:off x="529225" y="1128725"/>
            <a:ext cx="8520600" cy="1034400"/>
          </a:xfrm>
          <a:prstGeom prst="rect">
            <a:avLst/>
          </a:prstGeom>
          <a:solidFill>
            <a:srgbClr val="A99797">
              <a:alpha val="27930"/>
            </a:srgbClr>
          </a:solidFill>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Reduce double-entry of data</a:t>
            </a:r>
            <a:endParaRPr sz="1800">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The load data is electronically transmitted directly into your TMS</a:t>
            </a:r>
            <a:endParaRPr sz="1400">
              <a:solidFill>
                <a:srgbClr val="FFFFFF"/>
              </a:solidFill>
            </a:endParaRPr>
          </a:p>
        </p:txBody>
      </p:sp>
      <p:sp>
        <p:nvSpPr>
          <p:cNvPr id="114" name="Google Shape;114;p21"/>
          <p:cNvSpPr txBox="1">
            <a:spLocks noGrp="1"/>
          </p:cNvSpPr>
          <p:nvPr>
            <p:ph type="title" idx="4294967295"/>
          </p:nvPr>
        </p:nvSpPr>
        <p:spPr>
          <a:xfrm>
            <a:off x="529225" y="2367750"/>
            <a:ext cx="8520600" cy="1195800"/>
          </a:xfrm>
          <a:prstGeom prst="rect">
            <a:avLst/>
          </a:prstGeom>
          <a:solidFill>
            <a:srgbClr val="A99797">
              <a:alpha val="27930"/>
            </a:srgbClr>
          </a:solidFill>
        </p:spPr>
        <p:txBody>
          <a:bodyPr spcFirstLastPara="1" wrap="square" lIns="91425" tIns="91425" rIns="91425" bIns="91425" anchor="t" anchorCtr="0">
            <a:noAutofit/>
          </a:bodyPr>
          <a:lstStyle/>
          <a:p>
            <a:pPr marL="0" lvl="0" indent="0" algn="l" rtl="0">
              <a:spcBef>
                <a:spcPts val="0"/>
              </a:spcBef>
              <a:spcAft>
                <a:spcPts val="0"/>
              </a:spcAft>
              <a:buNone/>
            </a:pPr>
            <a:r>
              <a:rPr lang="en" sz="1800"/>
              <a:t>Saves Time and Money</a:t>
            </a:r>
            <a:endParaRPr sz="1800"/>
          </a:p>
          <a:p>
            <a:pPr marL="457200" lvl="0" indent="-317500" algn="l" rtl="0">
              <a:spcBef>
                <a:spcPts val="0"/>
              </a:spcBef>
              <a:spcAft>
                <a:spcPts val="0"/>
              </a:spcAft>
              <a:buSzPts val="1400"/>
              <a:buChar char="●"/>
            </a:pPr>
            <a:r>
              <a:rPr lang="en" sz="1400"/>
              <a:t>Gain additional backhaul opportunities through a trusted network of connected carriers</a:t>
            </a:r>
            <a:endParaRPr sz="1400"/>
          </a:p>
          <a:p>
            <a:pPr marL="457200" lvl="0" indent="-317500" algn="l" rtl="0">
              <a:spcBef>
                <a:spcPts val="0"/>
              </a:spcBef>
              <a:spcAft>
                <a:spcPts val="0"/>
              </a:spcAft>
              <a:buSzPts val="1400"/>
              <a:buChar char="●"/>
            </a:pPr>
            <a:r>
              <a:rPr lang="en" sz="1400"/>
              <a:t>Office personnel will receive all load status updates electronically</a:t>
            </a:r>
            <a:endParaRPr sz="1400"/>
          </a:p>
          <a:p>
            <a:pPr marL="457200" lvl="0" indent="-317500" algn="l" rtl="0">
              <a:spcBef>
                <a:spcPts val="0"/>
              </a:spcBef>
              <a:spcAft>
                <a:spcPts val="0"/>
              </a:spcAft>
              <a:buSzPts val="1400"/>
              <a:buChar char="●"/>
            </a:pPr>
            <a:r>
              <a:rPr lang="en" sz="1400"/>
              <a:t>They’re freed up to manage your freight, drivers and service customers instead of chasing paperwork, redundant data entry and lost hours on emails and phone calls. </a:t>
            </a:r>
            <a:endParaRPr sz="1400"/>
          </a:p>
          <a:p>
            <a:pPr marL="0" lvl="0" indent="0" algn="l" rtl="0">
              <a:spcBef>
                <a:spcPts val="0"/>
              </a:spcBef>
              <a:spcAft>
                <a:spcPts val="0"/>
              </a:spcAft>
              <a:buNone/>
            </a:pPr>
            <a:endParaRP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952</Words>
  <Application>Microsoft Office PowerPoint</Application>
  <PresentationFormat>On-screen Show (16:9)</PresentationFormat>
  <Paragraphs>108</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Dark</vt:lpstr>
      <vt:lpstr>PowerPoint Presentation</vt:lpstr>
      <vt:lpstr>PowerPoint Presentation</vt:lpstr>
      <vt:lpstr>Data exchange  An AHAA supported initiative to help carriers do better business</vt:lpstr>
      <vt:lpstr>What is it?</vt:lpstr>
      <vt:lpstr>Why do we need a Data exchange? </vt:lpstr>
      <vt:lpstr>Why do you need a Data exchange? </vt:lpstr>
      <vt:lpstr>What if we don’t exchange data electronically?</vt:lpstr>
      <vt:lpstr>Who is involved?</vt:lpstr>
      <vt:lpstr>The Benefits from a Carrier Exchange   </vt:lpstr>
      <vt:lpstr> </vt:lpstr>
      <vt:lpstr>How do I get connected?</vt:lpstr>
      <vt:lpstr>QUESTIONS ?  An AHAA supported initiative to help carriers do better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Guy Young</dc:creator>
  <cp:lastModifiedBy>Guy Young</cp:lastModifiedBy>
  <cp:revision>1</cp:revision>
  <dcterms:modified xsi:type="dcterms:W3CDTF">2019-10-25T17:00:00Z</dcterms:modified>
</cp:coreProperties>
</file>