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2"/>
  </p:notesMasterIdLst>
  <p:sldIdLst>
    <p:sldId id="256" r:id="rId2"/>
    <p:sldId id="257" r:id="rId3"/>
    <p:sldId id="258" r:id="rId4"/>
    <p:sldId id="263" r:id="rId5"/>
    <p:sldId id="261" r:id="rId6"/>
    <p:sldId id="266" r:id="rId7"/>
    <p:sldId id="259" r:id="rId8"/>
    <p:sldId id="260" r:id="rId9"/>
    <p:sldId id="262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1" d="100"/>
          <a:sy n="81" d="100"/>
        </p:scale>
        <p:origin x="1498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C27444-4C76-2349-9167-F4D629F91BAC}" type="datetimeFigureOut">
              <a:rPr lang="en-US" smtClean="0"/>
              <a:t>10/25/2019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BF3ACC-3574-C34A-B6C4-9808A5BA6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9880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BF3ACC-3574-C34A-B6C4-9808A5BA6DC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020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E2307-1E40-4E12-8716-25BFDA8E7013}" type="datetime1">
              <a:rPr lang="en-US" smtClean="0"/>
              <a:pPr/>
              <a:t>10/25/2019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FCF5A-EA79-452C-A52C-1A2668C2E7DF}" type="datetime1">
              <a:rPr lang="en-US" smtClean="0"/>
              <a:pPr/>
              <a:t>10/25/2019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C4C28-BD4B-4892-9A2D-6E19BD753A9A}" type="datetime1">
              <a:rPr lang="en-US" smtClean="0"/>
              <a:pPr/>
              <a:t>10/25/2019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D9D02-426E-46C9-9EE9-0DE1EF8B2838}" type="datetime1">
              <a:rPr lang="en-US" smtClean="0"/>
              <a:pPr/>
              <a:t>10/25/2019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AEBBE-F8B2-42CF-9895-E86A608384EB}" type="datetime1">
              <a:rPr lang="en-US" smtClean="0"/>
              <a:pPr/>
              <a:t>10/25/2019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AA6B6-10E5-4810-BC9F-DA72D8452E73}" type="datetime1">
              <a:rPr lang="en-US" smtClean="0"/>
              <a:pPr/>
              <a:t>10/25/2019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8D072-EF12-4AA2-BD71-ABC68B06D0E2}" type="datetime1">
              <a:rPr lang="en-US" smtClean="0"/>
              <a:pPr/>
              <a:t>10/25/2019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BF60-6CC3-4B74-A60D-3486985E4346}" type="datetime1">
              <a:rPr lang="en-US" smtClean="0"/>
              <a:pPr/>
              <a:t>10/25/2019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14818-984F-4759-BF72-A33BDC1963BD}" type="datetime1">
              <a:rPr lang="en-US" smtClean="0"/>
              <a:pPr/>
              <a:t>10/25/2019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7E191-5F94-4FC1-B823-BD7CABF7FA06}" type="datetime1">
              <a:rPr lang="en-US" smtClean="0"/>
              <a:pPr/>
              <a:t>10/25/2019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56D55-EFBE-4F9B-8A5F-09D42CA22A9B}" type="datetime1">
              <a:rPr lang="en-US" smtClean="0"/>
              <a:pPr/>
              <a:t>10/25/2019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9D1D110F-3F4E-48D9-B8AA-5D0E825AFDBA}" type="datetime1">
              <a:rPr lang="en-US" smtClean="0"/>
              <a:pPr/>
              <a:t>10/25/2019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33564"/>
            <a:ext cx="7772400" cy="1116768"/>
          </a:xfrm>
        </p:spPr>
        <p:txBody>
          <a:bodyPr>
            <a:normAutofit/>
          </a:bodyPr>
          <a:lstStyle/>
          <a:p>
            <a:r>
              <a:rPr lang="en-US" sz="3200" dirty="0"/>
              <a:t>Industry Sales /Opportunities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120330"/>
            <a:ext cx="6400800" cy="514589"/>
          </a:xfrm>
        </p:spPr>
        <p:txBody>
          <a:bodyPr/>
          <a:lstStyle/>
          <a:p>
            <a:pPr algn="l"/>
            <a:r>
              <a:rPr lang="en-US" dirty="0">
                <a:solidFill>
                  <a:srgbClr val="000000"/>
                </a:solidFill>
              </a:rPr>
              <a:t>North Motors Group  / </a:t>
            </a:r>
            <a:r>
              <a:rPr lang="en-US" dirty="0" err="1">
                <a:solidFill>
                  <a:srgbClr val="000000"/>
                </a:solidFill>
              </a:rPr>
              <a:t>NorthMotorsGroup.com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036257" y="2762713"/>
            <a:ext cx="5221604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0000"/>
                </a:solidFill>
              </a:rPr>
              <a:t>Dennis Manns</a:t>
            </a:r>
          </a:p>
          <a:p>
            <a:pPr algn="ctr"/>
            <a:r>
              <a:rPr lang="en-US" dirty="0">
                <a:solidFill>
                  <a:srgbClr val="000000"/>
                </a:solidFill>
              </a:rPr>
              <a:t>Executive Vice President</a:t>
            </a:r>
          </a:p>
          <a:p>
            <a:pPr algn="ctr"/>
            <a:r>
              <a:rPr lang="en-US" dirty="0">
                <a:solidFill>
                  <a:srgbClr val="000000"/>
                </a:solidFill>
              </a:rPr>
              <a:t>North Motors Group</a:t>
            </a:r>
          </a:p>
        </p:txBody>
      </p:sp>
    </p:spTree>
    <p:extLst>
      <p:ext uri="{BB962C8B-B14F-4D97-AF65-F5344CB8AC3E}">
        <p14:creationId xmlns:p14="http://schemas.microsoft.com/office/powerpoint/2010/main" val="36172307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4259049"/>
            <a:ext cx="7408333" cy="1867114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dirty="0"/>
              <a:t>Dennis Manns</a:t>
            </a:r>
          </a:p>
          <a:p>
            <a:pPr marL="0" indent="0" algn="ctr">
              <a:buNone/>
            </a:pPr>
            <a:r>
              <a:rPr lang="en-US" dirty="0"/>
              <a:t>Executive Vice President</a:t>
            </a:r>
          </a:p>
          <a:p>
            <a:pPr marL="0" indent="0" algn="ctr">
              <a:buNone/>
            </a:pPr>
            <a:r>
              <a:rPr lang="en-US" dirty="0" err="1"/>
              <a:t>NorthMotorsGroup.com</a:t>
            </a:r>
            <a:endParaRPr lang="en-US" dirty="0"/>
          </a:p>
          <a:p>
            <a:pPr marL="0" indent="0" algn="ctr">
              <a:buNone/>
            </a:pPr>
            <a:r>
              <a:rPr lang="en-US" dirty="0"/>
              <a:t>310/503-8016</a:t>
            </a:r>
          </a:p>
          <a:p>
            <a:pPr marL="0" indent="0" algn="ctr">
              <a:buNone/>
            </a:pPr>
            <a:r>
              <a:rPr lang="en-US" dirty="0"/>
              <a:t>Dlmnns4@gmail.com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621492"/>
          </a:xfrm>
        </p:spPr>
        <p:txBody>
          <a:bodyPr/>
          <a:lstStyle/>
          <a:p>
            <a:r>
              <a:rPr lang="en-US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6133126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05225893"/>
              </p:ext>
            </p:extLst>
          </p:nvPr>
        </p:nvGraphicFramePr>
        <p:xfrm>
          <a:off x="871538" y="1729896"/>
          <a:ext cx="7408863" cy="42089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96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696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696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2512">
                <a:tc>
                  <a:txBody>
                    <a:bodyPr/>
                    <a:lstStyle/>
                    <a:p>
                      <a:r>
                        <a:rPr lang="en-US" dirty="0"/>
                        <a:t>Brand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/>
                        <a:t>Sept- </a:t>
                      </a:r>
                      <a:r>
                        <a:rPr lang="en-US" dirty="0"/>
                        <a:t>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%</a:t>
                      </a:r>
                      <a:r>
                        <a:rPr lang="en-US" baseline="0" dirty="0"/>
                        <a:t> Change from 2018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7024">
                <a:tc>
                  <a:txBody>
                    <a:bodyPr/>
                    <a:lstStyle/>
                    <a:p>
                      <a:r>
                        <a:rPr lang="en-US" dirty="0"/>
                        <a:t>GM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2,144,972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  <a:r>
                        <a:rPr lang="en-US" baseline="0" dirty="0"/>
                        <a:t> 1.1%    (23,836)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7024">
                <a:tc>
                  <a:txBody>
                    <a:bodyPr/>
                    <a:lstStyle/>
                    <a:p>
                      <a:r>
                        <a:rPr lang="en-US" dirty="0"/>
                        <a:t>Ford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1,807,460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-3.9%    (71,193)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7024">
                <a:tc>
                  <a:txBody>
                    <a:bodyPr/>
                    <a:lstStyle/>
                    <a:p>
                      <a:r>
                        <a:rPr lang="en-US" dirty="0"/>
                        <a:t>Toyota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1,779,302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-2.5     (44,934)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7024">
                <a:tc>
                  <a:txBody>
                    <a:bodyPr/>
                    <a:lstStyle/>
                    <a:p>
                      <a:r>
                        <a:rPr lang="en-US" dirty="0"/>
                        <a:t>Chrysler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1,669,469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-1.1%     (18,926)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7024">
                <a:tc>
                  <a:txBody>
                    <a:bodyPr/>
                    <a:lstStyle/>
                    <a:p>
                      <a:r>
                        <a:rPr lang="en-US" dirty="0"/>
                        <a:t>Honda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1,206,209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/>
                        <a:t>- .07%    (788)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7024">
                <a:tc>
                  <a:txBody>
                    <a:bodyPr/>
                    <a:lstStyle/>
                    <a:p>
                      <a:r>
                        <a:rPr lang="en-US" dirty="0"/>
                        <a:t>Nissan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1,139,961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-6.9%     (78,119)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7024">
                <a:tc>
                  <a:txBody>
                    <a:bodyPr/>
                    <a:lstStyle/>
                    <a:p>
                      <a:r>
                        <a:rPr lang="en-US" dirty="0"/>
                        <a:t>Hyundai/Kia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984,863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+3.3%    (31,121)    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27024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Leading Brands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10,732,236   (84.3%)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97.3%    (206,675)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27024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Industry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12,730,083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-1.67%</a:t>
                      </a:r>
                      <a:r>
                        <a:rPr lang="en-US" baseline="0" dirty="0">
                          <a:solidFill>
                            <a:srgbClr val="FF0000"/>
                          </a:solidFill>
                        </a:rPr>
                        <a:t>    (212,382)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Industry Sales Update</a:t>
            </a:r>
            <a:br>
              <a:rPr lang="en-US" sz="3200" dirty="0"/>
            </a:br>
            <a:r>
              <a:rPr lang="en-US" sz="3200" dirty="0"/>
              <a:t>September -  2019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66334" y="6306459"/>
            <a:ext cx="23537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North Motors Group</a:t>
            </a:r>
          </a:p>
        </p:txBody>
      </p:sp>
    </p:spTree>
    <p:extLst>
      <p:ext uri="{BB962C8B-B14F-4D97-AF65-F5344CB8AC3E}">
        <p14:creationId xmlns:p14="http://schemas.microsoft.com/office/powerpoint/2010/main" val="28334088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7223245"/>
              </p:ext>
            </p:extLst>
          </p:nvPr>
        </p:nvGraphicFramePr>
        <p:xfrm>
          <a:off x="871538" y="1612362"/>
          <a:ext cx="7408863" cy="45184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96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696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696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39478">
                <a:tc>
                  <a:txBody>
                    <a:bodyPr/>
                    <a:lstStyle/>
                    <a:p>
                      <a:r>
                        <a:rPr lang="en-US" dirty="0"/>
                        <a:t>Brand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Truck % 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Truck % 2018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7867">
                <a:tc>
                  <a:txBody>
                    <a:bodyPr/>
                    <a:lstStyle/>
                    <a:p>
                      <a:r>
                        <a:rPr lang="en-US" dirty="0"/>
                        <a:t>GM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7867">
                <a:tc>
                  <a:txBody>
                    <a:bodyPr/>
                    <a:lstStyle/>
                    <a:p>
                      <a:r>
                        <a:rPr lang="en-US" dirty="0"/>
                        <a:t>Ford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7867">
                <a:tc>
                  <a:txBody>
                    <a:bodyPr/>
                    <a:lstStyle/>
                    <a:p>
                      <a:r>
                        <a:rPr lang="en-US" dirty="0"/>
                        <a:t>Chrysler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90.5%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7867">
                <a:tc>
                  <a:txBody>
                    <a:bodyPr/>
                    <a:lstStyle/>
                    <a:p>
                      <a:r>
                        <a:rPr lang="en-US" dirty="0"/>
                        <a:t>Toyota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63.5%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7867">
                <a:tc>
                  <a:txBody>
                    <a:bodyPr/>
                    <a:lstStyle/>
                    <a:p>
                      <a:r>
                        <a:rPr lang="en-US" dirty="0"/>
                        <a:t>Honda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7867">
                <a:tc>
                  <a:txBody>
                    <a:bodyPr/>
                    <a:lstStyle/>
                    <a:p>
                      <a:r>
                        <a:rPr lang="en-US" dirty="0"/>
                        <a:t>Nissan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7867">
                <a:tc>
                  <a:txBody>
                    <a:bodyPr/>
                    <a:lstStyle/>
                    <a:p>
                      <a:r>
                        <a:rPr lang="en-US" dirty="0"/>
                        <a:t>Hyundai/Kia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7867">
                <a:tc>
                  <a:txBody>
                    <a:bodyPr/>
                    <a:lstStyle/>
                    <a:p>
                      <a:r>
                        <a:rPr lang="en-US" dirty="0"/>
                        <a:t>Subaru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81.9%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76.9%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87098">
                <a:tc>
                  <a:txBody>
                    <a:bodyPr/>
                    <a:lstStyle/>
                    <a:p>
                      <a:r>
                        <a:rPr lang="en-US" dirty="0"/>
                        <a:t>Industry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71.51%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68.5%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Cars </a:t>
                      </a:r>
                      <a:r>
                        <a:rPr lang="mr-IN" dirty="0"/>
                        <a:t>–</a:t>
                      </a:r>
                      <a:r>
                        <a:rPr lang="en-US" dirty="0"/>
                        <a:t> 449,006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Trucks + 236,624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</p:spPr>
        <p:txBody>
          <a:bodyPr>
            <a:normAutofit fontScale="90000"/>
          </a:bodyPr>
          <a:lstStyle/>
          <a:p>
            <a:r>
              <a:rPr lang="en-US" dirty="0"/>
              <a:t>Truck/Car Mix</a:t>
            </a:r>
            <a:br>
              <a:rPr lang="en-US" dirty="0"/>
            </a:br>
            <a:r>
              <a:rPr lang="en-US" dirty="0"/>
              <a:t>Trucks are King!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871538" y="6503535"/>
            <a:ext cx="33980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North Motors Group</a:t>
            </a:r>
          </a:p>
        </p:txBody>
      </p:sp>
    </p:spTree>
    <p:extLst>
      <p:ext uri="{BB962C8B-B14F-4D97-AF65-F5344CB8AC3E}">
        <p14:creationId xmlns:p14="http://schemas.microsoft.com/office/powerpoint/2010/main" val="17946139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1591056"/>
            <a:ext cx="7408333" cy="4354095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/>
              <a:t>Brand		2019		2018</a:t>
            </a:r>
            <a:r>
              <a:rPr lang="en-US" dirty="0"/>
              <a:t>	</a:t>
            </a:r>
          </a:p>
          <a:p>
            <a:r>
              <a:rPr lang="en-US" dirty="0"/>
              <a:t>Ford			13.6		13.9</a:t>
            </a:r>
          </a:p>
          <a:p>
            <a:r>
              <a:rPr lang="en-US" dirty="0"/>
              <a:t>Toyota		12.3		12.4</a:t>
            </a:r>
          </a:p>
          <a:p>
            <a:r>
              <a:rPr lang="en-US" dirty="0"/>
              <a:t>Chevrolet		11.4		11.6</a:t>
            </a:r>
          </a:p>
          <a:p>
            <a:r>
              <a:rPr lang="en-US" dirty="0"/>
              <a:t>Honda		</a:t>
            </a:r>
            <a:r>
              <a:rPr lang="en-US" b="1" dirty="0">
                <a:solidFill>
                  <a:srgbClr val="FF0000"/>
                </a:solidFill>
              </a:rPr>
              <a:t>8.6</a:t>
            </a:r>
            <a:r>
              <a:rPr lang="en-US" dirty="0"/>
              <a:t>		8.4</a:t>
            </a:r>
          </a:p>
          <a:p>
            <a:r>
              <a:rPr lang="en-US" dirty="0"/>
              <a:t>Nissan		7.5		7.9</a:t>
            </a:r>
            <a:endParaRPr lang="en-US" u="sng" dirty="0"/>
          </a:p>
          <a:p>
            <a:r>
              <a:rPr lang="en-US" dirty="0"/>
              <a:t>Jeep			5.5		5.8</a:t>
            </a:r>
          </a:p>
          <a:p>
            <a:r>
              <a:rPr lang="en-US" dirty="0"/>
              <a:t>Subaru		</a:t>
            </a:r>
            <a:r>
              <a:rPr lang="en-US" b="1" dirty="0">
                <a:solidFill>
                  <a:srgbClr val="FF0000"/>
                </a:solidFill>
              </a:rPr>
              <a:t>4.1</a:t>
            </a:r>
            <a:r>
              <a:rPr lang="en-US" dirty="0"/>
              <a:t>		3.9</a:t>
            </a:r>
          </a:p>
          <a:p>
            <a:r>
              <a:rPr lang="en-US" dirty="0"/>
              <a:t>Ram			</a:t>
            </a:r>
            <a:r>
              <a:rPr lang="en-US" b="1" dirty="0">
                <a:solidFill>
                  <a:srgbClr val="FF0000"/>
                </a:solidFill>
              </a:rPr>
              <a:t>4.0</a:t>
            </a:r>
            <a:r>
              <a:rPr lang="en-US" dirty="0"/>
              <a:t>		3.2</a:t>
            </a:r>
          </a:p>
          <a:p>
            <a:r>
              <a:rPr lang="en-US" dirty="0"/>
              <a:t>Hyundai		</a:t>
            </a:r>
            <a:r>
              <a:rPr lang="en-US" b="1" dirty="0">
                <a:solidFill>
                  <a:srgbClr val="FF0000"/>
                </a:solidFill>
              </a:rPr>
              <a:t>4.0</a:t>
            </a:r>
            <a:r>
              <a:rPr lang="en-US" dirty="0"/>
              <a:t>		3.8</a:t>
            </a:r>
          </a:p>
          <a:p>
            <a:r>
              <a:rPr lang="en-US" dirty="0"/>
              <a:t>Kia			</a:t>
            </a:r>
            <a:r>
              <a:rPr lang="en-US" b="1" dirty="0">
                <a:solidFill>
                  <a:srgbClr val="FF0000"/>
                </a:solidFill>
              </a:rPr>
              <a:t>3.6</a:t>
            </a:r>
            <a:r>
              <a:rPr lang="en-US" dirty="0"/>
              <a:t>		3.5</a:t>
            </a:r>
          </a:p>
          <a:p>
            <a:r>
              <a:rPr lang="en-US" dirty="0"/>
              <a:t>GMC			</a:t>
            </a:r>
            <a:r>
              <a:rPr lang="en-US" b="1" dirty="0">
                <a:solidFill>
                  <a:srgbClr val="FF0000"/>
                </a:solidFill>
              </a:rPr>
              <a:t>3.3</a:t>
            </a:r>
            <a:r>
              <a:rPr lang="en-US" dirty="0"/>
              <a:t>		3.1		</a:t>
            </a:r>
          </a:p>
          <a:p>
            <a:r>
              <a:rPr lang="en-US" dirty="0"/>
              <a:t>Dodge		2.6		2.8</a:t>
            </a:r>
          </a:p>
          <a:p>
            <a:r>
              <a:rPr lang="en-US" dirty="0"/>
              <a:t>VW			</a:t>
            </a:r>
            <a:r>
              <a:rPr lang="en-US" b="1" dirty="0">
                <a:solidFill>
                  <a:srgbClr val="FF0000"/>
                </a:solidFill>
              </a:rPr>
              <a:t>2.2</a:t>
            </a:r>
            <a:r>
              <a:rPr lang="en-US" dirty="0"/>
              <a:t>		2.1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Brand Market Share Change</a:t>
            </a:r>
            <a:br>
              <a:rPr lang="en-US" dirty="0"/>
            </a:br>
            <a:r>
              <a:rPr lang="en-US" sz="1800" dirty="0"/>
              <a:t>9 months/2019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52443" y="6087485"/>
            <a:ext cx="34860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North Motors Group</a:t>
            </a:r>
          </a:p>
        </p:txBody>
      </p:sp>
    </p:spTree>
    <p:extLst>
      <p:ext uri="{BB962C8B-B14F-4D97-AF65-F5344CB8AC3E}">
        <p14:creationId xmlns:p14="http://schemas.microsoft.com/office/powerpoint/2010/main" val="13115808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1707999"/>
            <a:ext cx="7408333" cy="4040075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Product affordability has become a big industry issue.</a:t>
            </a:r>
          </a:p>
          <a:p>
            <a:r>
              <a:rPr lang="en-US" dirty="0"/>
              <a:t>Advanced technology is a key driver  Such as: </a:t>
            </a:r>
          </a:p>
          <a:p>
            <a:pPr marL="0" indent="0">
              <a:buNone/>
            </a:pPr>
            <a:r>
              <a:rPr lang="en-US" dirty="0"/>
              <a:t>	Semi autonomous/ automatic braking /maintain lane to 	avoid collisions.</a:t>
            </a:r>
          </a:p>
          <a:p>
            <a:r>
              <a:rPr lang="en-US" dirty="0"/>
              <a:t>Buyer affordability is still important.</a:t>
            </a:r>
          </a:p>
          <a:p>
            <a:pPr marL="0" indent="0">
              <a:buNone/>
            </a:pPr>
            <a:r>
              <a:rPr lang="en-US" dirty="0"/>
              <a:t>	Average lease payment is $494</a:t>
            </a:r>
          </a:p>
          <a:p>
            <a:pPr marL="0" indent="0">
              <a:buNone/>
            </a:pPr>
            <a:r>
              <a:rPr lang="en-US" dirty="0"/>
              <a:t>	Average vehicle transaction is $37,590</a:t>
            </a:r>
          </a:p>
          <a:p>
            <a:r>
              <a:rPr lang="en-US" dirty="0"/>
              <a:t>Base Jeep Gladiator is $45,000</a:t>
            </a:r>
          </a:p>
          <a:p>
            <a:r>
              <a:rPr lang="en-US" dirty="0"/>
              <a:t>Average Jeep Gladiator transaction is $60,000</a:t>
            </a:r>
          </a:p>
          <a:p>
            <a:r>
              <a:rPr lang="en-US" dirty="0"/>
              <a:t>When times are good, buyers want all the bells and whistles</a:t>
            </a:r>
          </a:p>
          <a:p>
            <a:r>
              <a:rPr lang="en-US" dirty="0"/>
              <a:t>When times get tough, buyers shift very quickly in what they purchase.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Industry Key Drivers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72067" y="6229818"/>
            <a:ext cx="43499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North Motors Group</a:t>
            </a:r>
          </a:p>
        </p:txBody>
      </p:sp>
    </p:spTree>
    <p:extLst>
      <p:ext uri="{BB962C8B-B14F-4D97-AF65-F5344CB8AC3E}">
        <p14:creationId xmlns:p14="http://schemas.microsoft.com/office/powerpoint/2010/main" val="1426843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9450677"/>
              </p:ext>
            </p:extLst>
          </p:nvPr>
        </p:nvGraphicFramePr>
        <p:xfrm>
          <a:off x="871538" y="2674938"/>
          <a:ext cx="7408862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044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044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dirty="0"/>
                        <a:t>1.</a:t>
                      </a:r>
                      <a:r>
                        <a:rPr lang="en-US" baseline="0" dirty="0"/>
                        <a:t> Lexus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6. Mercedes-Benz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2.</a:t>
                      </a:r>
                      <a:r>
                        <a:rPr lang="en-US" baseline="0" dirty="0"/>
                        <a:t> Toyota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7. Audi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3.</a:t>
                      </a:r>
                      <a:r>
                        <a:rPr lang="en-US" baseline="0" dirty="0"/>
                        <a:t>  Subaru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8. Volvo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4. Honda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9. Jeep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5.</a:t>
                      </a:r>
                      <a:r>
                        <a:rPr lang="en-US" baseline="0" dirty="0"/>
                        <a:t> Porsche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10. Acura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NADA Dealer Attitude Survey</a:t>
            </a:r>
            <a:br>
              <a:rPr lang="en-US" dirty="0"/>
            </a:br>
            <a:r>
              <a:rPr lang="en-US" dirty="0"/>
              <a:t>Most Liked Brands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58330" y="4992613"/>
            <a:ext cx="82107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Measures satisfaction with franchise value and policies and field staff/winter survey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85286" y="6142228"/>
            <a:ext cx="28135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North Motors Group</a:t>
            </a:r>
          </a:p>
        </p:txBody>
      </p:sp>
    </p:spTree>
    <p:extLst>
      <p:ext uri="{BB962C8B-B14F-4D97-AF65-F5344CB8AC3E}">
        <p14:creationId xmlns:p14="http://schemas.microsoft.com/office/powerpoint/2010/main" val="38680918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2003615"/>
            <a:ext cx="7408333" cy="3952486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1. Mend relationships with dealers</a:t>
            </a:r>
          </a:p>
          <a:p>
            <a:pPr lvl="2"/>
            <a:r>
              <a:rPr lang="en-US" dirty="0"/>
              <a:t>Relations have been strained for years.</a:t>
            </a:r>
          </a:p>
          <a:p>
            <a:r>
              <a:rPr lang="en-US" dirty="0"/>
              <a:t>2. Boost dealer profitability </a:t>
            </a:r>
          </a:p>
          <a:p>
            <a:pPr lvl="2"/>
            <a:r>
              <a:rPr lang="en-US" dirty="0"/>
              <a:t>( 30% are losing money </a:t>
            </a:r>
            <a:r>
              <a:rPr lang="mr-IN" dirty="0"/>
              <a:t>–</a:t>
            </a:r>
            <a:r>
              <a:rPr lang="en-US" dirty="0"/>
              <a:t> 10% break even)</a:t>
            </a:r>
          </a:p>
          <a:p>
            <a:r>
              <a:rPr lang="en-US" dirty="0"/>
              <a:t>3. Reject low margins </a:t>
            </a:r>
          </a:p>
          <a:p>
            <a:pPr lvl="2"/>
            <a:r>
              <a:rPr lang="en-US" dirty="0"/>
              <a:t>Brand has been focused on low-margin/price and any credit type customer</a:t>
            </a:r>
          </a:p>
          <a:p>
            <a:r>
              <a:rPr lang="en-US" dirty="0"/>
              <a:t>4. Resolve stair-steps </a:t>
            </a:r>
          </a:p>
          <a:p>
            <a:pPr lvl="2"/>
            <a:r>
              <a:rPr lang="en-US" dirty="0"/>
              <a:t>Dealers must hit up to eight performance goals to unlock the maximum bonus.  </a:t>
            </a:r>
          </a:p>
          <a:p>
            <a:r>
              <a:rPr lang="en-US" dirty="0"/>
              <a:t>5. Boost marketing support</a:t>
            </a:r>
          </a:p>
          <a:p>
            <a:pPr lvl="2"/>
            <a:r>
              <a:rPr lang="en-US" dirty="0"/>
              <a:t> Boost advertising and marketing spending .  Don’t launch and leave </a:t>
            </a:r>
            <a:r>
              <a:rPr lang="mr-IN" dirty="0"/>
              <a:t>–</a:t>
            </a:r>
            <a:r>
              <a:rPr lang="en-US" dirty="0"/>
              <a:t> spend the money up front.</a:t>
            </a:r>
          </a:p>
          <a:p>
            <a:r>
              <a:rPr lang="en-US" dirty="0"/>
              <a:t>6. Shorten life cycles </a:t>
            </a:r>
          </a:p>
          <a:p>
            <a:pPr lvl="2"/>
            <a:r>
              <a:rPr lang="en-US" dirty="0"/>
              <a:t>Nissan is on a six year product cycle.</a:t>
            </a:r>
          </a:p>
          <a:p>
            <a:r>
              <a:rPr lang="en-US" dirty="0"/>
              <a:t>7. Pare the product line</a:t>
            </a:r>
          </a:p>
          <a:p>
            <a:pPr lvl="2"/>
            <a:r>
              <a:rPr lang="en-US" dirty="0"/>
              <a:t>Line-up has 18 nameplates with 3-4 trim packages.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OEM Issues Concerns</a:t>
            </a:r>
            <a:br>
              <a:rPr lang="en-US" dirty="0"/>
            </a:br>
            <a:r>
              <a:rPr lang="en-US" dirty="0"/>
              <a:t>Nissan example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72067" y="6198434"/>
            <a:ext cx="24122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North Motors Group</a:t>
            </a:r>
          </a:p>
        </p:txBody>
      </p:sp>
    </p:spTree>
    <p:extLst>
      <p:ext uri="{BB962C8B-B14F-4D97-AF65-F5344CB8AC3E}">
        <p14:creationId xmlns:p14="http://schemas.microsoft.com/office/powerpoint/2010/main" val="16349397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1981717"/>
            <a:ext cx="7408333" cy="3722562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/>
              <a:t>Rivian</a:t>
            </a:r>
            <a:r>
              <a:rPr lang="en-US" dirty="0"/>
              <a:t> </a:t>
            </a:r>
            <a:r>
              <a:rPr lang="mr-IN" dirty="0"/>
              <a:t>–</a:t>
            </a:r>
            <a:r>
              <a:rPr lang="en-US" dirty="0"/>
              <a:t> Purchased Mitsubishi factory in Normal, IL</a:t>
            </a:r>
          </a:p>
          <a:p>
            <a:r>
              <a:rPr lang="en-US" dirty="0"/>
              <a:t>Bollinger Motors </a:t>
            </a:r>
            <a:r>
              <a:rPr lang="mr-IN" dirty="0"/>
              <a:t>–</a:t>
            </a:r>
            <a:r>
              <a:rPr lang="en-US" dirty="0"/>
              <a:t>Plans to be Detroit based</a:t>
            </a:r>
          </a:p>
          <a:p>
            <a:r>
              <a:rPr lang="en-US" dirty="0" err="1"/>
              <a:t>Byton</a:t>
            </a:r>
            <a:r>
              <a:rPr lang="en-US" dirty="0"/>
              <a:t> </a:t>
            </a:r>
            <a:r>
              <a:rPr lang="mr-IN" dirty="0"/>
              <a:t>–</a:t>
            </a:r>
            <a:r>
              <a:rPr lang="en-US" dirty="0"/>
              <a:t> Chinese bankrolled.  Plans a 2021 launch</a:t>
            </a:r>
          </a:p>
          <a:p>
            <a:r>
              <a:rPr lang="en-US" dirty="0"/>
              <a:t>Karma Automotive </a:t>
            </a:r>
            <a:r>
              <a:rPr lang="mr-IN" dirty="0"/>
              <a:t>–</a:t>
            </a:r>
            <a:r>
              <a:rPr lang="en-US" dirty="0"/>
              <a:t> formerly </a:t>
            </a:r>
            <a:r>
              <a:rPr lang="en-US" dirty="0" err="1"/>
              <a:t>Fisker</a:t>
            </a:r>
            <a:r>
              <a:rPr lang="en-US" dirty="0"/>
              <a:t> Karma </a:t>
            </a:r>
            <a:r>
              <a:rPr lang="mr-IN" dirty="0"/>
              <a:t>–</a:t>
            </a:r>
            <a:r>
              <a:rPr lang="en-US" dirty="0"/>
              <a:t> funded by Chinese </a:t>
            </a:r>
            <a:r>
              <a:rPr lang="en-US" dirty="0" err="1"/>
              <a:t>Wanxiang</a:t>
            </a:r>
            <a:r>
              <a:rPr lang="en-US" dirty="0"/>
              <a:t> Group</a:t>
            </a:r>
          </a:p>
          <a:p>
            <a:r>
              <a:rPr lang="en-US" dirty="0" err="1"/>
              <a:t>Zotye</a:t>
            </a:r>
            <a:r>
              <a:rPr lang="en-US" dirty="0"/>
              <a:t> </a:t>
            </a:r>
            <a:r>
              <a:rPr lang="mr-IN" dirty="0"/>
              <a:t>–</a:t>
            </a:r>
            <a:r>
              <a:rPr lang="en-US" dirty="0"/>
              <a:t> Just signed 100 dealers </a:t>
            </a:r>
            <a:r>
              <a:rPr lang="mr-IN" dirty="0"/>
              <a:t>–</a:t>
            </a:r>
            <a:r>
              <a:rPr lang="en-US" dirty="0"/>
              <a:t> 2021 launch</a:t>
            </a:r>
          </a:p>
          <a:p>
            <a:r>
              <a:rPr lang="en-US" dirty="0" err="1"/>
              <a:t>Nio</a:t>
            </a:r>
            <a:r>
              <a:rPr lang="en-US" dirty="0"/>
              <a:t> </a:t>
            </a:r>
            <a:r>
              <a:rPr lang="mr-IN" dirty="0"/>
              <a:t>–</a:t>
            </a:r>
            <a:r>
              <a:rPr lang="en-US" dirty="0"/>
              <a:t> Shanghai </a:t>
            </a:r>
            <a:r>
              <a:rPr lang="en-US" dirty="0" err="1"/>
              <a:t>mfgr</a:t>
            </a:r>
            <a:r>
              <a:rPr lang="en-US" dirty="0"/>
              <a:t> of EVs</a:t>
            </a:r>
          </a:p>
          <a:p>
            <a:r>
              <a:rPr lang="en-US" dirty="0"/>
              <a:t>Lucid - $1B in Saudi Arabian investment </a:t>
            </a:r>
            <a:r>
              <a:rPr lang="mr-IN" dirty="0"/>
              <a:t>–</a:t>
            </a:r>
            <a:r>
              <a:rPr lang="en-US" dirty="0"/>
              <a:t> Arizona plant</a:t>
            </a:r>
          </a:p>
          <a:p>
            <a:r>
              <a:rPr lang="en-US" dirty="0" err="1"/>
              <a:t>Seres</a:t>
            </a:r>
            <a:r>
              <a:rPr lang="en-US" dirty="0"/>
              <a:t> </a:t>
            </a:r>
            <a:r>
              <a:rPr lang="mr-IN" dirty="0"/>
              <a:t>–</a:t>
            </a:r>
            <a:r>
              <a:rPr lang="en-US" dirty="0"/>
              <a:t> Chinese group, plans to build at AM General plant.</a:t>
            </a:r>
          </a:p>
          <a:p>
            <a:r>
              <a:rPr lang="en-US" dirty="0"/>
              <a:t>GAC </a:t>
            </a:r>
            <a:r>
              <a:rPr lang="mr-IN" dirty="0"/>
              <a:t>–</a:t>
            </a:r>
            <a:r>
              <a:rPr lang="en-US" dirty="0"/>
              <a:t> Honda and Toyota distributor partner.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Next Up - Are you ready?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72067" y="6295510"/>
            <a:ext cx="30690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North Motors Group</a:t>
            </a:r>
          </a:p>
        </p:txBody>
      </p:sp>
    </p:spTree>
    <p:extLst>
      <p:ext uri="{BB962C8B-B14F-4D97-AF65-F5344CB8AC3E}">
        <p14:creationId xmlns:p14="http://schemas.microsoft.com/office/powerpoint/2010/main" val="40202937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2178793"/>
            <a:ext cx="7408333" cy="3098487"/>
          </a:xfrm>
        </p:spPr>
        <p:txBody>
          <a:bodyPr>
            <a:normAutofit lnSpcReduction="10000"/>
          </a:bodyPr>
          <a:lstStyle/>
          <a:p>
            <a:r>
              <a:rPr lang="en-US" dirty="0"/>
              <a:t>2019 Sales estimate???</a:t>
            </a:r>
          </a:p>
          <a:p>
            <a:pPr lvl="1"/>
            <a:r>
              <a:rPr lang="en-US" dirty="0"/>
              <a:t>Probably in the 17.0 </a:t>
            </a:r>
            <a:r>
              <a:rPr lang="mr-IN" dirty="0"/>
              <a:t>–</a:t>
            </a:r>
            <a:r>
              <a:rPr lang="en-US" dirty="0"/>
              <a:t> 17.2M range</a:t>
            </a:r>
          </a:p>
          <a:p>
            <a:pPr lvl="1"/>
            <a:r>
              <a:rPr lang="en-US" dirty="0"/>
              <a:t>Truck/SUV sales mix continue to grow</a:t>
            </a:r>
          </a:p>
          <a:p>
            <a:pPr lvl="1"/>
            <a:r>
              <a:rPr lang="en-US" dirty="0"/>
              <a:t>Incentives continue to dominate the landscape </a:t>
            </a:r>
          </a:p>
          <a:p>
            <a:pPr lvl="1"/>
            <a:r>
              <a:rPr lang="en-US" dirty="0"/>
              <a:t>Kia $3520 </a:t>
            </a:r>
            <a:r>
              <a:rPr lang="mr-IN" dirty="0"/>
              <a:t>–</a:t>
            </a:r>
            <a:r>
              <a:rPr lang="en-US" dirty="0"/>
              <a:t> Toyota $2057 </a:t>
            </a:r>
            <a:r>
              <a:rPr lang="mr-IN" dirty="0"/>
              <a:t>–</a:t>
            </a:r>
            <a:r>
              <a:rPr lang="en-US" dirty="0"/>
              <a:t> Honda $1898 </a:t>
            </a:r>
            <a:r>
              <a:rPr lang="mr-IN" dirty="0"/>
              <a:t>–</a:t>
            </a:r>
            <a:r>
              <a:rPr lang="en-US" dirty="0"/>
              <a:t> Subaru $1540</a:t>
            </a:r>
          </a:p>
          <a:p>
            <a:pPr lvl="1"/>
            <a:r>
              <a:rPr lang="en-US" dirty="0"/>
              <a:t>Industry average: $4100</a:t>
            </a:r>
          </a:p>
          <a:p>
            <a:pPr lvl="1"/>
            <a:r>
              <a:rPr lang="en-US" dirty="0"/>
              <a:t>Dealer net profit as % of sales: 2.3%</a:t>
            </a:r>
          </a:p>
          <a:p>
            <a:pPr lvl="1"/>
            <a:r>
              <a:rPr lang="en-US" dirty="0"/>
              <a:t>Used car sales estimate is 39M</a:t>
            </a:r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will be the final number?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58976" y="6043688"/>
            <a:ext cx="38097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North Motors Group</a:t>
            </a:r>
          </a:p>
        </p:txBody>
      </p:sp>
    </p:spTree>
    <p:extLst>
      <p:ext uri="{BB962C8B-B14F-4D97-AF65-F5344CB8AC3E}">
        <p14:creationId xmlns:p14="http://schemas.microsoft.com/office/powerpoint/2010/main" val="15413379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Waveform.thmx</Template>
  <TotalTime>3317</TotalTime>
  <Words>565</Words>
  <Application>Microsoft Office PowerPoint</Application>
  <PresentationFormat>On-screen Show (4:3)</PresentationFormat>
  <Paragraphs>156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Calibri</vt:lpstr>
      <vt:lpstr>Candara</vt:lpstr>
      <vt:lpstr>Symbol</vt:lpstr>
      <vt:lpstr>Waveform</vt:lpstr>
      <vt:lpstr>Industry Sales /Opportunities</vt:lpstr>
      <vt:lpstr>Industry Sales Update September -  2019</vt:lpstr>
      <vt:lpstr>Truck/Car Mix Trucks are King!</vt:lpstr>
      <vt:lpstr>Brand Market Share Change 9 months/2019</vt:lpstr>
      <vt:lpstr>Industry Key Drivers</vt:lpstr>
      <vt:lpstr>NADA Dealer Attitude Survey Most Liked Brands</vt:lpstr>
      <vt:lpstr>OEM Issues Concerns Nissan example</vt:lpstr>
      <vt:lpstr>Next Up - Are you ready?</vt:lpstr>
      <vt:lpstr>What will be the final number?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Industry Sales /Opportunities</dc:title>
  <dc:creator>Deidre Manns</dc:creator>
  <cp:lastModifiedBy>Guy Young</cp:lastModifiedBy>
  <cp:revision>30</cp:revision>
  <dcterms:created xsi:type="dcterms:W3CDTF">2019-10-20T14:57:45Z</dcterms:created>
  <dcterms:modified xsi:type="dcterms:W3CDTF">2019-10-25T10:10:32Z</dcterms:modified>
</cp:coreProperties>
</file>