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577" r:id="rId2"/>
    <p:sldId id="432" r:id="rId3"/>
    <p:sldId id="568" r:id="rId4"/>
    <p:sldId id="473" r:id="rId5"/>
    <p:sldId id="541" r:id="rId6"/>
    <p:sldId id="542" r:id="rId7"/>
    <p:sldId id="543" r:id="rId8"/>
    <p:sldId id="544" r:id="rId9"/>
    <p:sldId id="326" r:id="rId10"/>
    <p:sldId id="540" r:id="rId11"/>
    <p:sldId id="567" r:id="rId12"/>
    <p:sldId id="516" r:id="rId13"/>
    <p:sldId id="515" r:id="rId14"/>
    <p:sldId id="443" r:id="rId15"/>
    <p:sldId id="545" r:id="rId16"/>
    <p:sldId id="546" r:id="rId17"/>
    <p:sldId id="572" r:id="rId18"/>
    <p:sldId id="576" r:id="rId19"/>
    <p:sldId id="573" r:id="rId20"/>
    <p:sldId id="334" r:id="rId21"/>
    <p:sldId id="558" r:id="rId22"/>
    <p:sldId id="549" r:id="rId23"/>
    <p:sldId id="501" r:id="rId24"/>
    <p:sldId id="551" r:id="rId25"/>
    <p:sldId id="574" r:id="rId26"/>
    <p:sldId id="510" r:id="rId27"/>
    <p:sldId id="578" r:id="rId28"/>
    <p:sldId id="554" r:id="rId29"/>
    <p:sldId id="555" r:id="rId30"/>
    <p:sldId id="569" r:id="rId31"/>
    <p:sldId id="557" r:id="rId32"/>
    <p:sldId id="579" r:id="rId33"/>
    <p:sldId id="511" r:id="rId34"/>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rina Wilkins" initials="MW" lastIdx="1" clrIdx="0">
    <p:extLst>
      <p:ext uri="{19B8F6BF-5375-455C-9EA6-DF929625EA0E}">
        <p15:presenceInfo xmlns:p15="http://schemas.microsoft.com/office/powerpoint/2012/main" userId="S-1-5-21-606747145-813497703-725345543-172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66FF"/>
    <a:srgbClr val="D60093"/>
    <a:srgbClr val="008000"/>
    <a:srgbClr val="A50021"/>
    <a:srgbClr val="30C828"/>
    <a:srgbClr val="E15555"/>
    <a:srgbClr val="FF6600"/>
    <a:srgbClr val="6FF178"/>
    <a:srgbClr val="27D9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4" autoAdjust="0"/>
    <p:restoredTop sz="94883" autoAdjust="0"/>
  </p:normalViewPr>
  <p:slideViewPr>
    <p:cSldViewPr snapToGrid="0">
      <p:cViewPr varScale="1">
        <p:scale>
          <a:sx n="109" d="100"/>
          <a:sy n="109" d="100"/>
        </p:scale>
        <p:origin x="6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2770"/>
          </a:xfrm>
          <a:prstGeom prst="rect">
            <a:avLst/>
          </a:prstGeom>
        </p:spPr>
        <p:txBody>
          <a:bodyPr vert="horz" lIns="93177" tIns="46589" rIns="93177" bIns="46589" rtlCol="0"/>
          <a:lstStyle>
            <a:lvl1pPr algn="r">
              <a:defRPr sz="1200"/>
            </a:lvl1pPr>
          </a:lstStyle>
          <a:p>
            <a:fld id="{8C8D3888-9C8C-45A5-A7A1-52338D7F3EE1}" type="datetimeFigureOut">
              <a:rPr lang="en-US" smtClean="0"/>
              <a:t>10/18/2019</a:t>
            </a:fld>
            <a:endParaRPr lang="en-US" dirty="0"/>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6"/>
            <a:ext cx="3037840" cy="462769"/>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60606"/>
            <a:ext cx="3037840" cy="462769"/>
          </a:xfrm>
          <a:prstGeom prst="rect">
            <a:avLst/>
          </a:prstGeom>
        </p:spPr>
        <p:txBody>
          <a:bodyPr vert="horz" lIns="93177" tIns="46589" rIns="93177" bIns="46589" rtlCol="0" anchor="b"/>
          <a:lstStyle>
            <a:lvl1pPr algn="r">
              <a:defRPr sz="1200"/>
            </a:lvl1pPr>
          </a:lstStyle>
          <a:p>
            <a:fld id="{378626E2-7144-4F2B-B85B-F2753B2C7509}" type="slidenum">
              <a:rPr lang="en-US" smtClean="0"/>
              <a:t>‹#›</a:t>
            </a:fld>
            <a:endParaRPr lang="en-US" dirty="0"/>
          </a:p>
        </p:txBody>
      </p:sp>
    </p:spTree>
    <p:extLst>
      <p:ext uri="{BB962C8B-B14F-4D97-AF65-F5344CB8AC3E}">
        <p14:creationId xmlns:p14="http://schemas.microsoft.com/office/powerpoint/2010/main" val="913907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626E2-7144-4F2B-B85B-F2753B2C7509}" type="slidenum">
              <a:rPr lang="en-US" smtClean="0"/>
              <a:t>1</a:t>
            </a:fld>
            <a:endParaRPr lang="en-US" dirty="0"/>
          </a:p>
        </p:txBody>
      </p:sp>
    </p:spTree>
    <p:extLst>
      <p:ext uri="{BB962C8B-B14F-4D97-AF65-F5344CB8AC3E}">
        <p14:creationId xmlns:p14="http://schemas.microsoft.com/office/powerpoint/2010/main" val="3047070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626E2-7144-4F2B-B85B-F2753B2C7509}" type="slidenum">
              <a:rPr lang="en-US" smtClean="0"/>
              <a:t>13</a:t>
            </a:fld>
            <a:endParaRPr lang="en-US" dirty="0"/>
          </a:p>
        </p:txBody>
      </p:sp>
    </p:spTree>
    <p:extLst>
      <p:ext uri="{BB962C8B-B14F-4D97-AF65-F5344CB8AC3E}">
        <p14:creationId xmlns:p14="http://schemas.microsoft.com/office/powerpoint/2010/main" val="3985050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Both were in agreement on IMO 2020 regulation. The capping of sulfur content in marine fuels will likely increase demand for distillate fuel and raise the price of diesel, but neither believe this will have any real impact on TL capacity. It will likely provide a fuel cost headwind for TL carriers, but not necessarily a meaningful catalyst to leave the industry.</a:t>
            </a:r>
            <a:endParaRPr lang="en-US" dirty="0"/>
          </a:p>
        </p:txBody>
      </p:sp>
      <p:sp>
        <p:nvSpPr>
          <p:cNvPr id="4" name="Slide Number Placeholder 3"/>
          <p:cNvSpPr>
            <a:spLocks noGrp="1"/>
          </p:cNvSpPr>
          <p:nvPr>
            <p:ph type="sldNum" sz="quarter" idx="10"/>
          </p:nvPr>
        </p:nvSpPr>
        <p:spPr/>
        <p:txBody>
          <a:bodyPr/>
          <a:lstStyle/>
          <a:p>
            <a:fld id="{378626E2-7144-4F2B-B85B-F2753B2C7509}" type="slidenum">
              <a:rPr lang="en-US" smtClean="0"/>
              <a:t>14</a:t>
            </a:fld>
            <a:endParaRPr lang="en-US" dirty="0"/>
          </a:p>
        </p:txBody>
      </p:sp>
    </p:spTree>
    <p:extLst>
      <p:ext uri="{BB962C8B-B14F-4D97-AF65-F5344CB8AC3E}">
        <p14:creationId xmlns:p14="http://schemas.microsoft.com/office/powerpoint/2010/main" val="2203604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464F84-31C7-43E3-8D6F-3F348534F124}" type="slidenum">
              <a:rPr lang="en-US" smtClean="0"/>
              <a:t>15</a:t>
            </a:fld>
            <a:endParaRPr lang="en-US" dirty="0"/>
          </a:p>
        </p:txBody>
      </p:sp>
    </p:spTree>
    <p:extLst>
      <p:ext uri="{BB962C8B-B14F-4D97-AF65-F5344CB8AC3E}">
        <p14:creationId xmlns:p14="http://schemas.microsoft.com/office/powerpoint/2010/main" val="3838184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464F84-31C7-43E3-8D6F-3F348534F124}" type="slidenum">
              <a:rPr lang="en-US" smtClean="0"/>
              <a:t>16</a:t>
            </a:fld>
            <a:endParaRPr lang="en-US" dirty="0"/>
          </a:p>
        </p:txBody>
      </p:sp>
    </p:spTree>
    <p:extLst>
      <p:ext uri="{BB962C8B-B14F-4D97-AF65-F5344CB8AC3E}">
        <p14:creationId xmlns:p14="http://schemas.microsoft.com/office/powerpoint/2010/main" val="2298366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626E2-7144-4F2B-B85B-F2753B2C7509}" type="slidenum">
              <a:rPr lang="en-US" smtClean="0"/>
              <a:t>17</a:t>
            </a:fld>
            <a:endParaRPr lang="en-US" dirty="0"/>
          </a:p>
        </p:txBody>
      </p:sp>
    </p:spTree>
    <p:extLst>
      <p:ext uri="{BB962C8B-B14F-4D97-AF65-F5344CB8AC3E}">
        <p14:creationId xmlns:p14="http://schemas.microsoft.com/office/powerpoint/2010/main" val="3284535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464F84-31C7-43E3-8D6F-3F348534F124}" type="slidenum">
              <a:rPr lang="en-US" smtClean="0"/>
              <a:t>18</a:t>
            </a:fld>
            <a:endParaRPr lang="en-US" dirty="0"/>
          </a:p>
        </p:txBody>
      </p:sp>
    </p:spTree>
    <p:extLst>
      <p:ext uri="{BB962C8B-B14F-4D97-AF65-F5344CB8AC3E}">
        <p14:creationId xmlns:p14="http://schemas.microsoft.com/office/powerpoint/2010/main" val="1537705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464F84-31C7-43E3-8D6F-3F348534F124}" type="slidenum">
              <a:rPr lang="en-US" smtClean="0"/>
              <a:t>19</a:t>
            </a:fld>
            <a:endParaRPr lang="en-US" dirty="0"/>
          </a:p>
        </p:txBody>
      </p:sp>
    </p:spTree>
    <p:extLst>
      <p:ext uri="{BB962C8B-B14F-4D97-AF65-F5344CB8AC3E}">
        <p14:creationId xmlns:p14="http://schemas.microsoft.com/office/powerpoint/2010/main" val="2087992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Supply impact will vary - and we believe the net effect is less capacity</a:t>
            </a:r>
          </a:p>
          <a:p>
            <a:r>
              <a:rPr lang="en-US" dirty="0" smtClean="0"/>
              <a:t>HOS rule changes - proposed changes include a) eliminating the mandatory 30-minute break, b) splitting the sleeper berth requirement from one eight-hour period into two periods, and c) adding a three-hour rest break that stops the on-duty clock. The areas proposed don't allow drivers to drive more hours in a day. • timing of impact - 2Q20 at earliest</a:t>
            </a:r>
          </a:p>
          <a:p>
            <a:r>
              <a:rPr lang="en-US" dirty="0" smtClean="0"/>
              <a:t>Conversion of AOBRs to ELDs - when the ELD mandate came down December 18, 2017, many carriers already had electronic log books, although they were non-compliant. Because they were already off paper logs, they were awarded a two-year grace period to convert to a compliant ELD. Some estimate that as many as half the electronic logs are still AOBRs. While we think it's less than that now, and some of them are exempt from the new rules anyway, it remains significant and likely to be a net negative for capacity when fully converted to ELDs. • timing of impact - late December 2019</a:t>
            </a:r>
            <a:endParaRPr lang="en-US" dirty="0"/>
          </a:p>
        </p:txBody>
      </p:sp>
      <p:sp>
        <p:nvSpPr>
          <p:cNvPr id="4" name="Slide Number Placeholder 3"/>
          <p:cNvSpPr>
            <a:spLocks noGrp="1"/>
          </p:cNvSpPr>
          <p:nvPr>
            <p:ph type="sldNum" sz="quarter" idx="10"/>
          </p:nvPr>
        </p:nvSpPr>
        <p:spPr/>
        <p:txBody>
          <a:bodyPr/>
          <a:lstStyle/>
          <a:p>
            <a:fld id="{378626E2-7144-4F2B-B85B-F2753B2C7509}" type="slidenum">
              <a:rPr lang="en-US" smtClean="0"/>
              <a:t>20</a:t>
            </a:fld>
            <a:endParaRPr lang="en-US" dirty="0"/>
          </a:p>
        </p:txBody>
      </p:sp>
    </p:spTree>
    <p:extLst>
      <p:ext uri="{BB962C8B-B14F-4D97-AF65-F5344CB8AC3E}">
        <p14:creationId xmlns:p14="http://schemas.microsoft.com/office/powerpoint/2010/main" val="323189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626E2-7144-4F2B-B85B-F2753B2C7509}" type="slidenum">
              <a:rPr lang="en-US" smtClean="0"/>
              <a:t>21</a:t>
            </a:fld>
            <a:endParaRPr lang="en-US" dirty="0"/>
          </a:p>
        </p:txBody>
      </p:sp>
    </p:spTree>
    <p:extLst>
      <p:ext uri="{BB962C8B-B14F-4D97-AF65-F5344CB8AC3E}">
        <p14:creationId xmlns:p14="http://schemas.microsoft.com/office/powerpoint/2010/main" val="981029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464F84-31C7-43E3-8D6F-3F348534F124}" type="slidenum">
              <a:rPr lang="en-US" smtClean="0"/>
              <a:t>22</a:t>
            </a:fld>
            <a:endParaRPr lang="en-US" dirty="0"/>
          </a:p>
        </p:txBody>
      </p:sp>
    </p:spTree>
    <p:extLst>
      <p:ext uri="{BB962C8B-B14F-4D97-AF65-F5344CB8AC3E}">
        <p14:creationId xmlns:p14="http://schemas.microsoft.com/office/powerpoint/2010/main" val="369826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626E2-7144-4F2B-B85B-F2753B2C7509}" type="slidenum">
              <a:rPr lang="en-US" smtClean="0"/>
              <a:t>2</a:t>
            </a:fld>
            <a:endParaRPr lang="en-US" dirty="0"/>
          </a:p>
        </p:txBody>
      </p:sp>
    </p:spTree>
    <p:extLst>
      <p:ext uri="{BB962C8B-B14F-4D97-AF65-F5344CB8AC3E}">
        <p14:creationId xmlns:p14="http://schemas.microsoft.com/office/powerpoint/2010/main" val="391479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5C0AD-7738-40E9-AC25-BEB229B95ADF}" type="slidenum">
              <a:rPr lang="en-US"/>
              <a:pPr/>
              <a:t>23</a:t>
            </a:fld>
            <a:endParaRPr lang="en-US" dirty="0"/>
          </a:p>
        </p:txBody>
      </p:sp>
      <p:sp>
        <p:nvSpPr>
          <p:cNvPr id="1385474" name="Rectangle 2"/>
          <p:cNvSpPr>
            <a:spLocks noGrp="1" noRot="1" noChangeAspect="1" noChangeArrowheads="1" noTextEdit="1"/>
          </p:cNvSpPr>
          <p:nvPr>
            <p:ph type="sldImg"/>
          </p:nvPr>
        </p:nvSpPr>
        <p:spPr>
          <a:xfrm>
            <a:off x="427038" y="725488"/>
            <a:ext cx="6388100" cy="3594100"/>
          </a:xfrm>
          <a:ln/>
        </p:spPr>
      </p:sp>
      <p:sp>
        <p:nvSpPr>
          <p:cNvPr id="1385475" name="Rectangle 3"/>
          <p:cNvSpPr>
            <a:spLocks noGrp="1" noChangeArrowheads="1"/>
          </p:cNvSpPr>
          <p:nvPr>
            <p:ph type="body" idx="1"/>
          </p:nvPr>
        </p:nvSpPr>
        <p:spPr>
          <a:xfrm>
            <a:off x="964363" y="4560883"/>
            <a:ext cx="5305625" cy="4318398"/>
          </a:xfrm>
        </p:spPr>
        <p:txBody>
          <a:bodyPr/>
          <a:lstStyle/>
          <a:p>
            <a:endParaRPr lang="en-US" dirty="0"/>
          </a:p>
        </p:txBody>
      </p:sp>
    </p:spTree>
    <p:extLst>
      <p:ext uri="{BB962C8B-B14F-4D97-AF65-F5344CB8AC3E}">
        <p14:creationId xmlns:p14="http://schemas.microsoft.com/office/powerpoint/2010/main" val="664251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5C0AD-7738-40E9-AC25-BEB229B95ADF}" type="slidenum">
              <a:rPr lang="en-US"/>
              <a:pPr/>
              <a:t>24</a:t>
            </a:fld>
            <a:endParaRPr lang="en-US" dirty="0"/>
          </a:p>
        </p:txBody>
      </p:sp>
      <p:sp>
        <p:nvSpPr>
          <p:cNvPr id="1385474" name="Rectangle 2"/>
          <p:cNvSpPr>
            <a:spLocks noGrp="1" noRot="1" noChangeAspect="1" noChangeArrowheads="1" noTextEdit="1"/>
          </p:cNvSpPr>
          <p:nvPr>
            <p:ph type="sldImg"/>
          </p:nvPr>
        </p:nvSpPr>
        <p:spPr>
          <a:xfrm>
            <a:off x="387350" y="706438"/>
            <a:ext cx="6243638" cy="3513137"/>
          </a:xfrm>
          <a:ln/>
        </p:spPr>
      </p:sp>
      <p:sp>
        <p:nvSpPr>
          <p:cNvPr id="1385475" name="Rectangle 3"/>
          <p:cNvSpPr>
            <a:spLocks noGrp="1" noChangeArrowheads="1"/>
          </p:cNvSpPr>
          <p:nvPr>
            <p:ph type="body" idx="1"/>
          </p:nvPr>
        </p:nvSpPr>
        <p:spPr>
          <a:xfrm>
            <a:off x="934509" y="4454167"/>
            <a:ext cx="5141386" cy="4217358"/>
          </a:xfrm>
        </p:spPr>
        <p:txBody>
          <a:bodyPr/>
          <a:lstStyle/>
          <a:p>
            <a:endParaRPr lang="en-US" dirty="0"/>
          </a:p>
        </p:txBody>
      </p:sp>
    </p:spTree>
    <p:extLst>
      <p:ext uri="{BB962C8B-B14F-4D97-AF65-F5344CB8AC3E}">
        <p14:creationId xmlns:p14="http://schemas.microsoft.com/office/powerpoint/2010/main" val="2352222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5C0AD-7738-40E9-AC25-BEB229B95ADF}" type="slidenum">
              <a:rPr lang="en-US"/>
              <a:pPr/>
              <a:t>25</a:t>
            </a:fld>
            <a:endParaRPr lang="en-US" dirty="0"/>
          </a:p>
        </p:txBody>
      </p:sp>
      <p:sp>
        <p:nvSpPr>
          <p:cNvPr id="1385474" name="Rectangle 2"/>
          <p:cNvSpPr>
            <a:spLocks noGrp="1" noRot="1" noChangeAspect="1" noChangeArrowheads="1" noTextEdit="1"/>
          </p:cNvSpPr>
          <p:nvPr>
            <p:ph type="sldImg"/>
          </p:nvPr>
        </p:nvSpPr>
        <p:spPr>
          <a:xfrm>
            <a:off x="387350" y="706438"/>
            <a:ext cx="6243638" cy="3513137"/>
          </a:xfrm>
          <a:ln/>
        </p:spPr>
      </p:sp>
      <p:sp>
        <p:nvSpPr>
          <p:cNvPr id="1385475" name="Rectangle 3"/>
          <p:cNvSpPr>
            <a:spLocks noGrp="1" noChangeArrowheads="1"/>
          </p:cNvSpPr>
          <p:nvPr>
            <p:ph type="body" idx="1"/>
          </p:nvPr>
        </p:nvSpPr>
        <p:spPr>
          <a:xfrm>
            <a:off x="934509" y="4454167"/>
            <a:ext cx="5141386" cy="4217358"/>
          </a:xfrm>
        </p:spPr>
        <p:txBody>
          <a:bodyPr/>
          <a:lstStyle/>
          <a:p>
            <a:endParaRPr lang="en-US" dirty="0"/>
          </a:p>
        </p:txBody>
      </p:sp>
    </p:spTree>
    <p:extLst>
      <p:ext uri="{BB962C8B-B14F-4D97-AF65-F5344CB8AC3E}">
        <p14:creationId xmlns:p14="http://schemas.microsoft.com/office/powerpoint/2010/main" val="521531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626E2-7144-4F2B-B85B-F2753B2C7509}" type="slidenum">
              <a:rPr lang="en-US" smtClean="0"/>
              <a:t>26</a:t>
            </a:fld>
            <a:endParaRPr lang="en-US" dirty="0"/>
          </a:p>
        </p:txBody>
      </p:sp>
    </p:spTree>
    <p:extLst>
      <p:ext uri="{BB962C8B-B14F-4D97-AF65-F5344CB8AC3E}">
        <p14:creationId xmlns:p14="http://schemas.microsoft.com/office/powerpoint/2010/main" val="86143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E9E350-D20C-4FA2-9192-5C9FC53A2B45}" type="slidenum">
              <a:rPr lang="en-US"/>
              <a:pPr/>
              <a:t>27</a:t>
            </a:fld>
            <a:endParaRPr lang="en-US" dirty="0"/>
          </a:p>
        </p:txBody>
      </p:sp>
      <p:sp>
        <p:nvSpPr>
          <p:cNvPr id="1487874" name="Rectangle 2"/>
          <p:cNvSpPr>
            <a:spLocks noGrp="1" noRot="1" noChangeAspect="1" noChangeArrowheads="1" noTextEdit="1"/>
          </p:cNvSpPr>
          <p:nvPr>
            <p:ph type="sldImg"/>
          </p:nvPr>
        </p:nvSpPr>
        <p:spPr>
          <a:xfrm>
            <a:off x="487363" y="700088"/>
            <a:ext cx="6199187" cy="3487737"/>
          </a:xfrm>
          <a:ln/>
        </p:spPr>
      </p:sp>
      <p:sp>
        <p:nvSpPr>
          <p:cNvPr id="1487875" name="Rectangle 3"/>
          <p:cNvSpPr>
            <a:spLocks noGrp="1" noChangeArrowheads="1"/>
          </p:cNvSpPr>
          <p:nvPr>
            <p:ph type="body" idx="1"/>
          </p:nvPr>
        </p:nvSpPr>
        <p:spPr>
          <a:xfrm>
            <a:off x="955279" y="4419174"/>
            <a:ext cx="5255639" cy="4184230"/>
          </a:xfrm>
        </p:spPr>
        <p:txBody>
          <a:bodyPr/>
          <a:lstStyle/>
          <a:p>
            <a:endParaRPr lang="en-US" dirty="0"/>
          </a:p>
        </p:txBody>
      </p:sp>
    </p:spTree>
    <p:extLst>
      <p:ext uri="{BB962C8B-B14F-4D97-AF65-F5344CB8AC3E}">
        <p14:creationId xmlns:p14="http://schemas.microsoft.com/office/powerpoint/2010/main" val="3017293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626E2-7144-4F2B-B85B-F2753B2C7509}" type="slidenum">
              <a:rPr lang="en-US" smtClean="0"/>
              <a:t>28</a:t>
            </a:fld>
            <a:endParaRPr lang="en-US" dirty="0"/>
          </a:p>
        </p:txBody>
      </p:sp>
    </p:spTree>
    <p:extLst>
      <p:ext uri="{BB962C8B-B14F-4D97-AF65-F5344CB8AC3E}">
        <p14:creationId xmlns:p14="http://schemas.microsoft.com/office/powerpoint/2010/main" val="1904177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626E2-7144-4F2B-B85B-F2753B2C7509}" type="slidenum">
              <a:rPr lang="en-US" smtClean="0"/>
              <a:t>29</a:t>
            </a:fld>
            <a:endParaRPr lang="en-US" dirty="0"/>
          </a:p>
        </p:txBody>
      </p:sp>
    </p:spTree>
    <p:extLst>
      <p:ext uri="{BB962C8B-B14F-4D97-AF65-F5344CB8AC3E}">
        <p14:creationId xmlns:p14="http://schemas.microsoft.com/office/powerpoint/2010/main" val="1313123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626E2-7144-4F2B-B85B-F2753B2C7509}" type="slidenum">
              <a:rPr lang="en-US" smtClean="0"/>
              <a:t>30</a:t>
            </a:fld>
            <a:endParaRPr lang="en-US" dirty="0"/>
          </a:p>
        </p:txBody>
      </p:sp>
    </p:spTree>
    <p:extLst>
      <p:ext uri="{BB962C8B-B14F-4D97-AF65-F5344CB8AC3E}">
        <p14:creationId xmlns:p14="http://schemas.microsoft.com/office/powerpoint/2010/main" val="3267927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626E2-7144-4F2B-B85B-F2753B2C7509}" type="slidenum">
              <a:rPr lang="en-US" smtClean="0"/>
              <a:t>31</a:t>
            </a:fld>
            <a:endParaRPr lang="en-US" dirty="0"/>
          </a:p>
        </p:txBody>
      </p:sp>
    </p:spTree>
    <p:extLst>
      <p:ext uri="{BB962C8B-B14F-4D97-AF65-F5344CB8AC3E}">
        <p14:creationId xmlns:p14="http://schemas.microsoft.com/office/powerpoint/2010/main" val="958659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626E2-7144-4F2B-B85B-F2753B2C7509}" type="slidenum">
              <a:rPr lang="en-US" smtClean="0"/>
              <a:t>32</a:t>
            </a:fld>
            <a:endParaRPr lang="en-US" dirty="0"/>
          </a:p>
        </p:txBody>
      </p:sp>
    </p:spTree>
    <p:extLst>
      <p:ext uri="{BB962C8B-B14F-4D97-AF65-F5344CB8AC3E}">
        <p14:creationId xmlns:p14="http://schemas.microsoft.com/office/powerpoint/2010/main" val="2513686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464F84-31C7-43E3-8D6F-3F348534F124}" type="slidenum">
              <a:rPr lang="en-US" smtClean="0"/>
              <a:t>3</a:t>
            </a:fld>
            <a:endParaRPr lang="en-US" dirty="0"/>
          </a:p>
        </p:txBody>
      </p:sp>
    </p:spTree>
    <p:extLst>
      <p:ext uri="{BB962C8B-B14F-4D97-AF65-F5344CB8AC3E}">
        <p14:creationId xmlns:p14="http://schemas.microsoft.com/office/powerpoint/2010/main" val="1773381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464F84-31C7-43E3-8D6F-3F348534F124}" type="slidenum">
              <a:rPr lang="en-US" smtClean="0"/>
              <a:t>33</a:t>
            </a:fld>
            <a:endParaRPr lang="en-US" dirty="0"/>
          </a:p>
        </p:txBody>
      </p:sp>
    </p:spTree>
    <p:extLst>
      <p:ext uri="{BB962C8B-B14F-4D97-AF65-F5344CB8AC3E}">
        <p14:creationId xmlns:p14="http://schemas.microsoft.com/office/powerpoint/2010/main" val="4166857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626E2-7144-4F2B-B85B-F2753B2C7509}" type="slidenum">
              <a:rPr lang="en-US" smtClean="0"/>
              <a:t>4</a:t>
            </a:fld>
            <a:endParaRPr lang="en-US" dirty="0"/>
          </a:p>
        </p:txBody>
      </p:sp>
    </p:spTree>
    <p:extLst>
      <p:ext uri="{BB962C8B-B14F-4D97-AF65-F5344CB8AC3E}">
        <p14:creationId xmlns:p14="http://schemas.microsoft.com/office/powerpoint/2010/main" val="251146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464F84-31C7-43E3-8D6F-3F348534F124}" type="slidenum">
              <a:rPr lang="en-US" smtClean="0"/>
              <a:t>5</a:t>
            </a:fld>
            <a:endParaRPr lang="en-US" dirty="0"/>
          </a:p>
        </p:txBody>
      </p:sp>
    </p:spTree>
    <p:extLst>
      <p:ext uri="{BB962C8B-B14F-4D97-AF65-F5344CB8AC3E}">
        <p14:creationId xmlns:p14="http://schemas.microsoft.com/office/powerpoint/2010/main" val="2474131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464F84-31C7-43E3-8D6F-3F348534F124}" type="slidenum">
              <a:rPr lang="en-US" smtClean="0"/>
              <a:t>6</a:t>
            </a:fld>
            <a:endParaRPr lang="en-US" dirty="0"/>
          </a:p>
        </p:txBody>
      </p:sp>
    </p:spTree>
    <p:extLst>
      <p:ext uri="{BB962C8B-B14F-4D97-AF65-F5344CB8AC3E}">
        <p14:creationId xmlns:p14="http://schemas.microsoft.com/office/powerpoint/2010/main" val="930765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have a</a:t>
            </a:r>
            <a:r>
              <a:rPr lang="en-US" baseline="0" dirty="0" smtClean="0"/>
              <a:t> Manufacturing PMI slide here, but the US is hovering just above 50, while the Euro area fell below 50 at the beginning of this year</a:t>
            </a:r>
            <a:endParaRPr lang="en-US" dirty="0"/>
          </a:p>
        </p:txBody>
      </p:sp>
      <p:sp>
        <p:nvSpPr>
          <p:cNvPr id="4" name="Slide Number Placeholder 3"/>
          <p:cNvSpPr>
            <a:spLocks noGrp="1"/>
          </p:cNvSpPr>
          <p:nvPr>
            <p:ph type="sldNum" sz="quarter" idx="10"/>
          </p:nvPr>
        </p:nvSpPr>
        <p:spPr/>
        <p:txBody>
          <a:bodyPr/>
          <a:lstStyle/>
          <a:p>
            <a:fld id="{0D464F84-31C7-43E3-8D6F-3F348534F124}" type="slidenum">
              <a:rPr lang="en-US" smtClean="0"/>
              <a:t>7</a:t>
            </a:fld>
            <a:endParaRPr lang="en-US" dirty="0"/>
          </a:p>
        </p:txBody>
      </p:sp>
    </p:spTree>
    <p:extLst>
      <p:ext uri="{BB962C8B-B14F-4D97-AF65-F5344CB8AC3E}">
        <p14:creationId xmlns:p14="http://schemas.microsoft.com/office/powerpoint/2010/main" val="1214419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5C0AD-7738-40E9-AC25-BEB229B95ADF}" type="slidenum">
              <a:rPr lang="en-US"/>
              <a:pPr/>
              <a:t>8</a:t>
            </a:fld>
            <a:endParaRPr lang="en-US" dirty="0"/>
          </a:p>
        </p:txBody>
      </p:sp>
      <p:sp>
        <p:nvSpPr>
          <p:cNvPr id="1385474" name="Rectangle 2"/>
          <p:cNvSpPr>
            <a:spLocks noGrp="1" noRot="1" noChangeAspect="1" noChangeArrowheads="1" noTextEdit="1"/>
          </p:cNvSpPr>
          <p:nvPr>
            <p:ph type="sldImg"/>
          </p:nvPr>
        </p:nvSpPr>
        <p:spPr>
          <a:xfrm>
            <a:off x="347663" y="744538"/>
            <a:ext cx="6548437" cy="3683000"/>
          </a:xfrm>
          <a:ln/>
        </p:spPr>
      </p:sp>
      <p:sp>
        <p:nvSpPr>
          <p:cNvPr id="1385475" name="Rectangle 3"/>
          <p:cNvSpPr>
            <a:spLocks noGrp="1" noChangeArrowheads="1"/>
          </p:cNvSpPr>
          <p:nvPr>
            <p:ph type="body" idx="1"/>
          </p:nvPr>
        </p:nvSpPr>
        <p:spPr>
          <a:xfrm>
            <a:off x="964364" y="4673610"/>
            <a:ext cx="5305625" cy="4425131"/>
          </a:xfrm>
        </p:spPr>
        <p:txBody>
          <a:bodyPr/>
          <a:lstStyle/>
          <a:p>
            <a:endParaRPr lang="en-US" dirty="0"/>
          </a:p>
        </p:txBody>
      </p:sp>
    </p:spTree>
    <p:extLst>
      <p:ext uri="{BB962C8B-B14F-4D97-AF65-F5344CB8AC3E}">
        <p14:creationId xmlns:p14="http://schemas.microsoft.com/office/powerpoint/2010/main" val="1225531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626E2-7144-4F2B-B85B-F2753B2C7509}" type="slidenum">
              <a:rPr lang="en-US" smtClean="0"/>
              <a:t>9</a:t>
            </a:fld>
            <a:endParaRPr lang="en-US" dirty="0"/>
          </a:p>
        </p:txBody>
      </p:sp>
    </p:spTree>
    <p:extLst>
      <p:ext uri="{BB962C8B-B14F-4D97-AF65-F5344CB8AC3E}">
        <p14:creationId xmlns:p14="http://schemas.microsoft.com/office/powerpoint/2010/main" val="161852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F8D603-EAA5-47F7-B367-0F3D3F586999}"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1BC0B2-D23A-4C5F-9FD9-4E661F8B9F81}" type="slidenum">
              <a:rPr lang="en-US" smtClean="0"/>
              <a:t>‹#›</a:t>
            </a:fld>
            <a:endParaRPr lang="en-US" dirty="0"/>
          </a:p>
        </p:txBody>
      </p:sp>
    </p:spTree>
    <p:extLst>
      <p:ext uri="{BB962C8B-B14F-4D97-AF65-F5344CB8AC3E}">
        <p14:creationId xmlns:p14="http://schemas.microsoft.com/office/powerpoint/2010/main" val="3643183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8D603-EAA5-47F7-B367-0F3D3F586999}"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1BC0B2-D23A-4C5F-9FD9-4E661F8B9F81}" type="slidenum">
              <a:rPr lang="en-US" smtClean="0"/>
              <a:t>‹#›</a:t>
            </a:fld>
            <a:endParaRPr lang="en-US" dirty="0"/>
          </a:p>
        </p:txBody>
      </p:sp>
    </p:spTree>
    <p:extLst>
      <p:ext uri="{BB962C8B-B14F-4D97-AF65-F5344CB8AC3E}">
        <p14:creationId xmlns:p14="http://schemas.microsoft.com/office/powerpoint/2010/main" val="328032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8D603-EAA5-47F7-B367-0F3D3F586999}"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1BC0B2-D23A-4C5F-9FD9-4E661F8B9F81}" type="slidenum">
              <a:rPr lang="en-US" smtClean="0"/>
              <a:t>‹#›</a:t>
            </a:fld>
            <a:endParaRPr lang="en-US" dirty="0"/>
          </a:p>
        </p:txBody>
      </p:sp>
    </p:spTree>
    <p:extLst>
      <p:ext uri="{BB962C8B-B14F-4D97-AF65-F5344CB8AC3E}">
        <p14:creationId xmlns:p14="http://schemas.microsoft.com/office/powerpoint/2010/main" val="3709746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C2FFCF6-B242-4039-A8B3-710762B867C2}" type="slidenum">
              <a:rPr lang="en-US" smtClean="0"/>
              <a:t>‹#›</a:t>
            </a:fld>
            <a:endParaRPr lang="en-US" dirty="0"/>
          </a:p>
        </p:txBody>
      </p:sp>
    </p:spTree>
    <p:extLst>
      <p:ext uri="{BB962C8B-B14F-4D97-AF65-F5344CB8AC3E}">
        <p14:creationId xmlns:p14="http://schemas.microsoft.com/office/powerpoint/2010/main" val="2087138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8D603-EAA5-47F7-B367-0F3D3F586999}"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1BC0B2-D23A-4C5F-9FD9-4E661F8B9F81}" type="slidenum">
              <a:rPr lang="en-US" smtClean="0"/>
              <a:t>‹#›</a:t>
            </a:fld>
            <a:endParaRPr lang="en-US" dirty="0"/>
          </a:p>
        </p:txBody>
      </p:sp>
    </p:spTree>
    <p:extLst>
      <p:ext uri="{BB962C8B-B14F-4D97-AF65-F5344CB8AC3E}">
        <p14:creationId xmlns:p14="http://schemas.microsoft.com/office/powerpoint/2010/main" val="22783626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F8D603-EAA5-47F7-B367-0F3D3F586999}"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1BC0B2-D23A-4C5F-9FD9-4E661F8B9F81}" type="slidenum">
              <a:rPr lang="en-US" smtClean="0"/>
              <a:t>‹#›</a:t>
            </a:fld>
            <a:endParaRPr lang="en-US" dirty="0"/>
          </a:p>
        </p:txBody>
      </p:sp>
    </p:spTree>
    <p:extLst>
      <p:ext uri="{BB962C8B-B14F-4D97-AF65-F5344CB8AC3E}">
        <p14:creationId xmlns:p14="http://schemas.microsoft.com/office/powerpoint/2010/main" val="4170844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F8D603-EAA5-47F7-B367-0F3D3F586999}" type="datetimeFigureOut">
              <a:rPr lang="en-US" smtClean="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1BC0B2-D23A-4C5F-9FD9-4E661F8B9F81}" type="slidenum">
              <a:rPr lang="en-US" smtClean="0"/>
              <a:t>‹#›</a:t>
            </a:fld>
            <a:endParaRPr lang="en-US" dirty="0"/>
          </a:p>
        </p:txBody>
      </p:sp>
    </p:spTree>
    <p:extLst>
      <p:ext uri="{BB962C8B-B14F-4D97-AF65-F5344CB8AC3E}">
        <p14:creationId xmlns:p14="http://schemas.microsoft.com/office/powerpoint/2010/main" val="218751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F8D603-EAA5-47F7-B367-0F3D3F586999}" type="datetimeFigureOut">
              <a:rPr lang="en-US" smtClean="0"/>
              <a:t>10/18/2019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1BC0B2-D23A-4C5F-9FD9-4E661F8B9F81}" type="slidenum">
              <a:rPr lang="en-US" smtClean="0"/>
              <a:t>‹#›</a:t>
            </a:fld>
            <a:endParaRPr lang="en-US" dirty="0"/>
          </a:p>
        </p:txBody>
      </p:sp>
    </p:spTree>
    <p:extLst>
      <p:ext uri="{BB962C8B-B14F-4D97-AF65-F5344CB8AC3E}">
        <p14:creationId xmlns:p14="http://schemas.microsoft.com/office/powerpoint/2010/main" val="3052072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F8D603-EAA5-47F7-B367-0F3D3F586999}" type="datetimeFigureOut">
              <a:rPr lang="en-US" smtClean="0"/>
              <a:t>10/18/2019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1BC0B2-D23A-4C5F-9FD9-4E661F8B9F81}" type="slidenum">
              <a:rPr lang="en-US" smtClean="0"/>
              <a:t>‹#›</a:t>
            </a:fld>
            <a:endParaRPr lang="en-US" dirty="0"/>
          </a:p>
        </p:txBody>
      </p:sp>
    </p:spTree>
    <p:extLst>
      <p:ext uri="{BB962C8B-B14F-4D97-AF65-F5344CB8AC3E}">
        <p14:creationId xmlns:p14="http://schemas.microsoft.com/office/powerpoint/2010/main" val="309331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8D603-EAA5-47F7-B367-0F3D3F586999}" type="datetimeFigureOut">
              <a:rPr lang="en-US" smtClean="0"/>
              <a:t>10/18/2019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1BC0B2-D23A-4C5F-9FD9-4E661F8B9F81}" type="slidenum">
              <a:rPr lang="en-US" smtClean="0"/>
              <a:t>‹#›</a:t>
            </a:fld>
            <a:endParaRPr lang="en-US" dirty="0"/>
          </a:p>
        </p:txBody>
      </p:sp>
    </p:spTree>
    <p:extLst>
      <p:ext uri="{BB962C8B-B14F-4D97-AF65-F5344CB8AC3E}">
        <p14:creationId xmlns:p14="http://schemas.microsoft.com/office/powerpoint/2010/main" val="193479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F8D603-EAA5-47F7-B367-0F3D3F586999}" type="datetimeFigureOut">
              <a:rPr lang="en-US" smtClean="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1BC0B2-D23A-4C5F-9FD9-4E661F8B9F81}" type="slidenum">
              <a:rPr lang="en-US" smtClean="0"/>
              <a:t>‹#›</a:t>
            </a:fld>
            <a:endParaRPr lang="en-US" dirty="0"/>
          </a:p>
        </p:txBody>
      </p:sp>
    </p:spTree>
    <p:extLst>
      <p:ext uri="{BB962C8B-B14F-4D97-AF65-F5344CB8AC3E}">
        <p14:creationId xmlns:p14="http://schemas.microsoft.com/office/powerpoint/2010/main" val="2899672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F8D603-EAA5-47F7-B367-0F3D3F586999}" type="datetimeFigureOut">
              <a:rPr lang="en-US" smtClean="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1BC0B2-D23A-4C5F-9FD9-4E661F8B9F81}" type="slidenum">
              <a:rPr lang="en-US" smtClean="0"/>
              <a:t>‹#›</a:t>
            </a:fld>
            <a:endParaRPr lang="en-US" dirty="0"/>
          </a:p>
        </p:txBody>
      </p:sp>
    </p:spTree>
    <p:extLst>
      <p:ext uri="{BB962C8B-B14F-4D97-AF65-F5344CB8AC3E}">
        <p14:creationId xmlns:p14="http://schemas.microsoft.com/office/powerpoint/2010/main" val="2696460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8D603-EAA5-47F7-B367-0F3D3F586999}" type="datetimeFigureOut">
              <a:rPr lang="en-US" smtClean="0"/>
              <a:t>10/18/2019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BC0B2-D23A-4C5F-9FD9-4E661F8B9F81}" type="slidenum">
              <a:rPr lang="en-US" smtClean="0"/>
              <a:t>‹#›</a:t>
            </a:fld>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29569" y="6181466"/>
            <a:ext cx="2347165" cy="568643"/>
          </a:xfrm>
          <a:prstGeom prst="rect">
            <a:avLst/>
          </a:prstGeom>
        </p:spPr>
      </p:pic>
    </p:spTree>
    <p:extLst>
      <p:ext uri="{BB962C8B-B14F-4D97-AF65-F5344CB8AC3E}">
        <p14:creationId xmlns:p14="http://schemas.microsoft.com/office/powerpoint/2010/main" val="3613983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https://freight.usbank.co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https://www.trucking.org/article/ATA-Releases-Updated-Driver-Shortage-Report-and-Forecas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89" y="1456008"/>
            <a:ext cx="11846091" cy="1855433"/>
          </a:xfrm>
        </p:spPr>
        <p:txBody>
          <a:bodyPr>
            <a:noAutofit/>
          </a:bodyPr>
          <a:lstStyle/>
          <a:p>
            <a:r>
              <a:rPr lang="en-US" sz="6600" b="1" dirty="0" smtClean="0">
                <a:solidFill>
                  <a:schemeClr val="tx2"/>
                </a:solidFill>
              </a:rPr>
              <a:t>Economic &amp; Trucking Update</a:t>
            </a:r>
            <a:br>
              <a:rPr lang="en-US" sz="6600" b="1" dirty="0" smtClean="0">
                <a:solidFill>
                  <a:schemeClr val="tx2"/>
                </a:solidFill>
              </a:rPr>
            </a:br>
            <a:r>
              <a:rPr lang="en-US" sz="6600" b="1" dirty="0" smtClean="0">
                <a:solidFill>
                  <a:schemeClr val="tx2"/>
                </a:solidFill>
              </a:rPr>
              <a:t/>
            </a:r>
            <a:br>
              <a:rPr lang="en-US" sz="6600" b="1" dirty="0" smtClean="0">
                <a:solidFill>
                  <a:schemeClr val="tx2"/>
                </a:solidFill>
              </a:rPr>
            </a:br>
            <a:endParaRPr lang="en-US" sz="6600" b="1" i="1" dirty="0">
              <a:solidFill>
                <a:schemeClr val="tx2"/>
              </a:solidFill>
            </a:endParaRPr>
          </a:p>
        </p:txBody>
      </p:sp>
      <p:sp>
        <p:nvSpPr>
          <p:cNvPr id="3" name="Subtitle 2"/>
          <p:cNvSpPr>
            <a:spLocks noGrp="1"/>
          </p:cNvSpPr>
          <p:nvPr>
            <p:ph type="subTitle" idx="1"/>
          </p:nvPr>
        </p:nvSpPr>
        <p:spPr>
          <a:xfrm>
            <a:off x="411208" y="2085278"/>
            <a:ext cx="11508455" cy="4393155"/>
          </a:xfrm>
        </p:spPr>
        <p:txBody>
          <a:bodyPr>
            <a:normAutofit/>
          </a:bodyPr>
          <a:lstStyle/>
          <a:p>
            <a:r>
              <a:rPr lang="en-US" dirty="0" smtClean="0">
                <a:solidFill>
                  <a:schemeClr val="tx2"/>
                </a:solidFill>
              </a:rPr>
              <a:t>October 2019</a:t>
            </a:r>
          </a:p>
          <a:p>
            <a:endParaRPr lang="en-US" dirty="0" smtClean="0"/>
          </a:p>
          <a:p>
            <a:endParaRPr lang="en-US" dirty="0"/>
          </a:p>
          <a:p>
            <a:r>
              <a:rPr lang="en-US" dirty="0" smtClean="0"/>
              <a:t>Alan Karickhoff</a:t>
            </a:r>
          </a:p>
          <a:p>
            <a:r>
              <a:rPr lang="en-US" dirty="0" smtClean="0"/>
              <a:t>Research Analyst</a:t>
            </a:r>
          </a:p>
          <a:p>
            <a:r>
              <a:rPr lang="en-US" dirty="0" smtClean="0"/>
              <a:t>akarickhoff@trucking.org</a:t>
            </a:r>
            <a:endParaRPr lang="en-US" dirty="0" smtClean="0"/>
          </a:p>
          <a:p>
            <a:endParaRPr lang="en-US" dirty="0"/>
          </a:p>
        </p:txBody>
      </p:sp>
    </p:spTree>
    <p:extLst>
      <p:ext uri="{BB962C8B-B14F-4D97-AF65-F5344CB8AC3E}">
        <p14:creationId xmlns:p14="http://schemas.microsoft.com/office/powerpoint/2010/main" val="3330724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6170" y="146098"/>
            <a:ext cx="8836847" cy="5996708"/>
          </a:xfrm>
          <a:prstGeom prst="rect">
            <a:avLst/>
          </a:prstGeom>
        </p:spPr>
      </p:pic>
    </p:spTree>
    <p:extLst>
      <p:ext uri="{BB962C8B-B14F-4D97-AF65-F5344CB8AC3E}">
        <p14:creationId xmlns:p14="http://schemas.microsoft.com/office/powerpoint/2010/main" val="2520546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319" y="423411"/>
            <a:ext cx="11833362" cy="6011177"/>
          </a:xfrm>
          <a:prstGeom prst="rect">
            <a:avLst/>
          </a:prstGeom>
        </p:spPr>
      </p:pic>
    </p:spTree>
    <p:extLst>
      <p:ext uri="{BB962C8B-B14F-4D97-AF65-F5344CB8AC3E}">
        <p14:creationId xmlns:p14="http://schemas.microsoft.com/office/powerpoint/2010/main" val="2709151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95624" cy="6858000"/>
          </a:xfrm>
          <a:prstGeom prst="rect">
            <a:avLst/>
          </a:prstGeom>
        </p:spPr>
      </p:pic>
      <p:sp>
        <p:nvSpPr>
          <p:cNvPr id="3" name="TextBox 2"/>
          <p:cNvSpPr txBox="1"/>
          <p:nvPr/>
        </p:nvSpPr>
        <p:spPr>
          <a:xfrm>
            <a:off x="9897374" y="2444151"/>
            <a:ext cx="2041585" cy="1200329"/>
          </a:xfrm>
          <a:prstGeom prst="rect">
            <a:avLst/>
          </a:prstGeom>
          <a:noFill/>
        </p:spPr>
        <p:txBody>
          <a:bodyPr wrap="square" rtlCol="0">
            <a:spAutoFit/>
          </a:bodyPr>
          <a:lstStyle/>
          <a:p>
            <a:pPr algn="ctr"/>
            <a:r>
              <a:rPr lang="en-US" sz="3600" b="1" dirty="0" smtClean="0"/>
              <a:t>USMCA Update</a:t>
            </a:r>
            <a:endParaRPr lang="en-US" sz="3600" b="1" dirty="0"/>
          </a:p>
        </p:txBody>
      </p:sp>
    </p:spTree>
    <p:extLst>
      <p:ext uri="{BB962C8B-B14F-4D97-AF65-F5344CB8AC3E}">
        <p14:creationId xmlns:p14="http://schemas.microsoft.com/office/powerpoint/2010/main" val="2064710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27" y="1478524"/>
            <a:ext cx="11238271" cy="2387600"/>
          </a:xfrm>
        </p:spPr>
        <p:txBody>
          <a:bodyPr>
            <a:noAutofit/>
          </a:bodyPr>
          <a:lstStyle/>
          <a:p>
            <a:r>
              <a:rPr lang="en-US" b="1" dirty="0" smtClean="0"/>
              <a:t>Trucking Trends</a:t>
            </a:r>
            <a:endParaRPr lang="en-US" b="1" dirty="0"/>
          </a:p>
        </p:txBody>
      </p:sp>
    </p:spTree>
    <p:extLst>
      <p:ext uri="{BB962C8B-B14F-4D97-AF65-F5344CB8AC3E}">
        <p14:creationId xmlns:p14="http://schemas.microsoft.com/office/powerpoint/2010/main" val="982104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641" y="411981"/>
            <a:ext cx="11673946" cy="871715"/>
          </a:xfrm>
        </p:spPr>
        <p:txBody>
          <a:bodyPr>
            <a:noAutofit/>
          </a:bodyPr>
          <a:lstStyle/>
          <a:p>
            <a:r>
              <a:rPr lang="en-US" b="1" dirty="0" smtClean="0">
                <a:solidFill>
                  <a:schemeClr val="accent5">
                    <a:lumMod val="75000"/>
                  </a:schemeClr>
                </a:solidFill>
              </a:rPr>
              <a:t>Trucking Trends:</a:t>
            </a:r>
            <a:endParaRPr lang="en-US" b="1" dirty="0">
              <a:solidFill>
                <a:schemeClr val="accent5">
                  <a:lumMod val="75000"/>
                </a:schemeClr>
              </a:solidFill>
            </a:endParaRPr>
          </a:p>
        </p:txBody>
      </p:sp>
      <p:sp>
        <p:nvSpPr>
          <p:cNvPr id="3" name="TextBox 2"/>
          <p:cNvSpPr txBox="1"/>
          <p:nvPr/>
        </p:nvSpPr>
        <p:spPr>
          <a:xfrm>
            <a:off x="508561" y="1211462"/>
            <a:ext cx="11244106" cy="6124754"/>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chemeClr val="accent5">
                    <a:lumMod val="75000"/>
                  </a:schemeClr>
                </a:solidFill>
              </a:rPr>
              <a:t>Contract freight fundamentals are ok, not great like in 2018.</a:t>
            </a:r>
          </a:p>
          <a:p>
            <a:pPr marL="285750" indent="-285750">
              <a:buFont typeface="Arial" panose="020B0604020202020204" pitchFamily="34" charset="0"/>
              <a:buChar char="•"/>
            </a:pPr>
            <a:r>
              <a:rPr lang="en-US" sz="2800" dirty="0" smtClean="0">
                <a:solidFill>
                  <a:schemeClr val="accent5">
                    <a:lumMod val="75000"/>
                  </a:schemeClr>
                </a:solidFill>
              </a:rPr>
              <a:t>TL Contract freight is doing significantly better than the spot market. Any “Freight Recession” is due entirely to spot market. </a:t>
            </a:r>
          </a:p>
          <a:p>
            <a:pPr marL="285750" indent="-285750">
              <a:buFont typeface="Arial" panose="020B0604020202020204" pitchFamily="34" charset="0"/>
              <a:buChar char="•"/>
            </a:pPr>
            <a:r>
              <a:rPr lang="en-US" sz="2800" dirty="0" smtClean="0">
                <a:solidFill>
                  <a:schemeClr val="accent5">
                    <a:lumMod val="75000"/>
                  </a:schemeClr>
                </a:solidFill>
              </a:rPr>
              <a:t>Focus needs to be on level of freight, not growth rates – a little bit of growth or decrease on high volumes is still good.</a:t>
            </a:r>
          </a:p>
          <a:p>
            <a:pPr marL="285750" indent="-285750">
              <a:buFont typeface="Arial" panose="020B0604020202020204" pitchFamily="34" charset="0"/>
              <a:buChar char="•"/>
            </a:pPr>
            <a:r>
              <a:rPr lang="en-US" sz="2800" dirty="0" smtClean="0">
                <a:solidFill>
                  <a:schemeClr val="accent5">
                    <a:lumMod val="75000"/>
                  </a:schemeClr>
                </a:solidFill>
              </a:rPr>
              <a:t>LTL freight market is soft, but might be bottoming out.</a:t>
            </a:r>
          </a:p>
          <a:p>
            <a:pPr marL="285750" indent="-285750">
              <a:buFont typeface="Arial" panose="020B0604020202020204" pitchFamily="34" charset="0"/>
              <a:buChar char="•"/>
            </a:pPr>
            <a:r>
              <a:rPr lang="en-US" sz="2800" dirty="0" smtClean="0">
                <a:solidFill>
                  <a:schemeClr val="accent5">
                    <a:lumMod val="75000"/>
                  </a:schemeClr>
                </a:solidFill>
              </a:rPr>
              <a:t>There has been some capacity additions from several sources – enough to inflict pain on motor carriers.  </a:t>
            </a:r>
          </a:p>
          <a:p>
            <a:pPr marL="742950" lvl="1" indent="-285750">
              <a:buFont typeface="Arial" panose="020B0604020202020204" pitchFamily="34" charset="0"/>
              <a:buChar char="•"/>
            </a:pPr>
            <a:r>
              <a:rPr lang="en-US" sz="2800" dirty="0" smtClean="0">
                <a:solidFill>
                  <a:schemeClr val="accent5">
                    <a:lumMod val="75000"/>
                  </a:schemeClr>
                </a:solidFill>
              </a:rPr>
              <a:t>It </a:t>
            </a:r>
            <a:r>
              <a:rPr lang="en-US" sz="2800" dirty="0">
                <a:solidFill>
                  <a:schemeClr val="accent5">
                    <a:lumMod val="75000"/>
                  </a:schemeClr>
                </a:solidFill>
              </a:rPr>
              <a:t>appears that there </a:t>
            </a:r>
            <a:r>
              <a:rPr lang="en-US" sz="2800" dirty="0" smtClean="0">
                <a:solidFill>
                  <a:schemeClr val="accent5">
                    <a:lumMod val="75000"/>
                  </a:schemeClr>
                </a:solidFill>
              </a:rPr>
              <a:t>were some new</a:t>
            </a:r>
            <a:r>
              <a:rPr lang="en-US" sz="2800" dirty="0">
                <a:solidFill>
                  <a:schemeClr val="accent5">
                    <a:lumMod val="75000"/>
                  </a:schemeClr>
                </a:solidFill>
              </a:rPr>
              <a:t>, small entrants into the </a:t>
            </a:r>
            <a:r>
              <a:rPr lang="en-US" sz="2800" dirty="0" smtClean="0">
                <a:solidFill>
                  <a:schemeClr val="accent5">
                    <a:lumMod val="75000"/>
                  </a:schemeClr>
                </a:solidFill>
              </a:rPr>
              <a:t>industry;</a:t>
            </a:r>
            <a:endParaRPr lang="en-US" sz="2800" dirty="0">
              <a:solidFill>
                <a:schemeClr val="accent5">
                  <a:lumMod val="75000"/>
                </a:schemeClr>
              </a:solidFill>
            </a:endParaRPr>
          </a:p>
          <a:p>
            <a:pPr marL="742950" lvl="1" indent="-285750">
              <a:buFont typeface="Arial" panose="020B0604020202020204" pitchFamily="34" charset="0"/>
              <a:buChar char="•"/>
            </a:pPr>
            <a:r>
              <a:rPr lang="en-US" sz="2800" dirty="0">
                <a:solidFill>
                  <a:schemeClr val="accent5">
                    <a:lumMod val="75000"/>
                  </a:schemeClr>
                </a:solidFill>
              </a:rPr>
              <a:t>a</a:t>
            </a:r>
            <a:r>
              <a:rPr lang="en-US" sz="2800" dirty="0" smtClean="0">
                <a:solidFill>
                  <a:schemeClr val="accent5">
                    <a:lumMod val="75000"/>
                  </a:schemeClr>
                </a:solidFill>
              </a:rPr>
              <a:t>nd, some shipper efficiencies likely added effective capacity.</a:t>
            </a:r>
          </a:p>
          <a:p>
            <a:pPr marL="285750" indent="-285750">
              <a:buFont typeface="Arial" panose="020B0604020202020204" pitchFamily="34" charset="0"/>
              <a:buChar char="•"/>
            </a:pPr>
            <a:r>
              <a:rPr lang="en-US" sz="2800" dirty="0" smtClean="0">
                <a:solidFill>
                  <a:schemeClr val="accent5">
                    <a:lumMod val="75000"/>
                  </a:schemeClr>
                </a:solidFill>
              </a:rPr>
              <a:t>Drivers market remains tight(</a:t>
            </a:r>
            <a:r>
              <a:rPr lang="en-US" sz="2800" dirty="0" err="1" smtClean="0">
                <a:solidFill>
                  <a:schemeClr val="accent5">
                    <a:lumMod val="75000"/>
                  </a:schemeClr>
                </a:solidFill>
              </a:rPr>
              <a:t>ish</a:t>
            </a:r>
            <a:r>
              <a:rPr lang="en-US" sz="2800" dirty="0" smtClean="0">
                <a:solidFill>
                  <a:schemeClr val="accent5">
                    <a:lumMod val="75000"/>
                  </a:schemeClr>
                </a:solidFill>
              </a:rPr>
              <a:t>), but large pay increases and media attention helped.</a:t>
            </a:r>
          </a:p>
          <a:p>
            <a:r>
              <a:rPr lang="en-US" sz="2800" dirty="0" smtClean="0">
                <a:solidFill>
                  <a:schemeClr val="accent5">
                    <a:lumMod val="75000"/>
                  </a:schemeClr>
                </a:solidFill>
              </a:rPr>
              <a:t> </a:t>
            </a:r>
          </a:p>
          <a:p>
            <a:r>
              <a:rPr lang="en-US" sz="2800" dirty="0" smtClean="0">
                <a:solidFill>
                  <a:schemeClr val="accent5">
                    <a:lumMod val="75000"/>
                  </a:schemeClr>
                </a:solidFill>
              </a:rPr>
              <a:t> </a:t>
            </a:r>
            <a:endParaRPr lang="en-US" sz="2800" dirty="0">
              <a:solidFill>
                <a:schemeClr val="accent5">
                  <a:lumMod val="75000"/>
                </a:schemeClr>
              </a:solidFill>
            </a:endParaRPr>
          </a:p>
        </p:txBody>
      </p:sp>
    </p:spTree>
    <p:extLst>
      <p:ext uri="{BB962C8B-B14F-4D97-AF65-F5344CB8AC3E}">
        <p14:creationId xmlns:p14="http://schemas.microsoft.com/office/powerpoint/2010/main" val="1370325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1" y="210312"/>
            <a:ext cx="11468100" cy="642939"/>
          </a:xfrm>
          <a:prstGeom prst="rect">
            <a:avLst/>
          </a:prstGeom>
        </p:spPr>
        <p:txBody>
          <a:bodyPr>
            <a:normAutofit fontScale="90000"/>
          </a:bodyPr>
          <a:lstStyle/>
          <a:p>
            <a:pPr algn="ctr"/>
            <a:r>
              <a:rPr lang="en-US" sz="3200" b="1" dirty="0" smtClean="0">
                <a:solidFill>
                  <a:srgbClr val="002060"/>
                </a:solidFill>
                <a:latin typeface="+mn-lt"/>
              </a:rPr>
              <a:t>Total For-Hire TL Loads</a:t>
            </a:r>
            <a:br>
              <a:rPr lang="en-US" sz="3200" b="1" dirty="0" smtClean="0">
                <a:solidFill>
                  <a:srgbClr val="002060"/>
                </a:solidFill>
                <a:latin typeface="+mn-lt"/>
              </a:rPr>
            </a:br>
            <a:r>
              <a:rPr lang="en-US" sz="2200" b="1" dirty="0" smtClean="0">
                <a:solidFill>
                  <a:srgbClr val="002060"/>
                </a:solidFill>
                <a:latin typeface="+mn-lt"/>
              </a:rPr>
              <a:t>(3-Month Moving Average Data)</a:t>
            </a:r>
            <a:endParaRPr lang="en-US" sz="3200" b="1" dirty="0">
              <a:solidFill>
                <a:srgbClr val="002060"/>
              </a:solidFill>
              <a:latin typeface="+mn-lt"/>
            </a:endParaRPr>
          </a:p>
        </p:txBody>
      </p:sp>
      <p:sp>
        <p:nvSpPr>
          <p:cNvPr id="6" name="TextBox 5"/>
          <p:cNvSpPr txBox="1"/>
          <p:nvPr/>
        </p:nvSpPr>
        <p:spPr>
          <a:xfrm>
            <a:off x="200026" y="6377144"/>
            <a:ext cx="2980303" cy="307777"/>
          </a:xfrm>
          <a:prstGeom prst="rect">
            <a:avLst/>
          </a:prstGeom>
          <a:noFill/>
        </p:spPr>
        <p:txBody>
          <a:bodyPr wrap="none" rtlCol="0">
            <a:spAutoFit/>
          </a:bodyPr>
          <a:lstStyle/>
          <a:p>
            <a:r>
              <a:rPr lang="en-US" sz="1400" b="1" dirty="0" smtClean="0">
                <a:solidFill>
                  <a:srgbClr val="002060"/>
                </a:solidFill>
                <a:latin typeface="Calibri" pitchFamily="34" charset="0"/>
              </a:rPr>
              <a:t>Source: ATA’s Trucking Activity Report</a:t>
            </a:r>
            <a:endParaRPr lang="en-US" sz="1400" b="1" dirty="0">
              <a:solidFill>
                <a:srgbClr val="002060"/>
              </a:solidFill>
              <a:latin typeface="Calibri"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41920911"/>
              </p:ext>
            </p:extLst>
          </p:nvPr>
        </p:nvGraphicFramePr>
        <p:xfrm>
          <a:off x="3539844" y="5725442"/>
          <a:ext cx="4247806" cy="895356"/>
        </p:xfrm>
        <a:graphic>
          <a:graphicData uri="http://schemas.openxmlformats.org/drawingml/2006/table">
            <a:tbl>
              <a:tblPr firstRow="1" bandRow="1">
                <a:tableStyleId>{5C22544A-7EE6-4342-B048-85BDC9FD1C3A}</a:tableStyleId>
              </a:tblPr>
              <a:tblGrid>
                <a:gridCol w="716416">
                  <a:extLst>
                    <a:ext uri="{9D8B030D-6E8A-4147-A177-3AD203B41FA5}">
                      <a16:colId xmlns:a16="http://schemas.microsoft.com/office/drawing/2014/main" val="20000"/>
                    </a:ext>
                  </a:extLst>
                </a:gridCol>
                <a:gridCol w="905675">
                  <a:extLst>
                    <a:ext uri="{9D8B030D-6E8A-4147-A177-3AD203B41FA5}">
                      <a16:colId xmlns:a16="http://schemas.microsoft.com/office/drawing/2014/main" val="3587382594"/>
                    </a:ext>
                  </a:extLst>
                </a:gridCol>
                <a:gridCol w="506881">
                  <a:extLst>
                    <a:ext uri="{9D8B030D-6E8A-4147-A177-3AD203B41FA5}">
                      <a16:colId xmlns:a16="http://schemas.microsoft.com/office/drawing/2014/main" val="20001"/>
                    </a:ext>
                  </a:extLst>
                </a:gridCol>
                <a:gridCol w="706278">
                  <a:extLst>
                    <a:ext uri="{9D8B030D-6E8A-4147-A177-3AD203B41FA5}">
                      <a16:colId xmlns:a16="http://schemas.microsoft.com/office/drawing/2014/main" val="20002"/>
                    </a:ext>
                  </a:extLst>
                </a:gridCol>
                <a:gridCol w="706278">
                  <a:extLst>
                    <a:ext uri="{9D8B030D-6E8A-4147-A177-3AD203B41FA5}">
                      <a16:colId xmlns:a16="http://schemas.microsoft.com/office/drawing/2014/main" val="20003"/>
                    </a:ext>
                  </a:extLst>
                </a:gridCol>
                <a:gridCol w="706278">
                  <a:extLst>
                    <a:ext uri="{9D8B030D-6E8A-4147-A177-3AD203B41FA5}">
                      <a16:colId xmlns:a16="http://schemas.microsoft.com/office/drawing/2014/main" val="49053291"/>
                    </a:ext>
                  </a:extLst>
                </a:gridCol>
              </a:tblGrid>
              <a:tr h="376557">
                <a:tc>
                  <a:txBody>
                    <a:bodyPr/>
                    <a:lstStyle/>
                    <a:p>
                      <a:pPr algn="ctr"/>
                      <a:endParaRPr lang="en-US" sz="2100" b="1" dirty="0"/>
                    </a:p>
                  </a:txBody>
                  <a:tcPr marL="51435" marR="51435" marT="25719" marB="25719"/>
                </a:tc>
                <a:tc>
                  <a:txBody>
                    <a:bodyPr/>
                    <a:lstStyle/>
                    <a:p>
                      <a:pPr algn="ctr"/>
                      <a:r>
                        <a:rPr lang="en-US" sz="1300" b="1" kern="1200" dirty="0" err="1" smtClean="0">
                          <a:solidFill>
                            <a:schemeClr val="lt1"/>
                          </a:solidFill>
                          <a:latin typeface="+mn-lt"/>
                          <a:ea typeface="+mn-ea"/>
                          <a:cs typeface="+mn-cs"/>
                        </a:rPr>
                        <a:t>Avg</a:t>
                      </a:r>
                      <a:r>
                        <a:rPr lang="en-US" sz="1300" b="1" kern="1200" dirty="0" smtClean="0">
                          <a:solidFill>
                            <a:schemeClr val="lt1"/>
                          </a:solidFill>
                          <a:latin typeface="+mn-lt"/>
                          <a:ea typeface="+mn-ea"/>
                          <a:cs typeface="+mn-cs"/>
                        </a:rPr>
                        <a:t> </a:t>
                      </a:r>
                    </a:p>
                    <a:p>
                      <a:pPr algn="ctr"/>
                      <a:r>
                        <a:rPr lang="en-US" sz="1300" b="1" kern="1200" dirty="0" smtClean="0">
                          <a:solidFill>
                            <a:schemeClr val="lt1"/>
                          </a:solidFill>
                          <a:latin typeface="+mn-lt"/>
                          <a:ea typeface="+mn-ea"/>
                          <a:cs typeface="+mn-cs"/>
                        </a:rPr>
                        <a:t>1993-2018</a:t>
                      </a:r>
                      <a:endParaRPr lang="en-US" sz="1300" b="1" kern="1200" dirty="0">
                        <a:solidFill>
                          <a:schemeClr val="lt1"/>
                        </a:solidFill>
                        <a:latin typeface="+mn-lt"/>
                        <a:ea typeface="+mn-ea"/>
                        <a:cs typeface="+mn-cs"/>
                      </a:endParaRPr>
                    </a:p>
                  </a:txBody>
                  <a:tcPr marL="51435" marR="51435" marT="25719" marB="25719"/>
                </a:tc>
                <a:tc>
                  <a:txBody>
                    <a:bodyPr/>
                    <a:lstStyle/>
                    <a:p>
                      <a:pPr algn="ctr"/>
                      <a:endParaRPr lang="en-US" sz="1300" b="1" kern="1200" dirty="0" smtClean="0">
                        <a:solidFill>
                          <a:schemeClr val="lt1"/>
                        </a:solidFill>
                        <a:latin typeface="+mn-lt"/>
                        <a:ea typeface="+mn-ea"/>
                        <a:cs typeface="+mn-cs"/>
                      </a:endParaRPr>
                    </a:p>
                    <a:p>
                      <a:pPr algn="ctr"/>
                      <a:r>
                        <a:rPr lang="en-US" sz="1300" b="1" kern="1200" dirty="0" smtClean="0">
                          <a:solidFill>
                            <a:schemeClr val="lt1"/>
                          </a:solidFill>
                          <a:latin typeface="+mn-lt"/>
                          <a:ea typeface="+mn-ea"/>
                          <a:cs typeface="+mn-cs"/>
                        </a:rPr>
                        <a:t>2016</a:t>
                      </a:r>
                      <a:endParaRPr lang="en-US" sz="1300" b="1" kern="1200" dirty="0">
                        <a:solidFill>
                          <a:schemeClr val="lt1"/>
                        </a:solidFill>
                        <a:latin typeface="+mn-lt"/>
                        <a:ea typeface="+mn-ea"/>
                        <a:cs typeface="+mn-cs"/>
                      </a:endParaRPr>
                    </a:p>
                  </a:txBody>
                  <a:tcPr marL="51435" marR="51435" marT="25719" marB="25719"/>
                </a:tc>
                <a:tc>
                  <a:txBody>
                    <a:bodyPr/>
                    <a:lstStyle/>
                    <a:p>
                      <a:pPr algn="ctr"/>
                      <a:endParaRPr lang="en-US" sz="1300" b="1" kern="1200" dirty="0" smtClean="0">
                        <a:solidFill>
                          <a:schemeClr val="lt1"/>
                        </a:solidFill>
                        <a:latin typeface="+mn-lt"/>
                        <a:ea typeface="+mn-ea"/>
                        <a:cs typeface="+mn-cs"/>
                      </a:endParaRPr>
                    </a:p>
                    <a:p>
                      <a:pPr algn="ctr"/>
                      <a:r>
                        <a:rPr lang="en-US" sz="1300" b="1" kern="1200" dirty="0" smtClean="0">
                          <a:solidFill>
                            <a:schemeClr val="lt1"/>
                          </a:solidFill>
                          <a:latin typeface="+mn-lt"/>
                          <a:ea typeface="+mn-ea"/>
                          <a:cs typeface="+mn-cs"/>
                        </a:rPr>
                        <a:t>2017</a:t>
                      </a:r>
                      <a:endParaRPr lang="en-US" sz="1300" b="1" kern="1200" dirty="0">
                        <a:solidFill>
                          <a:schemeClr val="lt1"/>
                        </a:solidFill>
                        <a:latin typeface="+mn-lt"/>
                        <a:ea typeface="+mn-ea"/>
                        <a:cs typeface="+mn-cs"/>
                      </a:endParaRPr>
                    </a:p>
                  </a:txBody>
                  <a:tcPr marL="51435" marR="51435" marT="25719" marB="25719"/>
                </a:tc>
                <a:tc>
                  <a:txBody>
                    <a:bodyPr/>
                    <a:lstStyle/>
                    <a:p>
                      <a:pPr algn="ctr"/>
                      <a:endParaRPr lang="en-US" sz="1300" b="1" kern="1200" dirty="0" smtClean="0">
                        <a:solidFill>
                          <a:schemeClr val="lt1"/>
                        </a:solidFill>
                        <a:latin typeface="+mn-lt"/>
                        <a:ea typeface="+mn-ea"/>
                        <a:cs typeface="+mn-cs"/>
                      </a:endParaRPr>
                    </a:p>
                    <a:p>
                      <a:pPr algn="ctr"/>
                      <a:r>
                        <a:rPr lang="en-US" sz="1300" b="1" kern="1200" dirty="0" smtClean="0">
                          <a:solidFill>
                            <a:schemeClr val="lt1"/>
                          </a:solidFill>
                          <a:latin typeface="+mn-lt"/>
                          <a:ea typeface="+mn-ea"/>
                          <a:cs typeface="+mn-cs"/>
                        </a:rPr>
                        <a:t>2018</a:t>
                      </a:r>
                      <a:endParaRPr lang="en-US" sz="1300" b="1" kern="1200" dirty="0">
                        <a:solidFill>
                          <a:schemeClr val="lt1"/>
                        </a:solidFill>
                        <a:latin typeface="+mn-lt"/>
                        <a:ea typeface="+mn-ea"/>
                        <a:cs typeface="+mn-cs"/>
                      </a:endParaRPr>
                    </a:p>
                  </a:txBody>
                  <a:tcPr marL="51435" marR="51435" marT="25719" marB="25719"/>
                </a:tc>
                <a:tc>
                  <a:txBody>
                    <a:bodyPr/>
                    <a:lstStyle/>
                    <a:p>
                      <a:pPr algn="ctr"/>
                      <a:r>
                        <a:rPr lang="en-US" sz="1300" b="1" kern="1200" dirty="0" smtClean="0">
                          <a:solidFill>
                            <a:schemeClr val="lt1"/>
                          </a:solidFill>
                          <a:latin typeface="+mn-lt"/>
                          <a:ea typeface="+mn-ea"/>
                          <a:cs typeface="+mn-cs"/>
                        </a:rPr>
                        <a:t>2019 Forecast</a:t>
                      </a:r>
                      <a:endParaRPr lang="en-US" sz="1300" b="1" kern="1200" dirty="0">
                        <a:solidFill>
                          <a:schemeClr val="lt1"/>
                        </a:solidFill>
                        <a:latin typeface="+mn-lt"/>
                        <a:ea typeface="+mn-ea"/>
                        <a:cs typeface="+mn-cs"/>
                      </a:endParaRPr>
                    </a:p>
                  </a:txBody>
                  <a:tcPr marL="51435" marR="51435" marT="25719" marB="25719"/>
                </a:tc>
                <a:extLst>
                  <a:ext uri="{0D108BD9-81ED-4DB2-BD59-A6C34878D82A}">
                    <a16:rowId xmlns:a16="http://schemas.microsoft.com/office/drawing/2014/main" val="10000"/>
                  </a:ext>
                </a:extLst>
              </a:tr>
              <a:tr h="254637">
                <a:tc>
                  <a:txBody>
                    <a:bodyPr/>
                    <a:lstStyle/>
                    <a:p>
                      <a:pPr algn="ctr"/>
                      <a:r>
                        <a:rPr lang="en-US" sz="1300" b="1" dirty="0" smtClean="0"/>
                        <a:t>Loads Growth</a:t>
                      </a:r>
                      <a:endParaRPr lang="en-US" sz="1300" b="1" dirty="0"/>
                    </a:p>
                  </a:txBody>
                  <a:tcPr marL="51435" marR="51435" marT="25719" marB="25719">
                    <a:solidFill>
                      <a:schemeClr val="accent1">
                        <a:lumMod val="20000"/>
                        <a:lumOff val="80000"/>
                      </a:schemeClr>
                    </a:solidFill>
                  </a:tcPr>
                </a:tc>
                <a:tc>
                  <a:txBody>
                    <a:bodyPr/>
                    <a:lstStyle/>
                    <a:p>
                      <a:pPr algn="ctr"/>
                      <a:endParaRPr lang="en-US" sz="1300" b="1" kern="1200" dirty="0" smtClean="0">
                        <a:solidFill>
                          <a:schemeClr val="dk1"/>
                        </a:solidFill>
                        <a:latin typeface="+mn-lt"/>
                        <a:ea typeface="+mn-ea"/>
                        <a:cs typeface="+mn-cs"/>
                      </a:endParaRPr>
                    </a:p>
                    <a:p>
                      <a:pPr algn="ctr"/>
                      <a:r>
                        <a:rPr lang="en-US" sz="1300" b="1" kern="1200" dirty="0" smtClean="0">
                          <a:solidFill>
                            <a:schemeClr val="dk1"/>
                          </a:solidFill>
                          <a:latin typeface="+mn-lt"/>
                          <a:ea typeface="+mn-ea"/>
                          <a:cs typeface="+mn-cs"/>
                        </a:rPr>
                        <a:t>1.9%</a:t>
                      </a:r>
                    </a:p>
                  </a:txBody>
                  <a:tcPr marL="51435" marR="51435" marT="25719" marB="25719">
                    <a:solidFill>
                      <a:schemeClr val="accent1">
                        <a:lumMod val="20000"/>
                        <a:lumOff val="80000"/>
                      </a:schemeClr>
                    </a:solidFill>
                  </a:tcPr>
                </a:tc>
                <a:tc>
                  <a:txBody>
                    <a:bodyPr/>
                    <a:lstStyle/>
                    <a:p>
                      <a:pPr algn="ctr"/>
                      <a:endParaRPr lang="en-US" sz="1300" b="1" kern="1200" dirty="0" smtClean="0">
                        <a:solidFill>
                          <a:schemeClr val="dk1"/>
                        </a:solidFill>
                        <a:latin typeface="+mn-lt"/>
                        <a:ea typeface="+mn-ea"/>
                        <a:cs typeface="+mn-cs"/>
                      </a:endParaRPr>
                    </a:p>
                    <a:p>
                      <a:pPr algn="ctr"/>
                      <a:r>
                        <a:rPr lang="en-US" sz="1300" b="1" kern="1200" dirty="0" smtClean="0">
                          <a:solidFill>
                            <a:schemeClr val="dk1"/>
                          </a:solidFill>
                          <a:latin typeface="+mn-lt"/>
                          <a:ea typeface="+mn-ea"/>
                          <a:cs typeface="+mn-cs"/>
                        </a:rPr>
                        <a:t>0.1%</a:t>
                      </a:r>
                    </a:p>
                  </a:txBody>
                  <a:tcPr marL="51435" marR="51435" marT="25719" marB="25719">
                    <a:solidFill>
                      <a:schemeClr val="accent1">
                        <a:lumMod val="20000"/>
                        <a:lumOff val="80000"/>
                      </a:schemeClr>
                    </a:solidFill>
                  </a:tcPr>
                </a:tc>
                <a:tc>
                  <a:txBody>
                    <a:bodyPr/>
                    <a:lstStyle/>
                    <a:p>
                      <a:pPr algn="ctr"/>
                      <a:endParaRPr lang="en-US" sz="1300" b="1" kern="1200" dirty="0" smtClean="0">
                        <a:solidFill>
                          <a:schemeClr val="dk1"/>
                        </a:solidFill>
                        <a:latin typeface="+mn-lt"/>
                        <a:ea typeface="+mn-ea"/>
                        <a:cs typeface="+mn-cs"/>
                      </a:endParaRPr>
                    </a:p>
                    <a:p>
                      <a:pPr algn="ctr"/>
                      <a:r>
                        <a:rPr lang="en-US" sz="1300" b="1" kern="1200" dirty="0" smtClean="0">
                          <a:solidFill>
                            <a:schemeClr val="dk1"/>
                          </a:solidFill>
                          <a:latin typeface="+mn-lt"/>
                          <a:ea typeface="+mn-ea"/>
                          <a:cs typeface="+mn-cs"/>
                        </a:rPr>
                        <a:t>3.0%</a:t>
                      </a:r>
                      <a:endParaRPr lang="en-US" sz="1300" b="1" kern="1200" dirty="0">
                        <a:solidFill>
                          <a:schemeClr val="dk1"/>
                        </a:solidFill>
                        <a:latin typeface="+mn-lt"/>
                        <a:ea typeface="+mn-ea"/>
                        <a:cs typeface="+mn-cs"/>
                      </a:endParaRPr>
                    </a:p>
                  </a:txBody>
                  <a:tcPr marL="51435" marR="51435" marT="25719" marB="25719">
                    <a:solidFill>
                      <a:schemeClr val="accent1">
                        <a:lumMod val="20000"/>
                        <a:lumOff val="80000"/>
                      </a:schemeClr>
                    </a:solidFill>
                  </a:tcPr>
                </a:tc>
                <a:tc>
                  <a:txBody>
                    <a:bodyPr/>
                    <a:lstStyle/>
                    <a:p>
                      <a:pPr algn="ctr"/>
                      <a:endParaRPr lang="en-US" sz="1300" b="1" kern="1200" dirty="0" smtClean="0">
                        <a:solidFill>
                          <a:schemeClr val="dk1"/>
                        </a:solidFill>
                        <a:latin typeface="+mn-lt"/>
                        <a:ea typeface="+mn-ea"/>
                        <a:cs typeface="+mn-cs"/>
                      </a:endParaRPr>
                    </a:p>
                    <a:p>
                      <a:pPr algn="ctr"/>
                      <a:r>
                        <a:rPr lang="en-US" sz="1300" b="1" kern="1200" dirty="0" smtClean="0">
                          <a:solidFill>
                            <a:schemeClr val="dk1"/>
                          </a:solidFill>
                          <a:latin typeface="+mn-lt"/>
                          <a:ea typeface="+mn-ea"/>
                          <a:cs typeface="+mn-cs"/>
                        </a:rPr>
                        <a:t>3.2%</a:t>
                      </a:r>
                      <a:endParaRPr lang="en-US" sz="1300" b="1" kern="1200" dirty="0">
                        <a:solidFill>
                          <a:schemeClr val="dk1"/>
                        </a:solidFill>
                        <a:latin typeface="+mn-lt"/>
                        <a:ea typeface="+mn-ea"/>
                        <a:cs typeface="+mn-cs"/>
                      </a:endParaRPr>
                    </a:p>
                  </a:txBody>
                  <a:tcPr marL="51435" marR="51435" marT="25719" marB="25719">
                    <a:solidFill>
                      <a:schemeClr val="accent1">
                        <a:lumMod val="20000"/>
                        <a:lumOff val="80000"/>
                      </a:schemeClr>
                    </a:solidFill>
                  </a:tcPr>
                </a:tc>
                <a:tc>
                  <a:txBody>
                    <a:bodyPr/>
                    <a:lstStyle/>
                    <a:p>
                      <a:pPr algn="ctr"/>
                      <a:endParaRPr lang="en-US" sz="1300" b="1" kern="1200" dirty="0" smtClean="0">
                        <a:solidFill>
                          <a:schemeClr val="dk1"/>
                        </a:solidFill>
                        <a:latin typeface="+mn-lt"/>
                        <a:ea typeface="+mn-ea"/>
                        <a:cs typeface="+mn-cs"/>
                      </a:endParaRPr>
                    </a:p>
                    <a:p>
                      <a:pPr algn="ctr"/>
                      <a:r>
                        <a:rPr lang="en-US" sz="1300" b="1" kern="1200" dirty="0" smtClean="0">
                          <a:solidFill>
                            <a:schemeClr val="dk1"/>
                          </a:solidFill>
                          <a:latin typeface="+mn-lt"/>
                          <a:ea typeface="+mn-ea"/>
                          <a:cs typeface="+mn-cs"/>
                        </a:rPr>
                        <a:t>1.5%</a:t>
                      </a:r>
                      <a:endParaRPr lang="en-US" sz="1300" b="1" kern="1200" dirty="0">
                        <a:solidFill>
                          <a:schemeClr val="dk1"/>
                        </a:solidFill>
                        <a:latin typeface="+mn-lt"/>
                        <a:ea typeface="+mn-ea"/>
                        <a:cs typeface="+mn-cs"/>
                      </a:endParaRPr>
                    </a:p>
                  </a:txBody>
                  <a:tcPr marL="51435" marR="51435" marT="25719" marB="25719">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10" name="TextBox 9"/>
          <p:cNvSpPr txBox="1"/>
          <p:nvPr/>
        </p:nvSpPr>
        <p:spPr>
          <a:xfrm>
            <a:off x="1040899" y="1474690"/>
            <a:ext cx="4578433" cy="307777"/>
          </a:xfrm>
          <a:prstGeom prst="rect">
            <a:avLst/>
          </a:prstGeom>
          <a:noFill/>
        </p:spPr>
        <p:txBody>
          <a:bodyPr wrap="none" rtlCol="0">
            <a:spAutoFit/>
          </a:bodyPr>
          <a:lstStyle/>
          <a:p>
            <a:r>
              <a:rPr lang="en-US" sz="1400" b="1" dirty="0" smtClean="0">
                <a:solidFill>
                  <a:srgbClr val="002060"/>
                </a:solidFill>
                <a:latin typeface="Calibri" pitchFamily="34" charset="0"/>
              </a:rPr>
              <a:t>Includes Dry Van, Flatbed, Temp Controlled, and Tank Truck</a:t>
            </a:r>
            <a:endParaRPr lang="en-US" sz="1400" b="1" dirty="0">
              <a:solidFill>
                <a:srgbClr val="002060"/>
              </a:solidFill>
              <a:latin typeface="Calibri" pitchFamily="34" charset="0"/>
            </a:endParaRPr>
          </a:p>
        </p:txBody>
      </p:sp>
      <p:sp>
        <p:nvSpPr>
          <p:cNvPr id="3" name="TextBox 2"/>
          <p:cNvSpPr txBox="1"/>
          <p:nvPr/>
        </p:nvSpPr>
        <p:spPr>
          <a:xfrm>
            <a:off x="6690454" y="1904351"/>
            <a:ext cx="2663688" cy="923330"/>
          </a:xfrm>
          <a:prstGeom prst="rect">
            <a:avLst/>
          </a:prstGeom>
          <a:noFill/>
        </p:spPr>
        <p:txBody>
          <a:bodyPr wrap="square" rtlCol="0">
            <a:spAutoFit/>
          </a:bodyPr>
          <a:lstStyle/>
          <a:p>
            <a:r>
              <a:rPr lang="en-US" dirty="0" smtClean="0"/>
              <a:t>Primarily contract freight; includes very little spot market freight</a:t>
            </a:r>
            <a:endParaRPr lang="en-US" dirty="0"/>
          </a:p>
        </p:txBody>
      </p:sp>
      <p:pic>
        <p:nvPicPr>
          <p:cNvPr id="4" name="Picture 3"/>
          <p:cNvPicPr>
            <a:picLocks noChangeAspect="1"/>
          </p:cNvPicPr>
          <p:nvPr/>
        </p:nvPicPr>
        <p:blipFill>
          <a:blip r:embed="rId3"/>
          <a:stretch>
            <a:fillRect/>
          </a:stretch>
        </p:blipFill>
        <p:spPr>
          <a:xfrm>
            <a:off x="434264" y="1017601"/>
            <a:ext cx="5791702" cy="4615072"/>
          </a:xfrm>
          <a:prstGeom prst="rect">
            <a:avLst/>
          </a:prstGeom>
        </p:spPr>
      </p:pic>
      <p:pic>
        <p:nvPicPr>
          <p:cNvPr id="5" name="Picture 4"/>
          <p:cNvPicPr>
            <a:picLocks noChangeAspect="1"/>
          </p:cNvPicPr>
          <p:nvPr/>
        </p:nvPicPr>
        <p:blipFill>
          <a:blip r:embed="rId4"/>
          <a:stretch>
            <a:fillRect/>
          </a:stretch>
        </p:blipFill>
        <p:spPr>
          <a:xfrm>
            <a:off x="6142737" y="1059145"/>
            <a:ext cx="5858764" cy="4615072"/>
          </a:xfrm>
          <a:prstGeom prst="rect">
            <a:avLst/>
          </a:prstGeom>
        </p:spPr>
      </p:pic>
    </p:spTree>
    <p:extLst>
      <p:ext uri="{BB962C8B-B14F-4D97-AF65-F5344CB8AC3E}">
        <p14:creationId xmlns:p14="http://schemas.microsoft.com/office/powerpoint/2010/main" val="3570338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1" y="210312"/>
            <a:ext cx="11468100" cy="642939"/>
          </a:xfrm>
          <a:prstGeom prst="rect">
            <a:avLst/>
          </a:prstGeom>
        </p:spPr>
        <p:txBody>
          <a:bodyPr>
            <a:normAutofit fontScale="90000"/>
          </a:bodyPr>
          <a:lstStyle/>
          <a:p>
            <a:pPr algn="ctr"/>
            <a:r>
              <a:rPr lang="en-US" sz="3200" b="1" dirty="0" smtClean="0">
                <a:solidFill>
                  <a:srgbClr val="C00000"/>
                </a:solidFill>
                <a:latin typeface="+mn-lt"/>
              </a:rPr>
              <a:t>Spot Market Loads</a:t>
            </a:r>
            <a:br>
              <a:rPr lang="en-US" sz="3200" b="1" dirty="0" smtClean="0">
                <a:solidFill>
                  <a:srgbClr val="C00000"/>
                </a:solidFill>
                <a:latin typeface="+mn-lt"/>
              </a:rPr>
            </a:br>
            <a:r>
              <a:rPr lang="en-US" sz="2200" b="1" dirty="0" smtClean="0">
                <a:solidFill>
                  <a:srgbClr val="C00000"/>
                </a:solidFill>
                <a:latin typeface="+mn-lt"/>
              </a:rPr>
              <a:t>(3-Month Moving Average Data)</a:t>
            </a:r>
            <a:endParaRPr lang="en-US" sz="3200" b="1" dirty="0">
              <a:solidFill>
                <a:srgbClr val="C00000"/>
              </a:solidFill>
              <a:latin typeface="+mn-lt"/>
            </a:endParaRPr>
          </a:p>
        </p:txBody>
      </p:sp>
      <p:sp>
        <p:nvSpPr>
          <p:cNvPr id="6" name="TextBox 5"/>
          <p:cNvSpPr txBox="1"/>
          <p:nvPr/>
        </p:nvSpPr>
        <p:spPr>
          <a:xfrm>
            <a:off x="200026" y="6377144"/>
            <a:ext cx="2131546" cy="307777"/>
          </a:xfrm>
          <a:prstGeom prst="rect">
            <a:avLst/>
          </a:prstGeom>
          <a:noFill/>
        </p:spPr>
        <p:txBody>
          <a:bodyPr wrap="none" rtlCol="0">
            <a:spAutoFit/>
          </a:bodyPr>
          <a:lstStyle/>
          <a:p>
            <a:r>
              <a:rPr lang="en-US" sz="1400" b="1" dirty="0" smtClean="0">
                <a:solidFill>
                  <a:srgbClr val="002060"/>
                </a:solidFill>
                <a:latin typeface="Calibri" pitchFamily="34" charset="0"/>
              </a:rPr>
              <a:t>Sources: DAT.com and ATA</a:t>
            </a:r>
            <a:endParaRPr lang="en-US" sz="1400" b="1" dirty="0">
              <a:solidFill>
                <a:srgbClr val="002060"/>
              </a:solidFill>
              <a:latin typeface="Calibri" pitchFamily="34" charset="0"/>
            </a:endParaRPr>
          </a:p>
        </p:txBody>
      </p:sp>
      <p:pic>
        <p:nvPicPr>
          <p:cNvPr id="3" name="Picture 2"/>
          <p:cNvPicPr>
            <a:picLocks noChangeAspect="1"/>
          </p:cNvPicPr>
          <p:nvPr/>
        </p:nvPicPr>
        <p:blipFill>
          <a:blip r:embed="rId3"/>
          <a:stretch>
            <a:fillRect/>
          </a:stretch>
        </p:blipFill>
        <p:spPr>
          <a:xfrm>
            <a:off x="475749" y="985640"/>
            <a:ext cx="5791702" cy="4615072"/>
          </a:xfrm>
          <a:prstGeom prst="rect">
            <a:avLst/>
          </a:prstGeom>
        </p:spPr>
      </p:pic>
      <p:pic>
        <p:nvPicPr>
          <p:cNvPr id="4" name="Picture 3"/>
          <p:cNvPicPr>
            <a:picLocks noChangeAspect="1"/>
          </p:cNvPicPr>
          <p:nvPr/>
        </p:nvPicPr>
        <p:blipFill>
          <a:blip r:embed="rId4"/>
          <a:stretch>
            <a:fillRect/>
          </a:stretch>
        </p:blipFill>
        <p:spPr>
          <a:xfrm>
            <a:off x="6142737" y="985640"/>
            <a:ext cx="5858764" cy="4615072"/>
          </a:xfrm>
          <a:prstGeom prst="rect">
            <a:avLst/>
          </a:prstGeom>
        </p:spPr>
      </p:pic>
    </p:spTree>
    <p:extLst>
      <p:ext uri="{BB962C8B-B14F-4D97-AF65-F5344CB8AC3E}">
        <p14:creationId xmlns:p14="http://schemas.microsoft.com/office/powerpoint/2010/main" val="4084029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1885" y="228600"/>
            <a:ext cx="11879140" cy="8572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2060"/>
                </a:solidFill>
                <a:effectLst>
                  <a:outerShdw blurRad="38100" dist="38100" dir="2700000" algn="tl">
                    <a:srgbClr val="000000">
                      <a:alpha val="43137"/>
                    </a:srgbClr>
                  </a:outerShdw>
                </a:effectLst>
                <a:latin typeface="+mn-lt"/>
              </a:rPr>
              <a:t>Year-to-date 2019 Truckload Volumes</a:t>
            </a:r>
            <a:endParaRPr lang="en-US" sz="4000" b="1" dirty="0">
              <a:solidFill>
                <a:srgbClr val="002060"/>
              </a:solidFill>
              <a:effectLst>
                <a:outerShdw blurRad="38100" dist="38100" dir="2700000" algn="tl">
                  <a:srgbClr val="000000">
                    <a:alpha val="43137"/>
                  </a:srgbClr>
                </a:outerShdw>
              </a:effectLst>
              <a:latin typeface="+mn-lt"/>
            </a:endParaRPr>
          </a:p>
        </p:txBody>
      </p:sp>
      <p:sp>
        <p:nvSpPr>
          <p:cNvPr id="4" name="Text Box 2"/>
          <p:cNvSpPr txBox="1">
            <a:spLocks noChangeArrowheads="1"/>
          </p:cNvSpPr>
          <p:nvPr/>
        </p:nvSpPr>
        <p:spPr bwMode="auto">
          <a:xfrm>
            <a:off x="276225" y="6373761"/>
            <a:ext cx="2284600" cy="253916"/>
          </a:xfrm>
          <a:prstGeom prst="rect">
            <a:avLst/>
          </a:prstGeom>
          <a:noFill/>
          <a:ln w="9525">
            <a:noFill/>
            <a:miter lim="800000"/>
            <a:headEnd/>
            <a:tailEnd/>
          </a:ln>
          <a:effectLst/>
        </p:spPr>
        <p:txBody>
          <a:bodyPr wrap="none">
            <a:spAutoFit/>
          </a:bodyPr>
          <a:lstStyle/>
          <a:p>
            <a:pPr eaLnBrk="0" hangingPunct="0"/>
            <a:r>
              <a:rPr lang="en-US" sz="1050" b="1" dirty="0" smtClean="0">
                <a:solidFill>
                  <a:srgbClr val="002060"/>
                </a:solidFill>
              </a:rPr>
              <a:t>Source: </a:t>
            </a:r>
            <a:r>
              <a:rPr lang="en-US" sz="1050" b="1" dirty="0">
                <a:solidFill>
                  <a:srgbClr val="002060"/>
                </a:solidFill>
              </a:rPr>
              <a:t>ATA’s </a:t>
            </a:r>
            <a:r>
              <a:rPr lang="en-US" sz="1050" b="1" dirty="0" smtClean="0">
                <a:solidFill>
                  <a:srgbClr val="002060"/>
                </a:solidFill>
              </a:rPr>
              <a:t>Economics Department</a:t>
            </a:r>
            <a:endParaRPr lang="en-US" sz="1050" b="1" dirty="0">
              <a:solidFill>
                <a:srgbClr val="002060"/>
              </a:solidFill>
            </a:endParaRPr>
          </a:p>
        </p:txBody>
      </p:sp>
      <p:sp>
        <p:nvSpPr>
          <p:cNvPr id="5" name="TextBox 4"/>
          <p:cNvSpPr txBox="1"/>
          <p:nvPr/>
        </p:nvSpPr>
        <p:spPr>
          <a:xfrm>
            <a:off x="4876159" y="882525"/>
            <a:ext cx="2390591" cy="369332"/>
          </a:xfrm>
          <a:prstGeom prst="rect">
            <a:avLst/>
          </a:prstGeom>
          <a:noFill/>
        </p:spPr>
        <p:txBody>
          <a:bodyPr wrap="none" rtlCol="0">
            <a:spAutoFit/>
          </a:bodyPr>
          <a:lstStyle/>
          <a:p>
            <a:r>
              <a:rPr lang="en-US" dirty="0" smtClean="0"/>
              <a:t>Year-over-Year Changes</a:t>
            </a:r>
            <a:endParaRPr lang="en-US" dirty="0"/>
          </a:p>
        </p:txBody>
      </p:sp>
      <p:sp>
        <p:nvSpPr>
          <p:cNvPr id="7" name="TextBox 6"/>
          <p:cNvSpPr txBox="1"/>
          <p:nvPr/>
        </p:nvSpPr>
        <p:spPr>
          <a:xfrm>
            <a:off x="7266750" y="1402493"/>
            <a:ext cx="4855169" cy="1200329"/>
          </a:xfrm>
          <a:prstGeom prst="rect">
            <a:avLst/>
          </a:prstGeom>
          <a:noFill/>
        </p:spPr>
        <p:txBody>
          <a:bodyPr wrap="square" rtlCol="0">
            <a:spAutoFit/>
          </a:bodyPr>
          <a:lstStyle/>
          <a:p>
            <a:r>
              <a:rPr lang="en-US" dirty="0" smtClean="0"/>
              <a:t>Any 2019 “Freight Recession” magnitude depends on the relative size of the spot market. Contract freight is up 1.6% in YTD year-over-year, on difficult comparisons. Spot market is off 40%. </a:t>
            </a:r>
            <a:endParaRPr lang="en-US" dirty="0"/>
          </a:p>
        </p:txBody>
      </p:sp>
      <p:sp>
        <p:nvSpPr>
          <p:cNvPr id="6" name="TextBox 5"/>
          <p:cNvSpPr txBox="1"/>
          <p:nvPr/>
        </p:nvSpPr>
        <p:spPr>
          <a:xfrm>
            <a:off x="3812613" y="6150046"/>
            <a:ext cx="4852547" cy="369332"/>
          </a:xfrm>
          <a:prstGeom prst="rect">
            <a:avLst/>
          </a:prstGeom>
          <a:noFill/>
        </p:spPr>
        <p:txBody>
          <a:bodyPr wrap="none" rtlCol="0">
            <a:spAutoFit/>
          </a:bodyPr>
          <a:lstStyle/>
          <a:p>
            <a:r>
              <a:rPr lang="en-US" dirty="0" smtClean="0"/>
              <a:t>Possible Relative Sizes of Contract &amp; Spot Markets</a:t>
            </a:r>
            <a:endParaRPr lang="en-US" dirty="0"/>
          </a:p>
        </p:txBody>
      </p:sp>
      <p:sp>
        <p:nvSpPr>
          <p:cNvPr id="8" name="TextBox 7"/>
          <p:cNvSpPr txBox="1"/>
          <p:nvPr/>
        </p:nvSpPr>
        <p:spPr>
          <a:xfrm rot="16200000">
            <a:off x="-1622481" y="3316120"/>
            <a:ext cx="4335867" cy="369332"/>
          </a:xfrm>
          <a:prstGeom prst="rect">
            <a:avLst/>
          </a:prstGeom>
          <a:noFill/>
        </p:spPr>
        <p:txBody>
          <a:bodyPr wrap="none" rtlCol="0">
            <a:spAutoFit/>
          </a:bodyPr>
          <a:lstStyle/>
          <a:p>
            <a:r>
              <a:rPr lang="en-US" dirty="0" smtClean="0"/>
              <a:t>Corresponding Decrease in Total TL Volumes</a:t>
            </a:r>
            <a:endParaRPr lang="en-US" dirty="0"/>
          </a:p>
        </p:txBody>
      </p:sp>
      <p:sp>
        <p:nvSpPr>
          <p:cNvPr id="9" name="TextBox 1"/>
          <p:cNvSpPr txBox="1"/>
          <p:nvPr/>
        </p:nvSpPr>
        <p:spPr>
          <a:xfrm>
            <a:off x="3961759" y="5763293"/>
            <a:ext cx="914400" cy="33918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t>10% Spot</a:t>
            </a:r>
            <a:endParaRPr lang="en-US" sz="2000" b="1" dirty="0"/>
          </a:p>
        </p:txBody>
      </p:sp>
      <p:sp>
        <p:nvSpPr>
          <p:cNvPr id="10" name="TextBox 1"/>
          <p:cNvSpPr txBox="1"/>
          <p:nvPr/>
        </p:nvSpPr>
        <p:spPr>
          <a:xfrm>
            <a:off x="6018223" y="5758390"/>
            <a:ext cx="914400" cy="33918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t>15% Spot</a:t>
            </a:r>
            <a:endParaRPr lang="en-US" sz="2000" b="1" dirty="0"/>
          </a:p>
        </p:txBody>
      </p:sp>
      <p:sp>
        <p:nvSpPr>
          <p:cNvPr id="11" name="TextBox 1"/>
          <p:cNvSpPr txBox="1"/>
          <p:nvPr/>
        </p:nvSpPr>
        <p:spPr>
          <a:xfrm>
            <a:off x="8074687" y="5760086"/>
            <a:ext cx="914400" cy="33918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t>20% Spot</a:t>
            </a:r>
            <a:endParaRPr lang="en-US" sz="2000" b="1" dirty="0"/>
          </a:p>
        </p:txBody>
      </p:sp>
      <p:sp>
        <p:nvSpPr>
          <p:cNvPr id="12" name="TextBox 1"/>
          <p:cNvSpPr txBox="1"/>
          <p:nvPr/>
        </p:nvSpPr>
        <p:spPr>
          <a:xfrm>
            <a:off x="10131151" y="5760086"/>
            <a:ext cx="914400" cy="33918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t>25% Spot</a:t>
            </a:r>
            <a:endParaRPr lang="en-US" sz="2000" b="1" dirty="0"/>
          </a:p>
        </p:txBody>
      </p:sp>
      <p:pic>
        <p:nvPicPr>
          <p:cNvPr id="13" name="Picture 12"/>
          <p:cNvPicPr>
            <a:picLocks noChangeAspect="1"/>
          </p:cNvPicPr>
          <p:nvPr/>
        </p:nvPicPr>
        <p:blipFill>
          <a:blip r:embed="rId3"/>
          <a:stretch>
            <a:fillRect/>
          </a:stretch>
        </p:blipFill>
        <p:spPr>
          <a:xfrm>
            <a:off x="203545" y="1194472"/>
            <a:ext cx="11735817" cy="4919898"/>
          </a:xfrm>
          <a:prstGeom prst="rect">
            <a:avLst/>
          </a:prstGeom>
        </p:spPr>
      </p:pic>
    </p:spTree>
    <p:extLst>
      <p:ext uri="{BB962C8B-B14F-4D97-AF65-F5344CB8AC3E}">
        <p14:creationId xmlns:p14="http://schemas.microsoft.com/office/powerpoint/2010/main" val="476924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1" y="210312"/>
            <a:ext cx="11468100" cy="642939"/>
          </a:xfrm>
          <a:prstGeom prst="rect">
            <a:avLst/>
          </a:prstGeom>
        </p:spPr>
        <p:txBody>
          <a:bodyPr>
            <a:normAutofit/>
          </a:bodyPr>
          <a:lstStyle/>
          <a:p>
            <a:pPr algn="ctr"/>
            <a:r>
              <a:rPr lang="en-US" sz="3200" b="1" dirty="0" smtClean="0">
                <a:solidFill>
                  <a:schemeClr val="tx1">
                    <a:lumMod val="85000"/>
                    <a:lumOff val="15000"/>
                  </a:schemeClr>
                </a:solidFill>
                <a:latin typeface="+mn-lt"/>
              </a:rPr>
              <a:t>LTL Tonnage</a:t>
            </a:r>
            <a:endParaRPr lang="en-US" sz="3200" b="1" dirty="0">
              <a:solidFill>
                <a:schemeClr val="tx1">
                  <a:lumMod val="85000"/>
                  <a:lumOff val="15000"/>
                </a:schemeClr>
              </a:solidFill>
              <a:latin typeface="+mn-lt"/>
            </a:endParaRPr>
          </a:p>
        </p:txBody>
      </p:sp>
      <p:sp>
        <p:nvSpPr>
          <p:cNvPr id="6" name="TextBox 5"/>
          <p:cNvSpPr txBox="1"/>
          <p:nvPr/>
        </p:nvSpPr>
        <p:spPr>
          <a:xfrm>
            <a:off x="200026" y="6377144"/>
            <a:ext cx="2980303" cy="307777"/>
          </a:xfrm>
          <a:prstGeom prst="rect">
            <a:avLst/>
          </a:prstGeom>
          <a:noFill/>
        </p:spPr>
        <p:txBody>
          <a:bodyPr wrap="none" rtlCol="0">
            <a:spAutoFit/>
          </a:bodyPr>
          <a:lstStyle/>
          <a:p>
            <a:r>
              <a:rPr lang="en-US" sz="1400" b="1" dirty="0" smtClean="0">
                <a:solidFill>
                  <a:srgbClr val="002060"/>
                </a:solidFill>
                <a:latin typeface="Calibri" pitchFamily="34" charset="0"/>
              </a:rPr>
              <a:t>Source: ATA’s Trucking Activity Report</a:t>
            </a:r>
          </a:p>
        </p:txBody>
      </p:sp>
      <p:pic>
        <p:nvPicPr>
          <p:cNvPr id="3" name="Picture 2"/>
          <p:cNvPicPr>
            <a:picLocks noChangeAspect="1"/>
          </p:cNvPicPr>
          <p:nvPr/>
        </p:nvPicPr>
        <p:blipFill>
          <a:blip r:embed="rId3"/>
          <a:stretch>
            <a:fillRect/>
          </a:stretch>
        </p:blipFill>
        <p:spPr>
          <a:xfrm>
            <a:off x="414146" y="986744"/>
            <a:ext cx="5791702" cy="4615072"/>
          </a:xfrm>
          <a:prstGeom prst="rect">
            <a:avLst/>
          </a:prstGeom>
        </p:spPr>
      </p:pic>
      <p:pic>
        <p:nvPicPr>
          <p:cNvPr id="4" name="Picture 3"/>
          <p:cNvPicPr>
            <a:picLocks noChangeAspect="1"/>
          </p:cNvPicPr>
          <p:nvPr/>
        </p:nvPicPr>
        <p:blipFill>
          <a:blip r:embed="rId4"/>
          <a:stretch>
            <a:fillRect/>
          </a:stretch>
        </p:blipFill>
        <p:spPr>
          <a:xfrm>
            <a:off x="6142737" y="986744"/>
            <a:ext cx="5858764" cy="4615072"/>
          </a:xfrm>
          <a:prstGeom prst="rect">
            <a:avLst/>
          </a:prstGeom>
        </p:spPr>
      </p:pic>
    </p:spTree>
    <p:extLst>
      <p:ext uri="{BB962C8B-B14F-4D97-AF65-F5344CB8AC3E}">
        <p14:creationId xmlns:p14="http://schemas.microsoft.com/office/powerpoint/2010/main" val="2905764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1" y="210312"/>
            <a:ext cx="11468100" cy="642939"/>
          </a:xfrm>
          <a:prstGeom prst="rect">
            <a:avLst/>
          </a:prstGeom>
        </p:spPr>
        <p:txBody>
          <a:bodyPr>
            <a:normAutofit/>
          </a:bodyPr>
          <a:lstStyle/>
          <a:p>
            <a:pPr algn="ctr"/>
            <a:r>
              <a:rPr lang="en-US" sz="3200" b="1" dirty="0" smtClean="0">
                <a:solidFill>
                  <a:srgbClr val="002060"/>
                </a:solidFill>
                <a:latin typeface="+mn-lt"/>
              </a:rPr>
              <a:t>US Bank Regional Data</a:t>
            </a:r>
            <a:endParaRPr lang="en-US" sz="3200" b="1" dirty="0">
              <a:solidFill>
                <a:srgbClr val="002060"/>
              </a:solidFill>
              <a:latin typeface="+mn-lt"/>
            </a:endParaRPr>
          </a:p>
        </p:txBody>
      </p:sp>
      <p:sp>
        <p:nvSpPr>
          <p:cNvPr id="6" name="TextBox 5"/>
          <p:cNvSpPr txBox="1"/>
          <p:nvPr/>
        </p:nvSpPr>
        <p:spPr>
          <a:xfrm>
            <a:off x="200026" y="6377144"/>
            <a:ext cx="8419677" cy="307777"/>
          </a:xfrm>
          <a:prstGeom prst="rect">
            <a:avLst/>
          </a:prstGeom>
          <a:noFill/>
        </p:spPr>
        <p:txBody>
          <a:bodyPr wrap="none" rtlCol="0">
            <a:spAutoFit/>
          </a:bodyPr>
          <a:lstStyle/>
          <a:p>
            <a:r>
              <a:rPr lang="en-US" sz="1400" b="1" dirty="0" smtClean="0">
                <a:solidFill>
                  <a:srgbClr val="002060"/>
                </a:solidFill>
                <a:latin typeface="Calibri" pitchFamily="34" charset="0"/>
              </a:rPr>
              <a:t>Source: </a:t>
            </a:r>
            <a:r>
              <a:rPr lang="en-US" sz="1400" b="1" dirty="0">
                <a:solidFill>
                  <a:srgbClr val="002060"/>
                </a:solidFill>
                <a:latin typeface="Calibri" pitchFamily="34" charset="0"/>
              </a:rPr>
              <a:t>US Bank	</a:t>
            </a:r>
            <a:r>
              <a:rPr lang="en-US" sz="1400" b="1" dirty="0">
                <a:solidFill>
                  <a:srgbClr val="002060"/>
                </a:solidFill>
                <a:latin typeface="Calibri" pitchFamily="34" charset="0"/>
                <a:hlinkClick r:id="rId3"/>
              </a:rPr>
              <a:t>https://freight.usbank.com</a:t>
            </a:r>
            <a:r>
              <a:rPr lang="en-US" sz="1400" b="1" dirty="0">
                <a:solidFill>
                  <a:srgbClr val="002060"/>
                </a:solidFill>
                <a:latin typeface="Calibri" pitchFamily="34" charset="0"/>
              </a:rPr>
              <a:t>	Includes TL and LTL Truck </a:t>
            </a:r>
            <a:r>
              <a:rPr lang="en-US" sz="1400" b="1" dirty="0" smtClean="0">
                <a:solidFill>
                  <a:srgbClr val="002060"/>
                </a:solidFill>
                <a:latin typeface="Calibri" pitchFamily="34" charset="0"/>
              </a:rPr>
              <a:t>Freight; Contract &amp; Spot</a:t>
            </a:r>
            <a:endParaRPr lang="en-US" sz="1400" b="1" dirty="0">
              <a:solidFill>
                <a:srgbClr val="002060"/>
              </a:solidFill>
              <a:latin typeface="Calibri" pitchFamily="34" charset="0"/>
            </a:endParaRPr>
          </a:p>
        </p:txBody>
      </p:sp>
      <p:pic>
        <p:nvPicPr>
          <p:cNvPr id="3" name="Picture 2"/>
          <p:cNvPicPr>
            <a:picLocks noChangeAspect="1"/>
          </p:cNvPicPr>
          <p:nvPr/>
        </p:nvPicPr>
        <p:blipFill>
          <a:blip r:embed="rId4"/>
          <a:stretch>
            <a:fillRect/>
          </a:stretch>
        </p:blipFill>
        <p:spPr>
          <a:xfrm>
            <a:off x="301250" y="1121464"/>
            <a:ext cx="11589500" cy="4615072"/>
          </a:xfrm>
          <a:prstGeom prst="rect">
            <a:avLst/>
          </a:prstGeom>
        </p:spPr>
      </p:pic>
    </p:spTree>
    <p:extLst>
      <p:ext uri="{BB962C8B-B14F-4D97-AF65-F5344CB8AC3E}">
        <p14:creationId xmlns:p14="http://schemas.microsoft.com/office/powerpoint/2010/main" val="3294231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641" y="411981"/>
            <a:ext cx="11673946" cy="871715"/>
          </a:xfrm>
        </p:spPr>
        <p:txBody>
          <a:bodyPr>
            <a:noAutofit/>
          </a:bodyPr>
          <a:lstStyle/>
          <a:p>
            <a:r>
              <a:rPr lang="en-US" b="1" dirty="0" smtClean="0">
                <a:solidFill>
                  <a:schemeClr val="accent5">
                    <a:lumMod val="75000"/>
                  </a:schemeClr>
                </a:solidFill>
              </a:rPr>
              <a:t>Economic Forecast Highlights:</a:t>
            </a:r>
            <a:endParaRPr lang="en-US" b="1" dirty="0">
              <a:solidFill>
                <a:schemeClr val="accent5">
                  <a:lumMod val="75000"/>
                </a:schemeClr>
              </a:solidFill>
            </a:endParaRPr>
          </a:p>
        </p:txBody>
      </p:sp>
      <p:sp>
        <p:nvSpPr>
          <p:cNvPr id="3" name="TextBox 2"/>
          <p:cNvSpPr txBox="1"/>
          <p:nvPr/>
        </p:nvSpPr>
        <p:spPr>
          <a:xfrm>
            <a:off x="508561" y="1283696"/>
            <a:ext cx="11244106"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accent5">
                    <a:lumMod val="75000"/>
                  </a:schemeClr>
                </a:solidFill>
              </a:rPr>
              <a:t>Continued growth for the U.S. economy, but at a slightly slower rate than in 2018. </a:t>
            </a:r>
          </a:p>
          <a:p>
            <a:pPr marL="285750" indent="-285750">
              <a:buFont typeface="Arial" panose="020B0604020202020204" pitchFamily="34" charset="0"/>
              <a:buChar char="•"/>
            </a:pPr>
            <a:r>
              <a:rPr lang="en-US" sz="2400" dirty="0" smtClean="0">
                <a:solidFill>
                  <a:schemeClr val="accent5">
                    <a:lumMod val="75000"/>
                  </a:schemeClr>
                </a:solidFill>
              </a:rPr>
              <a:t>Prospects of a recession in 2019 and 2020 are low.  </a:t>
            </a:r>
          </a:p>
          <a:p>
            <a:pPr marL="285750" indent="-285750">
              <a:buFont typeface="Arial" panose="020B0604020202020204" pitchFamily="34" charset="0"/>
              <a:buChar char="•"/>
            </a:pPr>
            <a:r>
              <a:rPr lang="en-US" sz="2400" dirty="0" smtClean="0">
                <a:solidFill>
                  <a:schemeClr val="accent5">
                    <a:lumMod val="75000"/>
                  </a:schemeClr>
                </a:solidFill>
              </a:rPr>
              <a:t>Excluding trade war escalating, back to trend growth, or slightly better, through 2020.</a:t>
            </a:r>
          </a:p>
          <a:p>
            <a:pPr marL="285750" indent="-285750">
              <a:buFont typeface="Arial" panose="020B0604020202020204" pitchFamily="34" charset="0"/>
              <a:buChar char="•"/>
            </a:pPr>
            <a:r>
              <a:rPr lang="en-US" sz="2400" dirty="0" smtClean="0">
                <a:solidFill>
                  <a:schemeClr val="accent5">
                    <a:lumMod val="75000"/>
                  </a:schemeClr>
                </a:solidFill>
              </a:rPr>
              <a:t>Consumer fundamentals are good, including a solid job market, but retail sales growth slows this year.</a:t>
            </a:r>
          </a:p>
          <a:p>
            <a:pPr marL="285750" indent="-285750">
              <a:buFont typeface="Arial" panose="020B0604020202020204" pitchFamily="34" charset="0"/>
              <a:buChar char="•"/>
            </a:pPr>
            <a:r>
              <a:rPr lang="en-US" sz="2400" dirty="0" smtClean="0">
                <a:solidFill>
                  <a:schemeClr val="accent5">
                    <a:lumMod val="75000"/>
                  </a:schemeClr>
                </a:solidFill>
              </a:rPr>
              <a:t>Housing starts continue to disappoint – flattish to down slightly in 2019 and 2020 – but at high levels.</a:t>
            </a:r>
          </a:p>
          <a:p>
            <a:pPr marL="285750" indent="-285750">
              <a:buFont typeface="Arial" panose="020B0604020202020204" pitchFamily="34" charset="0"/>
              <a:buChar char="•"/>
            </a:pPr>
            <a:r>
              <a:rPr lang="en-US" sz="2400" dirty="0" smtClean="0">
                <a:solidFill>
                  <a:schemeClr val="accent5">
                    <a:lumMod val="75000"/>
                  </a:schemeClr>
                </a:solidFill>
              </a:rPr>
              <a:t>Manufacturing activity grows this year, but at a slower rate.</a:t>
            </a:r>
          </a:p>
          <a:p>
            <a:pPr marL="285750" indent="-285750">
              <a:buFont typeface="Arial" panose="020B0604020202020204" pitchFamily="34" charset="0"/>
              <a:buChar char="•"/>
            </a:pPr>
            <a:r>
              <a:rPr lang="en-US" sz="2400" dirty="0" smtClean="0">
                <a:solidFill>
                  <a:schemeClr val="accent5">
                    <a:lumMod val="75000"/>
                  </a:schemeClr>
                </a:solidFill>
              </a:rPr>
              <a:t>High level of inventories is currently hurting truck freight – it’s related to trade flows.</a:t>
            </a:r>
          </a:p>
          <a:p>
            <a:pPr marL="285750" indent="-285750">
              <a:buFont typeface="Arial" panose="020B0604020202020204" pitchFamily="34" charset="0"/>
              <a:buChar char="•"/>
            </a:pPr>
            <a:r>
              <a:rPr lang="en-US" sz="2400" dirty="0" smtClean="0">
                <a:solidFill>
                  <a:schemeClr val="accent5">
                    <a:lumMod val="75000"/>
                  </a:schemeClr>
                </a:solidFill>
              </a:rPr>
              <a:t>Inflation is low, but there are pockets of more rapid increases.</a:t>
            </a:r>
          </a:p>
          <a:p>
            <a:pPr marL="285750" indent="-285750">
              <a:buFont typeface="Arial" panose="020B0604020202020204" pitchFamily="34" charset="0"/>
              <a:buChar char="•"/>
            </a:pPr>
            <a:r>
              <a:rPr lang="en-US" sz="2400" dirty="0">
                <a:solidFill>
                  <a:schemeClr val="accent5">
                    <a:lumMod val="75000"/>
                  </a:schemeClr>
                </a:solidFill>
              </a:rPr>
              <a:t>Fed lowered target range for the federal funds rate to 2% – 2.25% July 31, 2019. </a:t>
            </a:r>
            <a:endParaRPr lang="en-US" sz="2400" dirty="0" smtClean="0">
              <a:solidFill>
                <a:schemeClr val="accent5">
                  <a:lumMod val="75000"/>
                </a:schemeClr>
              </a:solidFill>
            </a:endParaRPr>
          </a:p>
          <a:p>
            <a:pPr marL="742950" lvl="1" indent="-285750">
              <a:buFont typeface="Arial" panose="020B0604020202020204" pitchFamily="34" charset="0"/>
              <a:buChar char="•"/>
            </a:pPr>
            <a:r>
              <a:rPr lang="en-US" sz="2400" dirty="0" smtClean="0">
                <a:solidFill>
                  <a:schemeClr val="accent5">
                    <a:lumMod val="75000"/>
                  </a:schemeClr>
                </a:solidFill>
              </a:rPr>
              <a:t>1.75% - 2% September 18, 2019  </a:t>
            </a:r>
            <a:endParaRPr lang="en-US" sz="2400" dirty="0">
              <a:solidFill>
                <a:schemeClr val="accent5">
                  <a:lumMod val="75000"/>
                </a:schemeClr>
              </a:solidFill>
            </a:endParaRPr>
          </a:p>
        </p:txBody>
      </p:sp>
    </p:spTree>
    <p:extLst>
      <p:ext uri="{BB962C8B-B14F-4D97-AF65-F5344CB8AC3E}">
        <p14:creationId xmlns:p14="http://schemas.microsoft.com/office/powerpoint/2010/main" val="3212765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0328" y="1209030"/>
            <a:ext cx="9144000" cy="2387600"/>
          </a:xfrm>
        </p:spPr>
        <p:txBody>
          <a:bodyPr/>
          <a:lstStyle/>
          <a:p>
            <a:r>
              <a:rPr lang="en-US" b="1" dirty="0" smtClean="0"/>
              <a:t>Industry Capacity Trends</a:t>
            </a:r>
            <a:endParaRPr lang="en-US" b="1" dirty="0"/>
          </a:p>
        </p:txBody>
      </p:sp>
    </p:spTree>
    <p:extLst>
      <p:ext uri="{BB962C8B-B14F-4D97-AF65-F5344CB8AC3E}">
        <p14:creationId xmlns:p14="http://schemas.microsoft.com/office/powerpoint/2010/main" val="896825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1885" y="228600"/>
            <a:ext cx="11879140" cy="8572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2060"/>
                </a:solidFill>
                <a:effectLst>
                  <a:outerShdw blurRad="38100" dist="38100" dir="2700000" algn="tl">
                    <a:srgbClr val="000000">
                      <a:alpha val="43137"/>
                    </a:srgbClr>
                  </a:outerShdw>
                </a:effectLst>
                <a:latin typeface="+mn-lt"/>
              </a:rPr>
              <a:t>For-Hire Net Tractor Changes</a:t>
            </a:r>
            <a:endParaRPr lang="en-US" sz="4000" b="1" dirty="0">
              <a:solidFill>
                <a:srgbClr val="002060"/>
              </a:solidFill>
              <a:effectLst>
                <a:outerShdw blurRad="38100" dist="38100" dir="2700000" algn="tl">
                  <a:srgbClr val="000000">
                    <a:alpha val="43137"/>
                  </a:srgbClr>
                </a:outerShdw>
              </a:effectLst>
              <a:latin typeface="+mn-lt"/>
            </a:endParaRPr>
          </a:p>
        </p:txBody>
      </p:sp>
      <p:sp>
        <p:nvSpPr>
          <p:cNvPr id="4" name="Text Box 2"/>
          <p:cNvSpPr txBox="1">
            <a:spLocks noChangeArrowheads="1"/>
          </p:cNvSpPr>
          <p:nvPr/>
        </p:nvSpPr>
        <p:spPr bwMode="auto">
          <a:xfrm>
            <a:off x="276225" y="6373761"/>
            <a:ext cx="2324675" cy="253916"/>
          </a:xfrm>
          <a:prstGeom prst="rect">
            <a:avLst/>
          </a:prstGeom>
          <a:noFill/>
          <a:ln w="9525">
            <a:noFill/>
            <a:miter lim="800000"/>
            <a:headEnd/>
            <a:tailEnd/>
          </a:ln>
          <a:effectLst/>
        </p:spPr>
        <p:txBody>
          <a:bodyPr wrap="none">
            <a:spAutoFit/>
          </a:bodyPr>
          <a:lstStyle/>
          <a:p>
            <a:pPr eaLnBrk="0" hangingPunct="0"/>
            <a:r>
              <a:rPr lang="en-US" sz="1050" b="1" dirty="0">
                <a:solidFill>
                  <a:srgbClr val="002060"/>
                </a:solidFill>
              </a:rPr>
              <a:t>Source: ATA’s </a:t>
            </a:r>
            <a:r>
              <a:rPr lang="en-US" sz="1050" b="1" i="1" dirty="0">
                <a:solidFill>
                  <a:srgbClr val="002060"/>
                </a:solidFill>
              </a:rPr>
              <a:t>Trucking Activity Report</a:t>
            </a:r>
            <a:endParaRPr lang="en-US" sz="1050" b="1" dirty="0">
              <a:solidFill>
                <a:srgbClr val="002060"/>
              </a:solidFill>
            </a:endParaRPr>
          </a:p>
        </p:txBody>
      </p:sp>
      <p:sp>
        <p:nvSpPr>
          <p:cNvPr id="5" name="TextBox 4"/>
          <p:cNvSpPr txBox="1"/>
          <p:nvPr/>
        </p:nvSpPr>
        <p:spPr>
          <a:xfrm>
            <a:off x="4876159" y="882525"/>
            <a:ext cx="2390591" cy="369332"/>
          </a:xfrm>
          <a:prstGeom prst="rect">
            <a:avLst/>
          </a:prstGeom>
          <a:noFill/>
        </p:spPr>
        <p:txBody>
          <a:bodyPr wrap="none" rtlCol="0">
            <a:spAutoFit/>
          </a:bodyPr>
          <a:lstStyle/>
          <a:p>
            <a:r>
              <a:rPr lang="en-US" dirty="0" smtClean="0"/>
              <a:t>Year-over-Year Changes</a:t>
            </a:r>
            <a:endParaRPr lang="en-US" dirty="0"/>
          </a:p>
        </p:txBody>
      </p:sp>
      <p:sp>
        <p:nvSpPr>
          <p:cNvPr id="6" name="TextBox 5"/>
          <p:cNvSpPr txBox="1"/>
          <p:nvPr/>
        </p:nvSpPr>
        <p:spPr>
          <a:xfrm>
            <a:off x="3415898" y="6316053"/>
            <a:ext cx="5648662" cy="369332"/>
          </a:xfrm>
          <a:prstGeom prst="rect">
            <a:avLst/>
          </a:prstGeom>
          <a:noFill/>
        </p:spPr>
        <p:txBody>
          <a:bodyPr wrap="none" rtlCol="0">
            <a:spAutoFit/>
          </a:bodyPr>
          <a:lstStyle/>
          <a:p>
            <a:r>
              <a:rPr lang="en-US" dirty="0" smtClean="0"/>
              <a:t>Includes company and independent contractor equipment</a:t>
            </a:r>
            <a:endParaRPr lang="en-US" dirty="0"/>
          </a:p>
        </p:txBody>
      </p:sp>
      <p:pic>
        <p:nvPicPr>
          <p:cNvPr id="7" name="Picture 6"/>
          <p:cNvPicPr>
            <a:picLocks noChangeAspect="1"/>
          </p:cNvPicPr>
          <p:nvPr/>
        </p:nvPicPr>
        <p:blipFill>
          <a:blip r:embed="rId3"/>
          <a:stretch>
            <a:fillRect/>
          </a:stretch>
        </p:blipFill>
        <p:spPr>
          <a:xfrm>
            <a:off x="228091" y="1036112"/>
            <a:ext cx="11735817" cy="4785775"/>
          </a:xfrm>
          <a:prstGeom prst="rect">
            <a:avLst/>
          </a:prstGeom>
        </p:spPr>
      </p:pic>
    </p:spTree>
    <p:extLst>
      <p:ext uri="{BB962C8B-B14F-4D97-AF65-F5344CB8AC3E}">
        <p14:creationId xmlns:p14="http://schemas.microsoft.com/office/powerpoint/2010/main" val="25049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1" y="219075"/>
            <a:ext cx="11468100" cy="642939"/>
          </a:xfrm>
          <a:prstGeom prst="rect">
            <a:avLst/>
          </a:prstGeom>
        </p:spPr>
        <p:txBody>
          <a:bodyPr>
            <a:normAutofit/>
          </a:bodyPr>
          <a:lstStyle/>
          <a:p>
            <a:pPr algn="ctr"/>
            <a:r>
              <a:rPr lang="en-US" sz="4000" b="1" dirty="0" smtClean="0">
                <a:solidFill>
                  <a:srgbClr val="002060"/>
                </a:solidFill>
                <a:latin typeface="+mn-lt"/>
              </a:rPr>
              <a:t>For-Hire Truckload Tractor Data</a:t>
            </a:r>
            <a:endParaRPr lang="en-US" sz="4000" b="1" dirty="0">
              <a:solidFill>
                <a:srgbClr val="002060"/>
              </a:solidFill>
              <a:latin typeface="+mn-lt"/>
            </a:endParaRPr>
          </a:p>
        </p:txBody>
      </p:sp>
      <p:sp>
        <p:nvSpPr>
          <p:cNvPr id="6" name="TextBox 5"/>
          <p:cNvSpPr txBox="1"/>
          <p:nvPr/>
        </p:nvSpPr>
        <p:spPr>
          <a:xfrm>
            <a:off x="200026" y="6377144"/>
            <a:ext cx="2980303" cy="307777"/>
          </a:xfrm>
          <a:prstGeom prst="rect">
            <a:avLst/>
          </a:prstGeom>
          <a:noFill/>
        </p:spPr>
        <p:txBody>
          <a:bodyPr wrap="none" rtlCol="0">
            <a:spAutoFit/>
          </a:bodyPr>
          <a:lstStyle/>
          <a:p>
            <a:r>
              <a:rPr lang="en-US" sz="1400" b="1" dirty="0" smtClean="0">
                <a:solidFill>
                  <a:srgbClr val="002060"/>
                </a:solidFill>
                <a:latin typeface="Calibri" pitchFamily="34" charset="0"/>
              </a:rPr>
              <a:t>Source: ATA’s </a:t>
            </a:r>
            <a:r>
              <a:rPr lang="en-US" sz="1400" b="1" i="1" dirty="0" smtClean="0">
                <a:solidFill>
                  <a:srgbClr val="002060"/>
                </a:solidFill>
                <a:latin typeface="Calibri" pitchFamily="34" charset="0"/>
              </a:rPr>
              <a:t>Trucking Activity Report</a:t>
            </a:r>
            <a:endParaRPr lang="en-US" sz="1400" b="1" i="1" dirty="0">
              <a:solidFill>
                <a:srgbClr val="002060"/>
              </a:solidFill>
              <a:latin typeface="Calibri" pitchFamily="34" charset="0"/>
            </a:endParaRPr>
          </a:p>
        </p:txBody>
      </p:sp>
      <p:pic>
        <p:nvPicPr>
          <p:cNvPr id="3" name="Picture 2"/>
          <p:cNvPicPr>
            <a:picLocks noChangeAspect="1"/>
          </p:cNvPicPr>
          <p:nvPr/>
        </p:nvPicPr>
        <p:blipFill>
          <a:blip r:embed="rId3"/>
          <a:stretch>
            <a:fillRect/>
          </a:stretch>
        </p:blipFill>
        <p:spPr>
          <a:xfrm>
            <a:off x="270767" y="978195"/>
            <a:ext cx="11650466" cy="4901609"/>
          </a:xfrm>
          <a:prstGeom prst="rect">
            <a:avLst/>
          </a:prstGeom>
        </p:spPr>
      </p:pic>
    </p:spTree>
    <p:extLst>
      <p:ext uri="{BB962C8B-B14F-4D97-AF65-F5344CB8AC3E}">
        <p14:creationId xmlns:p14="http://schemas.microsoft.com/office/powerpoint/2010/main" val="614841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0" name="Text Box 2"/>
          <p:cNvSpPr txBox="1">
            <a:spLocks noChangeArrowheads="1"/>
          </p:cNvSpPr>
          <p:nvPr/>
        </p:nvSpPr>
        <p:spPr bwMode="auto">
          <a:xfrm>
            <a:off x="283873" y="6442587"/>
            <a:ext cx="1484702" cy="253916"/>
          </a:xfrm>
          <a:prstGeom prst="rect">
            <a:avLst/>
          </a:prstGeom>
          <a:noFill/>
          <a:ln w="9525">
            <a:noFill/>
            <a:miter lim="800000"/>
            <a:headEnd/>
            <a:tailEnd/>
          </a:ln>
          <a:effectLst/>
        </p:spPr>
        <p:txBody>
          <a:bodyPr wrap="none">
            <a:spAutoFit/>
          </a:bodyPr>
          <a:lstStyle/>
          <a:p>
            <a:pPr eaLnBrk="0" hangingPunct="0"/>
            <a:r>
              <a:rPr lang="en-US" sz="1050" b="1" dirty="0">
                <a:solidFill>
                  <a:srgbClr val="002060"/>
                </a:solidFill>
              </a:rPr>
              <a:t>Source: </a:t>
            </a:r>
            <a:r>
              <a:rPr lang="en-US" sz="1050" b="1" dirty="0" smtClean="0">
                <a:solidFill>
                  <a:srgbClr val="002060"/>
                </a:solidFill>
              </a:rPr>
              <a:t>Census Bureau</a:t>
            </a:r>
            <a:endParaRPr lang="en-US" sz="1050" b="1" dirty="0">
              <a:solidFill>
                <a:srgbClr val="002060"/>
              </a:solidFill>
            </a:endParaRPr>
          </a:p>
        </p:txBody>
      </p:sp>
      <p:sp>
        <p:nvSpPr>
          <p:cNvPr id="2" name="Title 1"/>
          <p:cNvSpPr>
            <a:spLocks noGrp="1"/>
          </p:cNvSpPr>
          <p:nvPr>
            <p:ph type="title" idx="4294967295"/>
          </p:nvPr>
        </p:nvSpPr>
        <p:spPr>
          <a:xfrm>
            <a:off x="340112" y="228600"/>
            <a:ext cx="11636298" cy="857250"/>
          </a:xfrm>
          <a:prstGeom prst="rect">
            <a:avLst/>
          </a:prstGeom>
        </p:spPr>
        <p:txBody>
          <a:bodyPr>
            <a:normAutofit fontScale="90000"/>
          </a:bodyPr>
          <a:lstStyle/>
          <a:p>
            <a:pPr algn="ctr"/>
            <a:r>
              <a:rPr lang="en-US" b="1" dirty="0" smtClean="0">
                <a:solidFill>
                  <a:srgbClr val="002060"/>
                </a:solidFill>
                <a:effectLst>
                  <a:outerShdw blurRad="38100" dist="38100" dir="2700000" algn="tl">
                    <a:srgbClr val="000000">
                      <a:alpha val="43137"/>
                    </a:srgbClr>
                  </a:outerShdw>
                </a:effectLst>
                <a:latin typeface="+mn-lt"/>
              </a:rPr>
              <a:t>U.S. Used Class 8 Tractor Exports</a:t>
            </a:r>
            <a:br>
              <a:rPr lang="en-US" b="1" dirty="0" smtClean="0">
                <a:solidFill>
                  <a:srgbClr val="002060"/>
                </a:solidFill>
                <a:effectLst>
                  <a:outerShdw blurRad="38100" dist="38100" dir="2700000" algn="tl">
                    <a:srgbClr val="000000">
                      <a:alpha val="43137"/>
                    </a:srgbClr>
                  </a:outerShdw>
                </a:effectLst>
                <a:latin typeface="+mn-lt"/>
              </a:rPr>
            </a:br>
            <a:endParaRPr lang="en-US" b="1" dirty="0">
              <a:solidFill>
                <a:srgbClr val="002060"/>
              </a:solidFill>
              <a:effectLst>
                <a:outerShdw blurRad="38100" dist="38100" dir="2700000" algn="tl">
                  <a:srgbClr val="000000">
                    <a:alpha val="43137"/>
                  </a:srgbClr>
                </a:outerShdw>
              </a:effectLst>
              <a:latin typeface="+mn-lt"/>
            </a:endParaRPr>
          </a:p>
        </p:txBody>
      </p:sp>
      <p:sp>
        <p:nvSpPr>
          <p:cNvPr id="3" name="TextBox 2"/>
          <p:cNvSpPr txBox="1"/>
          <p:nvPr/>
        </p:nvSpPr>
        <p:spPr>
          <a:xfrm>
            <a:off x="153246" y="785042"/>
            <a:ext cx="673582" cy="369332"/>
          </a:xfrm>
          <a:prstGeom prst="rect">
            <a:avLst/>
          </a:prstGeom>
          <a:noFill/>
        </p:spPr>
        <p:txBody>
          <a:bodyPr wrap="none" rtlCol="0">
            <a:spAutoFit/>
          </a:bodyPr>
          <a:lstStyle/>
          <a:p>
            <a:r>
              <a:rPr lang="en-US" dirty="0" smtClean="0"/>
              <a:t>Units</a:t>
            </a:r>
            <a:endParaRPr lang="en-US" dirty="0"/>
          </a:p>
        </p:txBody>
      </p:sp>
      <p:sp>
        <p:nvSpPr>
          <p:cNvPr id="8" name="TextBox 7"/>
          <p:cNvSpPr txBox="1"/>
          <p:nvPr/>
        </p:nvSpPr>
        <p:spPr>
          <a:xfrm>
            <a:off x="5904088" y="6134810"/>
            <a:ext cx="2464457" cy="307777"/>
          </a:xfrm>
          <a:prstGeom prst="rect">
            <a:avLst/>
          </a:prstGeom>
          <a:noFill/>
        </p:spPr>
        <p:txBody>
          <a:bodyPr wrap="none" rtlCol="0">
            <a:spAutoFit/>
          </a:bodyPr>
          <a:lstStyle/>
          <a:p>
            <a:r>
              <a:rPr lang="en-US" sz="1400" i="1" dirty="0"/>
              <a:t>*</a:t>
            </a:r>
            <a:r>
              <a:rPr lang="en-US" sz="1400" i="1" dirty="0" smtClean="0"/>
              <a:t> 2019 is a YTD annualized rate</a:t>
            </a:r>
            <a:endParaRPr lang="en-US" sz="1400" i="1" dirty="0"/>
          </a:p>
        </p:txBody>
      </p:sp>
      <p:cxnSp>
        <p:nvCxnSpPr>
          <p:cNvPr id="6" name="Straight Connector 5"/>
          <p:cNvCxnSpPr/>
          <p:nvPr/>
        </p:nvCxnSpPr>
        <p:spPr>
          <a:xfrm>
            <a:off x="869795" y="3581401"/>
            <a:ext cx="1067171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954314" y="617573"/>
            <a:ext cx="6502678" cy="369332"/>
          </a:xfrm>
          <a:prstGeom prst="rect">
            <a:avLst/>
          </a:prstGeom>
          <a:noFill/>
        </p:spPr>
        <p:txBody>
          <a:bodyPr wrap="none" rtlCol="0">
            <a:spAutoFit/>
          </a:bodyPr>
          <a:lstStyle/>
          <a:p>
            <a:r>
              <a:rPr lang="en-US" dirty="0" smtClean="0"/>
              <a:t>2019 YTD, Mexico, Nigeria, and Guatemala account for 62% exports.</a:t>
            </a:r>
            <a:endParaRPr lang="en-US" dirty="0"/>
          </a:p>
        </p:txBody>
      </p:sp>
      <p:pic>
        <p:nvPicPr>
          <p:cNvPr id="5" name="Picture 4"/>
          <p:cNvPicPr>
            <a:picLocks noChangeAspect="1"/>
          </p:cNvPicPr>
          <p:nvPr/>
        </p:nvPicPr>
        <p:blipFill>
          <a:blip r:embed="rId3"/>
          <a:stretch>
            <a:fillRect/>
          </a:stretch>
        </p:blipFill>
        <p:spPr>
          <a:xfrm>
            <a:off x="264979" y="1154374"/>
            <a:ext cx="11711431" cy="4724809"/>
          </a:xfrm>
          <a:prstGeom prst="rect">
            <a:avLst/>
          </a:prstGeom>
        </p:spPr>
      </p:pic>
    </p:spTree>
    <p:extLst>
      <p:ext uri="{BB962C8B-B14F-4D97-AF65-F5344CB8AC3E}">
        <p14:creationId xmlns:p14="http://schemas.microsoft.com/office/powerpoint/2010/main" val="428524275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0" name="Text Box 2"/>
          <p:cNvSpPr txBox="1">
            <a:spLocks noChangeArrowheads="1"/>
          </p:cNvSpPr>
          <p:nvPr/>
        </p:nvSpPr>
        <p:spPr bwMode="auto">
          <a:xfrm>
            <a:off x="0" y="6400263"/>
            <a:ext cx="2978508" cy="307777"/>
          </a:xfrm>
          <a:prstGeom prst="rect">
            <a:avLst/>
          </a:prstGeom>
          <a:noFill/>
          <a:ln w="9525">
            <a:noFill/>
            <a:miter lim="800000"/>
            <a:headEnd/>
            <a:tailEnd/>
          </a:ln>
          <a:effectLst/>
        </p:spPr>
        <p:txBody>
          <a:bodyPr wrap="none">
            <a:spAutoFit/>
          </a:bodyPr>
          <a:lstStyle/>
          <a:p>
            <a:pPr eaLnBrk="0" hangingPunct="0"/>
            <a:r>
              <a:rPr lang="en-US" sz="1400" b="1" dirty="0">
                <a:solidFill>
                  <a:srgbClr val="002060"/>
                </a:solidFill>
              </a:rPr>
              <a:t>Source: ATA’s </a:t>
            </a:r>
            <a:r>
              <a:rPr lang="en-US" sz="1400" b="1" i="1" dirty="0">
                <a:solidFill>
                  <a:srgbClr val="002060"/>
                </a:solidFill>
              </a:rPr>
              <a:t>Trucking Activity </a:t>
            </a:r>
            <a:r>
              <a:rPr lang="en-US" sz="1400" b="1" i="1" dirty="0" smtClean="0">
                <a:solidFill>
                  <a:srgbClr val="002060"/>
                </a:solidFill>
              </a:rPr>
              <a:t>Report</a:t>
            </a:r>
            <a:endParaRPr lang="en-US" sz="1400" b="1" i="1" dirty="0">
              <a:solidFill>
                <a:srgbClr val="002060"/>
              </a:solidFill>
            </a:endParaRPr>
          </a:p>
        </p:txBody>
      </p:sp>
      <p:sp>
        <p:nvSpPr>
          <p:cNvPr id="7" name="TextBox 6"/>
          <p:cNvSpPr txBox="1"/>
          <p:nvPr/>
        </p:nvSpPr>
        <p:spPr>
          <a:xfrm>
            <a:off x="2123324" y="5877043"/>
            <a:ext cx="4472186" cy="523220"/>
          </a:xfrm>
          <a:prstGeom prst="rect">
            <a:avLst/>
          </a:prstGeom>
          <a:noFill/>
        </p:spPr>
        <p:txBody>
          <a:bodyPr wrap="none" rtlCol="0">
            <a:spAutoFit/>
          </a:bodyPr>
          <a:lstStyle/>
          <a:p>
            <a:r>
              <a:rPr lang="en-US" sz="1400" i="1" dirty="0"/>
              <a:t>Includes Dry Van, Flatbed, Temp Controlled, and Tank </a:t>
            </a:r>
            <a:r>
              <a:rPr lang="en-US" sz="1400" i="1" dirty="0" smtClean="0"/>
              <a:t>Truck</a:t>
            </a:r>
          </a:p>
          <a:p>
            <a:r>
              <a:rPr lang="en-US" sz="1400" i="1" dirty="0" smtClean="0"/>
              <a:t>Excludes Fuel Surcharges</a:t>
            </a:r>
            <a:endParaRPr lang="en-US" sz="1400" i="1" dirty="0"/>
          </a:p>
        </p:txBody>
      </p:sp>
      <p:sp>
        <p:nvSpPr>
          <p:cNvPr id="8" name="Text Box 3"/>
          <p:cNvSpPr txBox="1">
            <a:spLocks noGrp="1" noChangeArrowheads="1"/>
          </p:cNvSpPr>
          <p:nvPr>
            <p:ph type="title" idx="4294967295"/>
          </p:nvPr>
        </p:nvSpPr>
        <p:spPr bwMode="auto">
          <a:xfrm>
            <a:off x="77118" y="304801"/>
            <a:ext cx="12114882" cy="646331"/>
          </a:xfrm>
          <a:prstGeom prst="rect">
            <a:avLst/>
          </a:prstGeom>
          <a:noFill/>
          <a:ln w="9525">
            <a:noFill/>
            <a:miter lim="800000"/>
            <a:headEnd/>
            <a:tailEnd/>
          </a:ln>
          <a:effectLst/>
        </p:spPr>
        <p:txBody>
          <a:bodyPr wrap="square">
            <a:spAutoFit/>
          </a:bodyPr>
          <a:lstStyle/>
          <a:p>
            <a:pPr algn="ctr" eaLnBrk="0" hangingPunct="0">
              <a:defRPr/>
            </a:pPr>
            <a:r>
              <a:rPr lang="en-US" sz="4000" b="1" dirty="0" smtClean="0">
                <a:solidFill>
                  <a:srgbClr val="003399"/>
                </a:solidFill>
                <a:latin typeface="Calibri" pitchFamily="34" charset="0"/>
              </a:rPr>
              <a:t>For-Hire Truckload Revenue per Mile</a:t>
            </a:r>
            <a:endParaRPr lang="en-US" sz="2800" b="1" i="1" dirty="0">
              <a:solidFill>
                <a:srgbClr val="003399"/>
              </a:solidFill>
              <a:latin typeface="Calibri" pitchFamily="34" charset="0"/>
            </a:endParaRPr>
          </a:p>
        </p:txBody>
      </p:sp>
      <p:sp>
        <p:nvSpPr>
          <p:cNvPr id="9" name="TextBox 8"/>
          <p:cNvSpPr txBox="1"/>
          <p:nvPr/>
        </p:nvSpPr>
        <p:spPr>
          <a:xfrm>
            <a:off x="4842532" y="1352663"/>
            <a:ext cx="2339679" cy="369332"/>
          </a:xfrm>
          <a:prstGeom prst="rect">
            <a:avLst/>
          </a:prstGeom>
          <a:noFill/>
        </p:spPr>
        <p:txBody>
          <a:bodyPr wrap="none" rtlCol="0">
            <a:spAutoFit/>
          </a:bodyPr>
          <a:lstStyle/>
          <a:p>
            <a:r>
              <a:rPr lang="en-US" dirty="0" smtClean="0"/>
              <a:t>Year-Over-Year Growth</a:t>
            </a:r>
            <a:endParaRPr lang="en-US" dirty="0"/>
          </a:p>
        </p:txBody>
      </p:sp>
      <p:sp>
        <p:nvSpPr>
          <p:cNvPr id="11" name="TextBox 10"/>
          <p:cNvSpPr txBox="1"/>
          <p:nvPr/>
        </p:nvSpPr>
        <p:spPr>
          <a:xfrm>
            <a:off x="1885594" y="3994408"/>
            <a:ext cx="2663688" cy="923330"/>
          </a:xfrm>
          <a:prstGeom prst="rect">
            <a:avLst/>
          </a:prstGeom>
          <a:noFill/>
        </p:spPr>
        <p:txBody>
          <a:bodyPr wrap="square" rtlCol="0">
            <a:spAutoFit/>
          </a:bodyPr>
          <a:lstStyle/>
          <a:p>
            <a:r>
              <a:rPr lang="en-US" dirty="0" smtClean="0"/>
              <a:t>Primarily contract freight; includes very little spot market freight</a:t>
            </a:r>
            <a:endParaRPr lang="en-US" dirty="0"/>
          </a:p>
        </p:txBody>
      </p:sp>
      <p:pic>
        <p:nvPicPr>
          <p:cNvPr id="2" name="Picture 1"/>
          <p:cNvPicPr>
            <a:picLocks noChangeAspect="1"/>
          </p:cNvPicPr>
          <p:nvPr/>
        </p:nvPicPr>
        <p:blipFill>
          <a:blip r:embed="rId3"/>
          <a:stretch>
            <a:fillRect/>
          </a:stretch>
        </p:blipFill>
        <p:spPr>
          <a:xfrm>
            <a:off x="237236" y="1219008"/>
            <a:ext cx="11717528" cy="4419983"/>
          </a:xfrm>
          <a:prstGeom prst="rect">
            <a:avLst/>
          </a:prstGeom>
        </p:spPr>
      </p:pic>
    </p:spTree>
    <p:extLst>
      <p:ext uri="{BB962C8B-B14F-4D97-AF65-F5344CB8AC3E}">
        <p14:creationId xmlns:p14="http://schemas.microsoft.com/office/powerpoint/2010/main" val="302713581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0" name="Text Box 2"/>
          <p:cNvSpPr txBox="1">
            <a:spLocks noChangeArrowheads="1"/>
          </p:cNvSpPr>
          <p:nvPr/>
        </p:nvSpPr>
        <p:spPr bwMode="auto">
          <a:xfrm>
            <a:off x="0" y="6400263"/>
            <a:ext cx="3815212" cy="307777"/>
          </a:xfrm>
          <a:prstGeom prst="rect">
            <a:avLst/>
          </a:prstGeom>
          <a:noFill/>
          <a:ln w="9525">
            <a:noFill/>
            <a:miter lim="800000"/>
            <a:headEnd/>
            <a:tailEnd/>
          </a:ln>
          <a:effectLst/>
        </p:spPr>
        <p:txBody>
          <a:bodyPr wrap="none">
            <a:spAutoFit/>
          </a:bodyPr>
          <a:lstStyle/>
          <a:p>
            <a:pPr eaLnBrk="0" hangingPunct="0"/>
            <a:r>
              <a:rPr lang="en-US" sz="1400" b="1" dirty="0">
                <a:solidFill>
                  <a:srgbClr val="002060"/>
                </a:solidFill>
              </a:rPr>
              <a:t>Source: ATA’s </a:t>
            </a:r>
            <a:r>
              <a:rPr lang="en-US" sz="1400" b="1" i="1" dirty="0">
                <a:solidFill>
                  <a:srgbClr val="002060"/>
                </a:solidFill>
              </a:rPr>
              <a:t>Trucking Activity </a:t>
            </a:r>
            <a:r>
              <a:rPr lang="en-US" sz="1400" b="1" i="1" dirty="0" smtClean="0">
                <a:solidFill>
                  <a:srgbClr val="002060"/>
                </a:solidFill>
              </a:rPr>
              <a:t>Report &amp; DAT.com</a:t>
            </a:r>
            <a:endParaRPr lang="en-US" sz="1400" b="1" i="1" dirty="0">
              <a:solidFill>
                <a:srgbClr val="002060"/>
              </a:solidFill>
            </a:endParaRPr>
          </a:p>
        </p:txBody>
      </p:sp>
      <p:sp>
        <p:nvSpPr>
          <p:cNvPr id="7" name="TextBox 6"/>
          <p:cNvSpPr txBox="1"/>
          <p:nvPr/>
        </p:nvSpPr>
        <p:spPr>
          <a:xfrm>
            <a:off x="2123324" y="5877043"/>
            <a:ext cx="4472186" cy="523220"/>
          </a:xfrm>
          <a:prstGeom prst="rect">
            <a:avLst/>
          </a:prstGeom>
          <a:noFill/>
        </p:spPr>
        <p:txBody>
          <a:bodyPr wrap="none" rtlCol="0">
            <a:spAutoFit/>
          </a:bodyPr>
          <a:lstStyle/>
          <a:p>
            <a:r>
              <a:rPr lang="en-US" sz="1400" i="1" dirty="0"/>
              <a:t>Includes Dry Van, Flatbed, Temp Controlled, and Tank </a:t>
            </a:r>
            <a:r>
              <a:rPr lang="en-US" sz="1400" i="1" dirty="0" smtClean="0"/>
              <a:t>Truck</a:t>
            </a:r>
          </a:p>
          <a:p>
            <a:r>
              <a:rPr lang="en-US" sz="1400" i="1" dirty="0" smtClean="0"/>
              <a:t>Excludes Fuel Surcharges</a:t>
            </a:r>
            <a:endParaRPr lang="en-US" sz="1400" i="1" dirty="0"/>
          </a:p>
        </p:txBody>
      </p:sp>
      <p:sp>
        <p:nvSpPr>
          <p:cNvPr id="8" name="Text Box 3"/>
          <p:cNvSpPr txBox="1">
            <a:spLocks noGrp="1" noChangeArrowheads="1"/>
          </p:cNvSpPr>
          <p:nvPr>
            <p:ph type="title" idx="4294967295"/>
          </p:nvPr>
        </p:nvSpPr>
        <p:spPr bwMode="auto">
          <a:xfrm>
            <a:off x="77118" y="304801"/>
            <a:ext cx="12114882" cy="646331"/>
          </a:xfrm>
          <a:prstGeom prst="rect">
            <a:avLst/>
          </a:prstGeom>
          <a:noFill/>
          <a:ln w="9525">
            <a:noFill/>
            <a:miter lim="800000"/>
            <a:headEnd/>
            <a:tailEnd/>
          </a:ln>
          <a:effectLst/>
        </p:spPr>
        <p:txBody>
          <a:bodyPr wrap="square">
            <a:spAutoFit/>
          </a:bodyPr>
          <a:lstStyle/>
          <a:p>
            <a:pPr algn="ctr" eaLnBrk="0" hangingPunct="0">
              <a:defRPr/>
            </a:pPr>
            <a:r>
              <a:rPr lang="en-US" sz="4000" b="1" dirty="0" smtClean="0">
                <a:solidFill>
                  <a:srgbClr val="003399"/>
                </a:solidFill>
                <a:latin typeface="Calibri" pitchFamily="34" charset="0"/>
              </a:rPr>
              <a:t>Contract Rev/Mile vs Spot Rates</a:t>
            </a:r>
            <a:endParaRPr lang="en-US" sz="2800" b="1" i="1" dirty="0">
              <a:solidFill>
                <a:srgbClr val="003399"/>
              </a:solidFill>
              <a:latin typeface="Calibri" pitchFamily="34" charset="0"/>
            </a:endParaRPr>
          </a:p>
        </p:txBody>
      </p:sp>
      <p:sp>
        <p:nvSpPr>
          <p:cNvPr id="9" name="TextBox 8"/>
          <p:cNvSpPr txBox="1"/>
          <p:nvPr/>
        </p:nvSpPr>
        <p:spPr>
          <a:xfrm>
            <a:off x="4842532" y="1352663"/>
            <a:ext cx="2339679" cy="369332"/>
          </a:xfrm>
          <a:prstGeom prst="rect">
            <a:avLst/>
          </a:prstGeom>
          <a:noFill/>
        </p:spPr>
        <p:txBody>
          <a:bodyPr wrap="none" rtlCol="0">
            <a:spAutoFit/>
          </a:bodyPr>
          <a:lstStyle/>
          <a:p>
            <a:r>
              <a:rPr lang="en-US" dirty="0" smtClean="0"/>
              <a:t>Year-Over-Year Growth</a:t>
            </a:r>
            <a:endParaRPr lang="en-US" dirty="0"/>
          </a:p>
        </p:txBody>
      </p:sp>
      <p:pic>
        <p:nvPicPr>
          <p:cNvPr id="2" name="Picture 1"/>
          <p:cNvPicPr>
            <a:picLocks noChangeAspect="1"/>
          </p:cNvPicPr>
          <p:nvPr/>
        </p:nvPicPr>
        <p:blipFill>
          <a:blip r:embed="rId3"/>
          <a:stretch>
            <a:fillRect/>
          </a:stretch>
        </p:blipFill>
        <p:spPr>
          <a:xfrm>
            <a:off x="237236" y="1219008"/>
            <a:ext cx="11717528" cy="4419983"/>
          </a:xfrm>
          <a:prstGeom prst="rect">
            <a:avLst/>
          </a:prstGeom>
        </p:spPr>
      </p:pic>
    </p:spTree>
    <p:extLst>
      <p:ext uri="{BB962C8B-B14F-4D97-AF65-F5344CB8AC3E}">
        <p14:creationId xmlns:p14="http://schemas.microsoft.com/office/powerpoint/2010/main" val="72916425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09225"/>
            <a:ext cx="9144000" cy="2387600"/>
          </a:xfrm>
        </p:spPr>
        <p:txBody>
          <a:bodyPr/>
          <a:lstStyle/>
          <a:p>
            <a:r>
              <a:rPr lang="en-US" b="1" dirty="0" smtClean="0"/>
              <a:t>The Driver Situation</a:t>
            </a:r>
            <a:endParaRPr lang="en-US" b="1" dirty="0"/>
          </a:p>
        </p:txBody>
      </p:sp>
    </p:spTree>
    <p:extLst>
      <p:ext uri="{BB962C8B-B14F-4D97-AF65-F5344CB8AC3E}">
        <p14:creationId xmlns:p14="http://schemas.microsoft.com/office/powerpoint/2010/main" val="12857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Text Box 2"/>
          <p:cNvSpPr txBox="1">
            <a:spLocks noChangeArrowheads="1"/>
          </p:cNvSpPr>
          <p:nvPr/>
        </p:nvSpPr>
        <p:spPr bwMode="auto">
          <a:xfrm>
            <a:off x="169691" y="6431538"/>
            <a:ext cx="1056443" cy="307777"/>
          </a:xfrm>
          <a:prstGeom prst="rect">
            <a:avLst/>
          </a:prstGeom>
          <a:noFill/>
          <a:ln w="9525">
            <a:noFill/>
            <a:miter lim="800000"/>
            <a:headEnd/>
            <a:tailEnd/>
          </a:ln>
          <a:effectLst/>
        </p:spPr>
        <p:txBody>
          <a:bodyPr wrap="none">
            <a:spAutoFit/>
          </a:bodyPr>
          <a:lstStyle/>
          <a:p>
            <a:pPr eaLnBrk="0" hangingPunct="0"/>
            <a:r>
              <a:rPr lang="en-US" sz="1400" b="1" dirty="0">
                <a:solidFill>
                  <a:srgbClr val="002060"/>
                </a:solidFill>
                <a:latin typeface="Calibri" panose="020F0502020204030204" pitchFamily="34" charset="0"/>
              </a:rPr>
              <a:t>Source: ATA</a:t>
            </a:r>
            <a:endParaRPr lang="en-US" sz="1400" b="1" i="1" dirty="0">
              <a:solidFill>
                <a:srgbClr val="002060"/>
              </a:solidFill>
              <a:latin typeface="Calibri" panose="020F0502020204030204" pitchFamily="34" charset="0"/>
            </a:endParaRPr>
          </a:p>
        </p:txBody>
      </p:sp>
      <p:sp>
        <p:nvSpPr>
          <p:cNvPr id="2" name="Title 1"/>
          <p:cNvSpPr>
            <a:spLocks noGrp="1"/>
          </p:cNvSpPr>
          <p:nvPr>
            <p:ph type="title"/>
          </p:nvPr>
        </p:nvSpPr>
        <p:spPr>
          <a:xfrm>
            <a:off x="930408" y="0"/>
            <a:ext cx="10515600" cy="1325563"/>
          </a:xfrm>
        </p:spPr>
        <p:txBody>
          <a:bodyPr/>
          <a:lstStyle/>
          <a:p>
            <a:pPr algn="ctr"/>
            <a:r>
              <a:rPr lang="en-US" b="1" dirty="0" smtClean="0">
                <a:solidFill>
                  <a:srgbClr val="002060"/>
                </a:solidFill>
              </a:rPr>
              <a:t>Truck </a:t>
            </a:r>
            <a:r>
              <a:rPr lang="en-US" b="1" dirty="0">
                <a:solidFill>
                  <a:srgbClr val="002060"/>
                </a:solidFill>
              </a:rPr>
              <a:t>Driver Turnover </a:t>
            </a:r>
            <a:r>
              <a:rPr lang="en-US" b="1" dirty="0" smtClean="0">
                <a:solidFill>
                  <a:srgbClr val="002060"/>
                </a:solidFill>
              </a:rPr>
              <a:t>Rates</a:t>
            </a:r>
            <a:endParaRPr lang="en-US" b="1" dirty="0">
              <a:solidFill>
                <a:srgbClr val="002060"/>
              </a:solidFill>
            </a:endParaRPr>
          </a:p>
        </p:txBody>
      </p:sp>
      <p:sp>
        <p:nvSpPr>
          <p:cNvPr id="3" name="TextBox 2"/>
          <p:cNvSpPr txBox="1"/>
          <p:nvPr/>
        </p:nvSpPr>
        <p:spPr>
          <a:xfrm>
            <a:off x="1226134" y="6117265"/>
            <a:ext cx="2364815" cy="369332"/>
          </a:xfrm>
          <a:prstGeom prst="rect">
            <a:avLst/>
          </a:prstGeom>
          <a:noFill/>
        </p:spPr>
        <p:txBody>
          <a:bodyPr wrap="none" rtlCol="0">
            <a:spAutoFit/>
          </a:bodyPr>
          <a:lstStyle/>
          <a:p>
            <a:r>
              <a:rPr lang="en-US" dirty="0" smtClean="0"/>
              <a:t>All rates are annualized</a:t>
            </a:r>
            <a:endParaRPr lang="en-US" dirty="0"/>
          </a:p>
        </p:txBody>
      </p:sp>
      <p:pic>
        <p:nvPicPr>
          <p:cNvPr id="4" name="Picture 3"/>
          <p:cNvPicPr>
            <a:picLocks noChangeAspect="1"/>
          </p:cNvPicPr>
          <p:nvPr/>
        </p:nvPicPr>
        <p:blipFill>
          <a:blip r:embed="rId3"/>
          <a:stretch>
            <a:fillRect/>
          </a:stretch>
        </p:blipFill>
        <p:spPr>
          <a:xfrm>
            <a:off x="393458" y="1133438"/>
            <a:ext cx="11589500" cy="5175953"/>
          </a:xfrm>
          <a:prstGeom prst="rect">
            <a:avLst/>
          </a:prstGeom>
        </p:spPr>
      </p:pic>
    </p:spTree>
    <p:extLst>
      <p:ext uri="{BB962C8B-B14F-4D97-AF65-F5344CB8AC3E}">
        <p14:creationId xmlns:p14="http://schemas.microsoft.com/office/powerpoint/2010/main" val="83965538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onnector 2"/>
          <p:cNvSpPr/>
          <p:nvPr/>
        </p:nvSpPr>
        <p:spPr>
          <a:xfrm>
            <a:off x="1354725" y="173705"/>
            <a:ext cx="6822476" cy="6510590"/>
          </a:xfrm>
          <a:prstGeom prst="flowChartConnector">
            <a:avLst/>
          </a:prstGeom>
          <a:solidFill>
            <a:srgbClr val="266992"/>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solidFill>
                <a:srgbClr val="2F82B5"/>
              </a:solidFill>
            </a:endParaRPr>
          </a:p>
        </p:txBody>
      </p:sp>
      <p:sp>
        <p:nvSpPr>
          <p:cNvPr id="4" name="Flowchart: Connector 3"/>
          <p:cNvSpPr/>
          <p:nvPr/>
        </p:nvSpPr>
        <p:spPr>
          <a:xfrm>
            <a:off x="3384466" y="1241249"/>
            <a:ext cx="4686909" cy="502204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solidFill>
                <a:prstClr val="white"/>
              </a:solidFill>
            </a:endParaRPr>
          </a:p>
        </p:txBody>
      </p:sp>
      <p:sp>
        <p:nvSpPr>
          <p:cNvPr id="5" name="Flowchart: Connector 4"/>
          <p:cNvSpPr/>
          <p:nvPr/>
        </p:nvSpPr>
        <p:spPr>
          <a:xfrm>
            <a:off x="4677244" y="2721195"/>
            <a:ext cx="3188494" cy="3201022"/>
          </a:xfrm>
          <a:prstGeom prst="flowChartConnector">
            <a:avLst/>
          </a:prstGeom>
          <a:solidFill>
            <a:srgbClr val="95D404"/>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solidFill>
                <a:prstClr val="white"/>
              </a:solidFill>
            </a:endParaRPr>
          </a:p>
        </p:txBody>
      </p:sp>
      <p:sp>
        <p:nvSpPr>
          <p:cNvPr id="6" name="Flowchart: Connector 5"/>
          <p:cNvSpPr/>
          <p:nvPr/>
        </p:nvSpPr>
        <p:spPr>
          <a:xfrm>
            <a:off x="5817534" y="3912512"/>
            <a:ext cx="1886970" cy="1785412"/>
          </a:xfrm>
          <a:prstGeom prst="flowChartConnector">
            <a:avLst/>
          </a:prstGeom>
          <a:solidFill>
            <a:srgbClr val="2D75B7"/>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solidFill>
                <a:prstClr val="white"/>
              </a:solidFill>
            </a:endParaRPr>
          </a:p>
        </p:txBody>
      </p:sp>
      <p:sp>
        <p:nvSpPr>
          <p:cNvPr id="7" name="TextBox 5"/>
          <p:cNvSpPr txBox="1"/>
          <p:nvPr/>
        </p:nvSpPr>
        <p:spPr>
          <a:xfrm>
            <a:off x="2569072" y="1048963"/>
            <a:ext cx="2306365" cy="95410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a:solidFill>
                  <a:prstClr val="white"/>
                </a:solidFill>
              </a:rPr>
              <a:t>10 Million CDL Holders</a:t>
            </a:r>
          </a:p>
        </p:txBody>
      </p:sp>
      <p:sp>
        <p:nvSpPr>
          <p:cNvPr id="8" name="TextBox 8"/>
          <p:cNvSpPr txBox="1"/>
          <p:nvPr/>
        </p:nvSpPr>
        <p:spPr>
          <a:xfrm>
            <a:off x="4471607" y="1767088"/>
            <a:ext cx="2639140" cy="95410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a:solidFill>
                  <a:prstClr val="white"/>
                </a:solidFill>
              </a:rPr>
              <a:t>3.5 Million “Truck” Drivers</a:t>
            </a:r>
          </a:p>
        </p:txBody>
      </p:sp>
      <p:sp>
        <p:nvSpPr>
          <p:cNvPr id="9" name="TextBox 10"/>
          <p:cNvSpPr txBox="1"/>
          <p:nvPr/>
        </p:nvSpPr>
        <p:spPr>
          <a:xfrm>
            <a:off x="5014000" y="3182724"/>
            <a:ext cx="2514982" cy="70788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a:solidFill>
                  <a:prstClr val="white"/>
                </a:solidFill>
              </a:rPr>
              <a:t>1.8 Million Heavy &amp;</a:t>
            </a:r>
          </a:p>
          <a:p>
            <a:pPr algn="ctr"/>
            <a:r>
              <a:rPr lang="en-US" sz="2000">
                <a:solidFill>
                  <a:prstClr val="white"/>
                </a:solidFill>
              </a:rPr>
              <a:t>Tractor-Trailer Drivers</a:t>
            </a:r>
          </a:p>
        </p:txBody>
      </p:sp>
      <p:sp>
        <p:nvSpPr>
          <p:cNvPr id="10" name="TextBox 12"/>
          <p:cNvSpPr txBox="1"/>
          <p:nvPr/>
        </p:nvSpPr>
        <p:spPr>
          <a:xfrm>
            <a:off x="5696951" y="4321706"/>
            <a:ext cx="2128135" cy="8690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a:solidFill>
                  <a:prstClr val="white"/>
                </a:solidFill>
              </a:rPr>
              <a:t>880,710 For-Hire Trucking Heavy &amp;</a:t>
            </a:r>
          </a:p>
          <a:p>
            <a:pPr algn="ctr"/>
            <a:r>
              <a:rPr lang="en-US" sz="1600">
                <a:solidFill>
                  <a:prstClr val="white"/>
                </a:solidFill>
              </a:rPr>
              <a:t>Tractor-Trailer Drivers</a:t>
            </a:r>
          </a:p>
        </p:txBody>
      </p:sp>
      <p:sp>
        <p:nvSpPr>
          <p:cNvPr id="11" name="TextBox 13"/>
          <p:cNvSpPr txBox="1"/>
          <p:nvPr/>
        </p:nvSpPr>
        <p:spPr>
          <a:xfrm>
            <a:off x="8534892" y="3182724"/>
            <a:ext cx="2415767" cy="26776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a:t>Based on government data, ATA estimates that there are roughly 500,000 - 600,000 OTR for-hire TL drivers.</a:t>
            </a:r>
          </a:p>
        </p:txBody>
      </p:sp>
      <p:cxnSp>
        <p:nvCxnSpPr>
          <p:cNvPr id="12" name="Straight Arrow Connector 11"/>
          <p:cNvCxnSpPr/>
          <p:nvPr/>
        </p:nvCxnSpPr>
        <p:spPr>
          <a:xfrm flipV="1">
            <a:off x="7239570" y="5344717"/>
            <a:ext cx="1050451" cy="11084"/>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26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1521" y="475624"/>
            <a:ext cx="10643941" cy="5495244"/>
          </a:xfrm>
          <a:prstGeom prst="rect">
            <a:avLst/>
          </a:prstGeom>
        </p:spPr>
      </p:pic>
      <p:sp>
        <p:nvSpPr>
          <p:cNvPr id="2" name="TextBox 1"/>
          <p:cNvSpPr txBox="1"/>
          <p:nvPr/>
        </p:nvSpPr>
        <p:spPr>
          <a:xfrm>
            <a:off x="404447" y="6189784"/>
            <a:ext cx="8981818" cy="369332"/>
          </a:xfrm>
          <a:prstGeom prst="rect">
            <a:avLst/>
          </a:prstGeom>
          <a:noFill/>
        </p:spPr>
        <p:txBody>
          <a:bodyPr wrap="none" rtlCol="0">
            <a:spAutoFit/>
          </a:bodyPr>
          <a:lstStyle/>
          <a:p>
            <a:r>
              <a:rPr lang="en-US" dirty="0">
                <a:hlinkClick r:id="rId4"/>
              </a:rPr>
              <a:t>https://www.trucking.org/article/ATA-Releases-Updated-Driver-Shortage-Report-and-Forecast</a:t>
            </a:r>
            <a:endParaRPr lang="en-US" dirty="0"/>
          </a:p>
        </p:txBody>
      </p:sp>
    </p:spTree>
    <p:extLst>
      <p:ext uri="{BB962C8B-B14F-4D97-AF65-F5344CB8AC3E}">
        <p14:creationId xmlns:p14="http://schemas.microsoft.com/office/powerpoint/2010/main" val="1411959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Grp="1" noChangeArrowheads="1"/>
          </p:cNvSpPr>
          <p:nvPr>
            <p:ph type="title" idx="4294967295"/>
          </p:nvPr>
        </p:nvSpPr>
        <p:spPr bwMode="auto">
          <a:xfrm>
            <a:off x="2013054" y="330279"/>
            <a:ext cx="8626485" cy="803233"/>
          </a:xfrm>
          <a:prstGeom prst="rect">
            <a:avLst/>
          </a:prstGeom>
          <a:noFill/>
          <a:ln w="9525">
            <a:noFill/>
            <a:miter lim="800000"/>
            <a:headEnd/>
            <a:tailEnd/>
          </a:ln>
          <a:effectLst/>
        </p:spPr>
        <p:txBody>
          <a:bodyPr wrap="square">
            <a:spAutoFit/>
          </a:bodyPr>
          <a:lstStyle/>
          <a:p>
            <a:pPr algn="ctr" eaLnBrk="0" hangingPunct="0">
              <a:defRPr/>
            </a:pPr>
            <a:r>
              <a:rPr lang="en-US" sz="3333" b="1" dirty="0">
                <a:solidFill>
                  <a:schemeClr val="tx2"/>
                </a:solidFill>
                <a:effectLst>
                  <a:outerShdw blurRad="38100" dist="38100" dir="2700000" algn="tl">
                    <a:srgbClr val="000000">
                      <a:alpha val="43137"/>
                    </a:srgbClr>
                  </a:outerShdw>
                </a:effectLst>
              </a:rPr>
              <a:t>Real Gross Domestic Product Growth</a:t>
            </a:r>
            <a:r>
              <a:rPr lang="en-US" sz="3000" b="1" dirty="0">
                <a:solidFill>
                  <a:schemeClr val="tx2"/>
                </a:solidFill>
                <a:effectLst>
                  <a:outerShdw blurRad="38100" dist="38100" dir="2700000" algn="tl">
                    <a:srgbClr val="000000">
                      <a:alpha val="43137"/>
                    </a:srgbClr>
                  </a:outerShdw>
                </a:effectLst>
                <a:latin typeface="Calibri" pitchFamily="34" charset="0"/>
              </a:rPr>
              <a:t/>
            </a:r>
            <a:br>
              <a:rPr lang="en-US" sz="3000" b="1" dirty="0">
                <a:solidFill>
                  <a:schemeClr val="tx2"/>
                </a:solidFill>
                <a:effectLst>
                  <a:outerShdw blurRad="38100" dist="38100" dir="2700000" algn="tl">
                    <a:srgbClr val="000000">
                      <a:alpha val="43137"/>
                    </a:srgbClr>
                  </a:outerShdw>
                </a:effectLst>
                <a:latin typeface="Calibri" pitchFamily="34" charset="0"/>
              </a:rPr>
            </a:br>
            <a:r>
              <a:rPr lang="en-US" sz="1800" b="1" dirty="0">
                <a:solidFill>
                  <a:schemeClr val="tx2"/>
                </a:solidFill>
                <a:latin typeface="Calibri" pitchFamily="34" charset="0"/>
              </a:rPr>
              <a:t>Annualized Rates</a:t>
            </a:r>
          </a:p>
        </p:txBody>
      </p:sp>
      <p:sp>
        <p:nvSpPr>
          <p:cNvPr id="8" name="TextBox 7"/>
          <p:cNvSpPr txBox="1"/>
          <p:nvPr/>
        </p:nvSpPr>
        <p:spPr>
          <a:xfrm>
            <a:off x="559355" y="6217199"/>
            <a:ext cx="1631344" cy="307777"/>
          </a:xfrm>
          <a:prstGeom prst="rect">
            <a:avLst/>
          </a:prstGeom>
          <a:noFill/>
        </p:spPr>
        <p:txBody>
          <a:bodyPr wrap="none" rtlCol="0">
            <a:spAutoFit/>
          </a:bodyPr>
          <a:lstStyle/>
          <a:p>
            <a:r>
              <a:rPr lang="en-US" sz="1400" b="1" dirty="0">
                <a:solidFill>
                  <a:srgbClr val="002060"/>
                </a:solidFill>
                <a:latin typeface="Calibri" pitchFamily="34" charset="0"/>
              </a:rPr>
              <a:t>Sources: BEA &amp; ATA</a:t>
            </a:r>
          </a:p>
        </p:txBody>
      </p:sp>
      <p:sp>
        <p:nvSpPr>
          <p:cNvPr id="2" name="TextBox 1"/>
          <p:cNvSpPr txBox="1"/>
          <p:nvPr/>
        </p:nvSpPr>
        <p:spPr>
          <a:xfrm>
            <a:off x="3841253" y="6131498"/>
            <a:ext cx="3790910" cy="369332"/>
          </a:xfrm>
          <a:prstGeom prst="rect">
            <a:avLst/>
          </a:prstGeom>
          <a:noFill/>
        </p:spPr>
        <p:txBody>
          <a:bodyPr wrap="none" rtlCol="0">
            <a:spAutoFit/>
          </a:bodyPr>
          <a:lstStyle/>
          <a:p>
            <a:r>
              <a:rPr lang="en-US" dirty="0" smtClean="0"/>
              <a:t>Cannot average to get annual number. </a:t>
            </a:r>
            <a:endParaRPr lang="en-US" dirty="0"/>
          </a:p>
        </p:txBody>
      </p:sp>
      <p:cxnSp>
        <p:nvCxnSpPr>
          <p:cNvPr id="11" name="Straight Connector 10"/>
          <p:cNvCxnSpPr/>
          <p:nvPr/>
        </p:nvCxnSpPr>
        <p:spPr>
          <a:xfrm flipV="1">
            <a:off x="7789479" y="1790248"/>
            <a:ext cx="0" cy="370063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948913" y="1702699"/>
            <a:ext cx="845103" cy="300210"/>
          </a:xfrm>
          <a:prstGeom prst="rect">
            <a:avLst/>
          </a:prstGeom>
          <a:noFill/>
        </p:spPr>
        <p:txBody>
          <a:bodyPr wrap="none" rtlCol="0">
            <a:spAutoFit/>
          </a:bodyPr>
          <a:lstStyle/>
          <a:p>
            <a:r>
              <a:rPr lang="en-US" sz="1351" dirty="0"/>
              <a:t>Forecasts</a:t>
            </a:r>
          </a:p>
        </p:txBody>
      </p:sp>
      <p:sp>
        <p:nvSpPr>
          <p:cNvPr id="13" name="TextBox 12"/>
          <p:cNvSpPr txBox="1"/>
          <p:nvPr/>
        </p:nvSpPr>
        <p:spPr>
          <a:xfrm>
            <a:off x="8789279" y="2800929"/>
            <a:ext cx="2167132" cy="307777"/>
          </a:xfrm>
          <a:prstGeom prst="rect">
            <a:avLst/>
          </a:prstGeom>
          <a:noFill/>
        </p:spPr>
        <p:txBody>
          <a:bodyPr wrap="none" rtlCol="0">
            <a:spAutoFit/>
          </a:bodyPr>
          <a:lstStyle/>
          <a:p>
            <a:r>
              <a:rPr lang="en-US" sz="1400" i="1" dirty="0" smtClean="0"/>
              <a:t>Trend growth is roughly 2%</a:t>
            </a:r>
            <a:endParaRPr lang="en-US" sz="1400" i="1" dirty="0"/>
          </a:p>
        </p:txBody>
      </p:sp>
      <p:pic>
        <p:nvPicPr>
          <p:cNvPr id="3" name="Picture 2"/>
          <p:cNvPicPr>
            <a:picLocks noChangeAspect="1"/>
          </p:cNvPicPr>
          <p:nvPr/>
        </p:nvPicPr>
        <p:blipFill>
          <a:blip r:embed="rId3"/>
          <a:stretch>
            <a:fillRect/>
          </a:stretch>
        </p:blipFill>
        <p:spPr>
          <a:xfrm>
            <a:off x="368540" y="1317785"/>
            <a:ext cx="11595597" cy="4645555"/>
          </a:xfrm>
          <a:prstGeom prst="rect">
            <a:avLst/>
          </a:prstGeom>
        </p:spPr>
      </p:pic>
    </p:spTree>
    <p:extLst>
      <p:ext uri="{BB962C8B-B14F-4D97-AF65-F5344CB8AC3E}">
        <p14:creationId xmlns:p14="http://schemas.microsoft.com/office/powerpoint/2010/main" val="2416599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282" y="189373"/>
            <a:ext cx="11736751" cy="6247864"/>
          </a:xfrm>
          <a:prstGeom prst="rect">
            <a:avLst/>
          </a:prstGeom>
          <a:noFill/>
        </p:spPr>
        <p:txBody>
          <a:bodyPr wrap="square" rtlCol="0">
            <a:spAutoFit/>
          </a:bodyPr>
          <a:lstStyle/>
          <a:p>
            <a:pPr algn="ctr"/>
            <a:r>
              <a:rPr lang="en-US" sz="4400" b="1" dirty="0" smtClean="0">
                <a:solidFill>
                  <a:schemeClr val="tx2"/>
                </a:solidFill>
              </a:rPr>
              <a:t>Causes of the Driver Shortage</a:t>
            </a:r>
          </a:p>
          <a:p>
            <a:pPr algn="ctr"/>
            <a:endParaRPr lang="en-US" sz="4000" b="1" dirty="0" smtClean="0">
              <a:solidFill>
                <a:schemeClr val="tx2"/>
              </a:solidFill>
            </a:endParaRPr>
          </a:p>
          <a:p>
            <a:pPr algn="ctr"/>
            <a:endParaRPr lang="en-US" sz="4000" b="1" dirty="0" smtClean="0">
              <a:solidFill>
                <a:schemeClr val="tx2"/>
              </a:solidFill>
            </a:endParaRPr>
          </a:p>
          <a:p>
            <a:pPr marL="571500" indent="-571500">
              <a:buFont typeface="Arial" panose="020B0604020202020204" pitchFamily="34" charset="0"/>
              <a:buChar char="•"/>
            </a:pPr>
            <a:r>
              <a:rPr lang="en-US" sz="4000" b="1" dirty="0" smtClean="0">
                <a:solidFill>
                  <a:schemeClr val="tx2"/>
                </a:solidFill>
              </a:rPr>
              <a:t>Demographics</a:t>
            </a:r>
          </a:p>
          <a:p>
            <a:pPr marL="1028700" lvl="1" indent="-571500">
              <a:buFont typeface="Arial" panose="020B0604020202020204" pitchFamily="34" charset="0"/>
              <a:buChar char="•"/>
            </a:pPr>
            <a:r>
              <a:rPr lang="en-US" sz="4000" b="1" dirty="0" smtClean="0">
                <a:solidFill>
                  <a:schemeClr val="tx2"/>
                </a:solidFill>
              </a:rPr>
              <a:t>Age</a:t>
            </a:r>
          </a:p>
          <a:p>
            <a:pPr marL="1028700" lvl="1" indent="-571500">
              <a:buFont typeface="Arial" panose="020B0604020202020204" pitchFamily="34" charset="0"/>
              <a:buChar char="•"/>
            </a:pPr>
            <a:r>
              <a:rPr lang="en-US" sz="4000" b="1" dirty="0" smtClean="0">
                <a:solidFill>
                  <a:schemeClr val="tx2"/>
                </a:solidFill>
              </a:rPr>
              <a:t>Gender</a:t>
            </a:r>
          </a:p>
          <a:p>
            <a:pPr marL="571500" indent="-571500">
              <a:buFont typeface="Arial" panose="020B0604020202020204" pitchFamily="34" charset="0"/>
              <a:buChar char="•"/>
            </a:pPr>
            <a:r>
              <a:rPr lang="en-US" sz="4000" b="1" dirty="0" smtClean="0">
                <a:solidFill>
                  <a:schemeClr val="tx2"/>
                </a:solidFill>
              </a:rPr>
              <a:t>Lifestyle</a:t>
            </a:r>
          </a:p>
          <a:p>
            <a:pPr marL="571500" indent="-571500">
              <a:buFont typeface="Arial" panose="020B0604020202020204" pitchFamily="34" charset="0"/>
              <a:buChar char="•"/>
            </a:pPr>
            <a:r>
              <a:rPr lang="en-US" sz="4000" b="1" dirty="0" smtClean="0">
                <a:solidFill>
                  <a:schemeClr val="tx2"/>
                </a:solidFill>
              </a:rPr>
              <a:t>More job alternatives available </a:t>
            </a:r>
          </a:p>
          <a:p>
            <a:pPr marL="571500" indent="-571500">
              <a:buFont typeface="Arial" panose="020B0604020202020204" pitchFamily="34" charset="0"/>
              <a:buChar char="•"/>
            </a:pPr>
            <a:r>
              <a:rPr lang="en-US" sz="4000" b="1" dirty="0" smtClean="0">
                <a:solidFill>
                  <a:schemeClr val="tx2"/>
                </a:solidFill>
              </a:rPr>
              <a:t>Regulations that reduce productivity</a:t>
            </a:r>
            <a:endParaRPr lang="en-US" sz="3600" b="1" dirty="0" smtClean="0">
              <a:solidFill>
                <a:schemeClr val="tx2"/>
              </a:solidFill>
            </a:endParaRPr>
          </a:p>
          <a:p>
            <a:pPr algn="ctr"/>
            <a:endParaRPr lang="en-US" dirty="0">
              <a:solidFill>
                <a:schemeClr val="tx2"/>
              </a:solidFill>
            </a:endParaRPr>
          </a:p>
          <a:p>
            <a:pPr algn="ctr"/>
            <a:endParaRPr lang="en-US" dirty="0">
              <a:solidFill>
                <a:schemeClr val="tx2"/>
              </a:solidFill>
            </a:endParaRPr>
          </a:p>
        </p:txBody>
      </p:sp>
      <p:pic>
        <p:nvPicPr>
          <p:cNvPr id="3" name="Picture 2"/>
          <p:cNvPicPr>
            <a:picLocks noChangeAspect="1"/>
          </p:cNvPicPr>
          <p:nvPr/>
        </p:nvPicPr>
        <p:blipFill>
          <a:blip r:embed="rId3"/>
          <a:stretch>
            <a:fillRect/>
          </a:stretch>
        </p:blipFill>
        <p:spPr>
          <a:xfrm>
            <a:off x="6214657" y="945220"/>
            <a:ext cx="5160385" cy="3702649"/>
          </a:xfrm>
          <a:prstGeom prst="rect">
            <a:avLst/>
          </a:prstGeom>
        </p:spPr>
      </p:pic>
    </p:spTree>
    <p:extLst>
      <p:ext uri="{BB962C8B-B14F-4D97-AF65-F5344CB8AC3E}">
        <p14:creationId xmlns:p14="http://schemas.microsoft.com/office/powerpoint/2010/main" val="2816664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5689" y="111459"/>
            <a:ext cx="11384009" cy="6247864"/>
          </a:xfrm>
          <a:prstGeom prst="rect">
            <a:avLst/>
          </a:prstGeom>
          <a:noFill/>
        </p:spPr>
        <p:txBody>
          <a:bodyPr wrap="square" rtlCol="0">
            <a:spAutoFit/>
          </a:bodyPr>
          <a:lstStyle/>
          <a:p>
            <a:pPr algn="ctr"/>
            <a:r>
              <a:rPr lang="en-US" sz="4000" b="1" dirty="0" smtClean="0">
                <a:solidFill>
                  <a:schemeClr val="tx2"/>
                </a:solidFill>
              </a:rPr>
              <a:t>Driver Pay</a:t>
            </a:r>
          </a:p>
          <a:p>
            <a:pPr algn="ctr"/>
            <a:endParaRPr lang="en-US" sz="4000" b="1" dirty="0" smtClean="0">
              <a:solidFill>
                <a:schemeClr val="tx2"/>
              </a:solidFill>
            </a:endParaRPr>
          </a:p>
          <a:p>
            <a:pPr marL="571500" indent="-571500">
              <a:buFont typeface="Arial" panose="020B0604020202020204" pitchFamily="34" charset="0"/>
              <a:buChar char="•"/>
            </a:pPr>
            <a:r>
              <a:rPr lang="en-US" sz="3200" b="1" dirty="0" smtClean="0">
                <a:solidFill>
                  <a:schemeClr val="tx2"/>
                </a:solidFill>
              </a:rPr>
              <a:t>The natural market reaction to any situation where demand outstrips supply is that price increases.</a:t>
            </a:r>
          </a:p>
          <a:p>
            <a:pPr marL="571500" indent="-571500">
              <a:buFont typeface="Arial" panose="020B0604020202020204" pitchFamily="34" charset="0"/>
              <a:buChar char="•"/>
            </a:pPr>
            <a:r>
              <a:rPr lang="en-US" sz="3200" b="1" dirty="0" smtClean="0">
                <a:solidFill>
                  <a:schemeClr val="tx2"/>
                </a:solidFill>
              </a:rPr>
              <a:t>This is no different in the driver market. Pay rates have been, should be, and will continue to rise as long as demand is higher than supply.</a:t>
            </a:r>
          </a:p>
          <a:p>
            <a:pPr marL="571500" indent="-571500">
              <a:buFont typeface="Arial" panose="020B0604020202020204" pitchFamily="34" charset="0"/>
              <a:buChar char="•"/>
            </a:pPr>
            <a:r>
              <a:rPr lang="en-US" sz="3200" b="1" dirty="0" smtClean="0">
                <a:solidFill>
                  <a:schemeClr val="tx2"/>
                </a:solidFill>
              </a:rPr>
              <a:t>However, pay rate increases have outpaced driver earnings as drivers are not getting all of the miles that they once did to due to the changing supply chain and other issues.</a:t>
            </a:r>
          </a:p>
          <a:p>
            <a:pPr marL="571500" indent="-571500">
              <a:buFont typeface="Arial" panose="020B0604020202020204" pitchFamily="34" charset="0"/>
              <a:buChar char="•"/>
            </a:pPr>
            <a:r>
              <a:rPr lang="en-US" sz="3200" b="1" dirty="0" smtClean="0">
                <a:solidFill>
                  <a:schemeClr val="tx2"/>
                </a:solidFill>
              </a:rPr>
              <a:t>Fleets used to get 125,000 per year on their trucks now struggle to get 100,000 miles annually. </a:t>
            </a:r>
            <a:endParaRPr lang="en-US" dirty="0">
              <a:solidFill>
                <a:schemeClr val="tx2"/>
              </a:solidFill>
            </a:endParaRPr>
          </a:p>
        </p:txBody>
      </p:sp>
    </p:spTree>
    <p:extLst>
      <p:ext uri="{BB962C8B-B14F-4D97-AF65-F5344CB8AC3E}">
        <p14:creationId xmlns:p14="http://schemas.microsoft.com/office/powerpoint/2010/main" val="2945519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436" y="634795"/>
            <a:ext cx="11384009" cy="5262979"/>
          </a:xfrm>
          <a:prstGeom prst="rect">
            <a:avLst/>
          </a:prstGeom>
          <a:noFill/>
        </p:spPr>
        <p:txBody>
          <a:bodyPr wrap="square" rtlCol="0">
            <a:spAutoFit/>
          </a:bodyPr>
          <a:lstStyle/>
          <a:p>
            <a:pPr algn="ctr"/>
            <a:r>
              <a:rPr lang="en-US" sz="4000" b="1" dirty="0" smtClean="0">
                <a:solidFill>
                  <a:schemeClr val="tx2"/>
                </a:solidFill>
              </a:rPr>
              <a:t>Impact on the Industry</a:t>
            </a:r>
          </a:p>
          <a:p>
            <a:pPr algn="ctr"/>
            <a:endParaRPr lang="en-US" sz="4000" b="1" dirty="0" smtClean="0">
              <a:solidFill>
                <a:schemeClr val="tx2"/>
              </a:solidFill>
            </a:endParaRPr>
          </a:p>
          <a:p>
            <a:pPr marL="571500" indent="-571500">
              <a:buFont typeface="Arial" panose="020B0604020202020204" pitchFamily="34" charset="0"/>
              <a:buChar char="•"/>
            </a:pPr>
            <a:r>
              <a:rPr lang="en-US" sz="3200" b="1" dirty="0" smtClean="0">
                <a:solidFill>
                  <a:schemeClr val="tx2"/>
                </a:solidFill>
              </a:rPr>
              <a:t>Combination of higher driver pay rates, minimum pay guarantees, and soft to falling rates, especially in the spot market, will lead to:</a:t>
            </a:r>
          </a:p>
          <a:p>
            <a:pPr marL="1028700" lvl="1" indent="-571500">
              <a:buFont typeface="Arial" panose="020B0604020202020204" pitchFamily="34" charset="0"/>
              <a:buChar char="•"/>
            </a:pPr>
            <a:r>
              <a:rPr lang="en-US" sz="3200" b="1" dirty="0" smtClean="0">
                <a:solidFill>
                  <a:schemeClr val="tx2"/>
                </a:solidFill>
              </a:rPr>
              <a:t>Significant amount of industry failures/closures – First half of 2019 failures was more than double all of 2018</a:t>
            </a:r>
          </a:p>
          <a:p>
            <a:pPr marL="1028700" lvl="1" indent="-571500">
              <a:buFont typeface="Arial" panose="020B0604020202020204" pitchFamily="34" charset="0"/>
              <a:buChar char="•"/>
            </a:pPr>
            <a:r>
              <a:rPr lang="en-US" sz="3200" b="1" dirty="0" smtClean="0">
                <a:solidFill>
                  <a:schemeClr val="tx2"/>
                </a:solidFill>
              </a:rPr>
              <a:t>Not all of the fleets that have closed their doors have been small – New England Motor Freight (1,472); Falcon Transport (585); LME (424); Cold Carriers (339)</a:t>
            </a:r>
          </a:p>
        </p:txBody>
      </p:sp>
    </p:spTree>
    <p:extLst>
      <p:ext uri="{BB962C8B-B14F-4D97-AF65-F5344CB8AC3E}">
        <p14:creationId xmlns:p14="http://schemas.microsoft.com/office/powerpoint/2010/main" val="1922532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0964" y="2317237"/>
            <a:ext cx="8991600" cy="2308324"/>
          </a:xfrm>
          <a:prstGeom prst="rect">
            <a:avLst/>
          </a:prstGeom>
          <a:noFill/>
        </p:spPr>
        <p:txBody>
          <a:bodyPr wrap="square" rtlCol="0">
            <a:spAutoFit/>
          </a:bodyPr>
          <a:lstStyle/>
          <a:p>
            <a:pPr algn="ctr"/>
            <a:r>
              <a:rPr lang="en-US" sz="7200" b="1" dirty="0">
                <a:solidFill>
                  <a:schemeClr val="tx2"/>
                </a:solidFill>
              </a:rPr>
              <a:t>Thanks</a:t>
            </a:r>
          </a:p>
          <a:p>
            <a:pPr algn="ctr"/>
            <a:endParaRPr lang="en-US" sz="7200" b="1" dirty="0">
              <a:solidFill>
                <a:schemeClr val="tx2"/>
              </a:solidFill>
            </a:endParaRPr>
          </a:p>
        </p:txBody>
      </p:sp>
    </p:spTree>
    <p:extLst>
      <p:ext uri="{BB962C8B-B14F-4D97-AF65-F5344CB8AC3E}">
        <p14:creationId xmlns:p14="http://schemas.microsoft.com/office/powerpoint/2010/main" val="3229782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7384" y="1510140"/>
            <a:ext cx="11238271" cy="2387600"/>
          </a:xfrm>
        </p:spPr>
        <p:txBody>
          <a:bodyPr>
            <a:noAutofit/>
          </a:bodyPr>
          <a:lstStyle/>
          <a:p>
            <a:r>
              <a:rPr lang="en-US" b="1" dirty="0" smtClean="0"/>
              <a:t>Drivers of Truck Freight</a:t>
            </a:r>
            <a:endParaRPr lang="en-US" b="1" dirty="0"/>
          </a:p>
        </p:txBody>
      </p:sp>
    </p:spTree>
    <p:extLst>
      <p:ext uri="{BB962C8B-B14F-4D97-AF65-F5344CB8AC3E}">
        <p14:creationId xmlns:p14="http://schemas.microsoft.com/office/powerpoint/2010/main" val="377630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1" y="219075"/>
            <a:ext cx="11468100" cy="642939"/>
          </a:xfrm>
          <a:prstGeom prst="rect">
            <a:avLst/>
          </a:prstGeom>
        </p:spPr>
        <p:txBody>
          <a:bodyPr>
            <a:normAutofit/>
          </a:bodyPr>
          <a:lstStyle/>
          <a:p>
            <a:pPr algn="ctr"/>
            <a:r>
              <a:rPr lang="en-US" sz="3200" b="1" dirty="0" smtClean="0">
                <a:solidFill>
                  <a:srgbClr val="002060"/>
                </a:solidFill>
                <a:latin typeface="+mn-lt"/>
              </a:rPr>
              <a:t>Retail Sales</a:t>
            </a:r>
            <a:endParaRPr lang="en-US" sz="3200" b="1" dirty="0">
              <a:solidFill>
                <a:srgbClr val="002060"/>
              </a:solidFill>
              <a:latin typeface="+mn-lt"/>
            </a:endParaRPr>
          </a:p>
        </p:txBody>
      </p:sp>
      <p:sp>
        <p:nvSpPr>
          <p:cNvPr id="6" name="TextBox 5"/>
          <p:cNvSpPr txBox="1"/>
          <p:nvPr/>
        </p:nvSpPr>
        <p:spPr>
          <a:xfrm>
            <a:off x="200026" y="6377144"/>
            <a:ext cx="2429832" cy="307777"/>
          </a:xfrm>
          <a:prstGeom prst="rect">
            <a:avLst/>
          </a:prstGeom>
          <a:noFill/>
        </p:spPr>
        <p:txBody>
          <a:bodyPr wrap="none" rtlCol="0">
            <a:spAutoFit/>
          </a:bodyPr>
          <a:lstStyle/>
          <a:p>
            <a:r>
              <a:rPr lang="en-US" sz="1400" b="1" dirty="0" smtClean="0">
                <a:solidFill>
                  <a:srgbClr val="002060"/>
                </a:solidFill>
                <a:latin typeface="Calibri" pitchFamily="34" charset="0"/>
              </a:rPr>
              <a:t>Sources: Census Bureau &amp; ATA</a:t>
            </a:r>
            <a:endParaRPr lang="en-US" sz="1400" b="1" dirty="0">
              <a:solidFill>
                <a:srgbClr val="002060"/>
              </a:solidFill>
              <a:latin typeface="Calibri" pitchFamily="34" charset="0"/>
            </a:endParaRPr>
          </a:p>
        </p:txBody>
      </p:sp>
      <p:graphicFrame>
        <p:nvGraphicFramePr>
          <p:cNvPr id="9" name="Table 8"/>
          <p:cNvGraphicFramePr>
            <a:graphicFrameLocks noGrp="1"/>
          </p:cNvGraphicFramePr>
          <p:nvPr>
            <p:extLst/>
          </p:nvPr>
        </p:nvGraphicFramePr>
        <p:xfrm>
          <a:off x="3025832" y="5807880"/>
          <a:ext cx="4247806" cy="895356"/>
        </p:xfrm>
        <a:graphic>
          <a:graphicData uri="http://schemas.openxmlformats.org/drawingml/2006/table">
            <a:tbl>
              <a:tblPr firstRow="1" bandRow="1">
                <a:tableStyleId>{5C22544A-7EE6-4342-B048-85BDC9FD1C3A}</a:tableStyleId>
              </a:tblPr>
              <a:tblGrid>
                <a:gridCol w="716416">
                  <a:extLst>
                    <a:ext uri="{9D8B030D-6E8A-4147-A177-3AD203B41FA5}">
                      <a16:colId xmlns:a16="http://schemas.microsoft.com/office/drawing/2014/main" val="20000"/>
                    </a:ext>
                  </a:extLst>
                </a:gridCol>
                <a:gridCol w="706278">
                  <a:extLst>
                    <a:ext uri="{9D8B030D-6E8A-4147-A177-3AD203B41FA5}">
                      <a16:colId xmlns:a16="http://schemas.microsoft.com/office/drawing/2014/main" val="3587382594"/>
                    </a:ext>
                  </a:extLst>
                </a:gridCol>
                <a:gridCol w="706278">
                  <a:extLst>
                    <a:ext uri="{9D8B030D-6E8A-4147-A177-3AD203B41FA5}">
                      <a16:colId xmlns:a16="http://schemas.microsoft.com/office/drawing/2014/main" val="20001"/>
                    </a:ext>
                  </a:extLst>
                </a:gridCol>
                <a:gridCol w="706278">
                  <a:extLst>
                    <a:ext uri="{9D8B030D-6E8A-4147-A177-3AD203B41FA5}">
                      <a16:colId xmlns:a16="http://schemas.microsoft.com/office/drawing/2014/main" val="20002"/>
                    </a:ext>
                  </a:extLst>
                </a:gridCol>
                <a:gridCol w="706278">
                  <a:extLst>
                    <a:ext uri="{9D8B030D-6E8A-4147-A177-3AD203B41FA5}">
                      <a16:colId xmlns:a16="http://schemas.microsoft.com/office/drawing/2014/main" val="20003"/>
                    </a:ext>
                  </a:extLst>
                </a:gridCol>
                <a:gridCol w="706278">
                  <a:extLst>
                    <a:ext uri="{9D8B030D-6E8A-4147-A177-3AD203B41FA5}">
                      <a16:colId xmlns:a16="http://schemas.microsoft.com/office/drawing/2014/main" val="49053291"/>
                    </a:ext>
                  </a:extLst>
                </a:gridCol>
              </a:tblGrid>
              <a:tr h="376557">
                <a:tc>
                  <a:txBody>
                    <a:bodyPr/>
                    <a:lstStyle/>
                    <a:p>
                      <a:pPr algn="ctr"/>
                      <a:endParaRPr lang="en-US" sz="2100" b="1" dirty="0"/>
                    </a:p>
                  </a:txBody>
                  <a:tcPr marL="51435" marR="51435" marT="25719" marB="25719"/>
                </a:tc>
                <a:tc>
                  <a:txBody>
                    <a:bodyPr/>
                    <a:lstStyle/>
                    <a:p>
                      <a:pPr algn="ctr"/>
                      <a:r>
                        <a:rPr lang="en-US" sz="1300" b="1" kern="1200" dirty="0" err="1" smtClean="0">
                          <a:solidFill>
                            <a:schemeClr val="lt1"/>
                          </a:solidFill>
                          <a:latin typeface="+mn-lt"/>
                          <a:ea typeface="+mn-ea"/>
                          <a:cs typeface="+mn-cs"/>
                        </a:rPr>
                        <a:t>Avg</a:t>
                      </a:r>
                      <a:r>
                        <a:rPr lang="en-US" sz="1300" b="1" kern="1200" dirty="0" smtClean="0">
                          <a:solidFill>
                            <a:schemeClr val="lt1"/>
                          </a:solidFill>
                          <a:latin typeface="+mn-lt"/>
                          <a:ea typeface="+mn-ea"/>
                          <a:cs typeface="+mn-cs"/>
                        </a:rPr>
                        <a:t> 2010-15</a:t>
                      </a:r>
                      <a:endParaRPr lang="en-US" sz="1300" b="1" kern="1200" dirty="0">
                        <a:solidFill>
                          <a:schemeClr val="lt1"/>
                        </a:solidFill>
                        <a:latin typeface="+mn-lt"/>
                        <a:ea typeface="+mn-ea"/>
                        <a:cs typeface="+mn-cs"/>
                      </a:endParaRPr>
                    </a:p>
                  </a:txBody>
                  <a:tcPr marL="51435" marR="51435" marT="25719" marB="25719"/>
                </a:tc>
                <a:tc>
                  <a:txBody>
                    <a:bodyPr/>
                    <a:lstStyle/>
                    <a:p>
                      <a:pPr algn="ctr"/>
                      <a:endParaRPr lang="en-US" sz="1300" b="1" kern="1200" dirty="0" smtClean="0">
                        <a:solidFill>
                          <a:schemeClr val="lt1"/>
                        </a:solidFill>
                        <a:latin typeface="+mn-lt"/>
                        <a:ea typeface="+mn-ea"/>
                        <a:cs typeface="+mn-cs"/>
                      </a:endParaRPr>
                    </a:p>
                    <a:p>
                      <a:pPr algn="ctr"/>
                      <a:r>
                        <a:rPr lang="en-US" sz="1300" b="1" kern="1200" dirty="0" smtClean="0">
                          <a:solidFill>
                            <a:schemeClr val="lt1"/>
                          </a:solidFill>
                          <a:latin typeface="+mn-lt"/>
                          <a:ea typeface="+mn-ea"/>
                          <a:cs typeface="+mn-cs"/>
                        </a:rPr>
                        <a:t>2016</a:t>
                      </a:r>
                      <a:endParaRPr lang="en-US" sz="1300" b="1" kern="1200" dirty="0">
                        <a:solidFill>
                          <a:schemeClr val="lt1"/>
                        </a:solidFill>
                        <a:latin typeface="+mn-lt"/>
                        <a:ea typeface="+mn-ea"/>
                        <a:cs typeface="+mn-cs"/>
                      </a:endParaRPr>
                    </a:p>
                  </a:txBody>
                  <a:tcPr marL="51435" marR="51435" marT="25719" marB="25719"/>
                </a:tc>
                <a:tc>
                  <a:txBody>
                    <a:bodyPr/>
                    <a:lstStyle/>
                    <a:p>
                      <a:pPr algn="ctr"/>
                      <a:endParaRPr lang="en-US" sz="1300" b="1" kern="1200" dirty="0" smtClean="0">
                        <a:solidFill>
                          <a:schemeClr val="lt1"/>
                        </a:solidFill>
                        <a:latin typeface="+mn-lt"/>
                        <a:ea typeface="+mn-ea"/>
                        <a:cs typeface="+mn-cs"/>
                      </a:endParaRPr>
                    </a:p>
                    <a:p>
                      <a:pPr algn="ctr"/>
                      <a:r>
                        <a:rPr lang="en-US" sz="1300" b="1" kern="1200" dirty="0" smtClean="0">
                          <a:solidFill>
                            <a:schemeClr val="lt1"/>
                          </a:solidFill>
                          <a:latin typeface="+mn-lt"/>
                          <a:ea typeface="+mn-ea"/>
                          <a:cs typeface="+mn-cs"/>
                        </a:rPr>
                        <a:t>2017</a:t>
                      </a:r>
                      <a:endParaRPr lang="en-US" sz="1300" b="1" kern="1200" dirty="0">
                        <a:solidFill>
                          <a:schemeClr val="lt1"/>
                        </a:solidFill>
                        <a:latin typeface="+mn-lt"/>
                        <a:ea typeface="+mn-ea"/>
                        <a:cs typeface="+mn-cs"/>
                      </a:endParaRPr>
                    </a:p>
                  </a:txBody>
                  <a:tcPr marL="51435" marR="51435" marT="25719" marB="25719"/>
                </a:tc>
                <a:tc>
                  <a:txBody>
                    <a:bodyPr/>
                    <a:lstStyle/>
                    <a:p>
                      <a:pPr algn="ctr"/>
                      <a:endParaRPr lang="en-US" sz="1300" b="1" kern="1200" dirty="0" smtClean="0">
                        <a:solidFill>
                          <a:schemeClr val="lt1"/>
                        </a:solidFill>
                        <a:latin typeface="+mn-lt"/>
                        <a:ea typeface="+mn-ea"/>
                        <a:cs typeface="+mn-cs"/>
                      </a:endParaRPr>
                    </a:p>
                    <a:p>
                      <a:pPr algn="ctr"/>
                      <a:r>
                        <a:rPr lang="en-US" sz="1300" b="1" kern="1200" dirty="0" smtClean="0">
                          <a:solidFill>
                            <a:schemeClr val="lt1"/>
                          </a:solidFill>
                          <a:latin typeface="+mn-lt"/>
                          <a:ea typeface="+mn-ea"/>
                          <a:cs typeface="+mn-cs"/>
                        </a:rPr>
                        <a:t>2018</a:t>
                      </a:r>
                      <a:endParaRPr lang="en-US" sz="1300" b="1" kern="1200" dirty="0">
                        <a:solidFill>
                          <a:schemeClr val="lt1"/>
                        </a:solidFill>
                        <a:latin typeface="+mn-lt"/>
                        <a:ea typeface="+mn-ea"/>
                        <a:cs typeface="+mn-cs"/>
                      </a:endParaRPr>
                    </a:p>
                  </a:txBody>
                  <a:tcPr marL="51435" marR="51435" marT="25719" marB="25719"/>
                </a:tc>
                <a:tc>
                  <a:txBody>
                    <a:bodyPr/>
                    <a:lstStyle/>
                    <a:p>
                      <a:pPr algn="ctr"/>
                      <a:endParaRPr lang="en-US" sz="1300" b="1" kern="1200" dirty="0" smtClean="0">
                        <a:solidFill>
                          <a:schemeClr val="lt1"/>
                        </a:solidFill>
                        <a:latin typeface="+mn-lt"/>
                        <a:ea typeface="+mn-ea"/>
                        <a:cs typeface="+mn-cs"/>
                      </a:endParaRPr>
                    </a:p>
                    <a:p>
                      <a:pPr algn="ctr"/>
                      <a:r>
                        <a:rPr lang="en-US" sz="1300" b="1" kern="1200" dirty="0" smtClean="0">
                          <a:solidFill>
                            <a:schemeClr val="lt1"/>
                          </a:solidFill>
                          <a:latin typeface="+mn-lt"/>
                          <a:ea typeface="+mn-ea"/>
                          <a:cs typeface="+mn-cs"/>
                        </a:rPr>
                        <a:t>2019</a:t>
                      </a:r>
                      <a:endParaRPr lang="en-US" sz="1300" b="1" kern="1200" dirty="0">
                        <a:solidFill>
                          <a:schemeClr val="lt1"/>
                        </a:solidFill>
                        <a:latin typeface="+mn-lt"/>
                        <a:ea typeface="+mn-ea"/>
                        <a:cs typeface="+mn-cs"/>
                      </a:endParaRPr>
                    </a:p>
                  </a:txBody>
                  <a:tcPr marL="51435" marR="51435" marT="25719" marB="25719"/>
                </a:tc>
                <a:extLst>
                  <a:ext uri="{0D108BD9-81ED-4DB2-BD59-A6C34878D82A}">
                    <a16:rowId xmlns:a16="http://schemas.microsoft.com/office/drawing/2014/main" val="10000"/>
                  </a:ext>
                </a:extLst>
              </a:tr>
              <a:tr h="254637">
                <a:tc>
                  <a:txBody>
                    <a:bodyPr/>
                    <a:lstStyle/>
                    <a:p>
                      <a:pPr algn="ctr"/>
                      <a:r>
                        <a:rPr lang="en-US" sz="1300" b="1" dirty="0" smtClean="0"/>
                        <a:t>Sales Growth</a:t>
                      </a:r>
                      <a:endParaRPr lang="en-US" sz="1300" b="1" dirty="0"/>
                    </a:p>
                  </a:txBody>
                  <a:tcPr marL="51435" marR="51435" marT="25719" marB="25719">
                    <a:solidFill>
                      <a:schemeClr val="accent1">
                        <a:lumMod val="20000"/>
                        <a:lumOff val="80000"/>
                      </a:schemeClr>
                    </a:solidFill>
                  </a:tcPr>
                </a:tc>
                <a:tc>
                  <a:txBody>
                    <a:bodyPr/>
                    <a:lstStyle/>
                    <a:p>
                      <a:pPr algn="ctr"/>
                      <a:endParaRPr lang="en-US" sz="1300" b="1" kern="1200" dirty="0" smtClean="0">
                        <a:solidFill>
                          <a:schemeClr val="dk1"/>
                        </a:solidFill>
                        <a:latin typeface="+mn-lt"/>
                        <a:ea typeface="+mn-ea"/>
                        <a:cs typeface="+mn-cs"/>
                      </a:endParaRPr>
                    </a:p>
                    <a:p>
                      <a:pPr algn="ctr"/>
                      <a:r>
                        <a:rPr lang="en-US" sz="1300" b="1" kern="1200" dirty="0" smtClean="0">
                          <a:solidFill>
                            <a:schemeClr val="dk1"/>
                          </a:solidFill>
                          <a:latin typeface="+mn-lt"/>
                          <a:ea typeface="+mn-ea"/>
                          <a:cs typeface="+mn-cs"/>
                        </a:rPr>
                        <a:t>4.7%</a:t>
                      </a:r>
                    </a:p>
                  </a:txBody>
                  <a:tcPr marL="51435" marR="51435" marT="25719" marB="25719">
                    <a:solidFill>
                      <a:schemeClr val="accent1">
                        <a:lumMod val="20000"/>
                        <a:lumOff val="80000"/>
                      </a:schemeClr>
                    </a:solidFill>
                  </a:tcPr>
                </a:tc>
                <a:tc>
                  <a:txBody>
                    <a:bodyPr/>
                    <a:lstStyle/>
                    <a:p>
                      <a:pPr algn="ctr"/>
                      <a:endParaRPr lang="en-US" sz="1300" b="1" kern="1200" dirty="0" smtClean="0">
                        <a:solidFill>
                          <a:schemeClr val="dk1"/>
                        </a:solidFill>
                        <a:latin typeface="+mn-lt"/>
                        <a:ea typeface="+mn-ea"/>
                        <a:cs typeface="+mn-cs"/>
                      </a:endParaRPr>
                    </a:p>
                    <a:p>
                      <a:pPr algn="ctr"/>
                      <a:r>
                        <a:rPr lang="en-US" sz="1300" b="1" kern="1200" dirty="0" smtClean="0">
                          <a:solidFill>
                            <a:schemeClr val="dk1"/>
                          </a:solidFill>
                          <a:latin typeface="+mn-lt"/>
                          <a:ea typeface="+mn-ea"/>
                          <a:cs typeface="+mn-cs"/>
                        </a:rPr>
                        <a:t>2.9%</a:t>
                      </a:r>
                    </a:p>
                  </a:txBody>
                  <a:tcPr marL="51435" marR="51435" marT="25719" marB="25719">
                    <a:solidFill>
                      <a:schemeClr val="accent1">
                        <a:lumMod val="20000"/>
                        <a:lumOff val="80000"/>
                      </a:schemeClr>
                    </a:solidFill>
                  </a:tcPr>
                </a:tc>
                <a:tc>
                  <a:txBody>
                    <a:bodyPr/>
                    <a:lstStyle/>
                    <a:p>
                      <a:pPr algn="ctr"/>
                      <a:endParaRPr lang="en-US" sz="1300" b="1" kern="1200" dirty="0" smtClean="0">
                        <a:solidFill>
                          <a:schemeClr val="dk1"/>
                        </a:solidFill>
                        <a:latin typeface="+mn-lt"/>
                        <a:ea typeface="+mn-ea"/>
                        <a:cs typeface="+mn-cs"/>
                      </a:endParaRPr>
                    </a:p>
                    <a:p>
                      <a:pPr algn="ctr"/>
                      <a:r>
                        <a:rPr lang="en-US" sz="1300" b="1" kern="1200" dirty="0" smtClean="0">
                          <a:solidFill>
                            <a:schemeClr val="dk1"/>
                          </a:solidFill>
                          <a:latin typeface="+mn-lt"/>
                          <a:ea typeface="+mn-ea"/>
                          <a:cs typeface="+mn-cs"/>
                        </a:rPr>
                        <a:t>4.7%</a:t>
                      </a:r>
                      <a:endParaRPr lang="en-US" sz="1300" b="1" kern="1200" dirty="0">
                        <a:solidFill>
                          <a:schemeClr val="dk1"/>
                        </a:solidFill>
                        <a:latin typeface="+mn-lt"/>
                        <a:ea typeface="+mn-ea"/>
                        <a:cs typeface="+mn-cs"/>
                      </a:endParaRPr>
                    </a:p>
                  </a:txBody>
                  <a:tcPr marL="51435" marR="51435" marT="25719" marB="25719">
                    <a:solidFill>
                      <a:schemeClr val="accent1">
                        <a:lumMod val="20000"/>
                        <a:lumOff val="80000"/>
                      </a:schemeClr>
                    </a:solidFill>
                  </a:tcPr>
                </a:tc>
                <a:tc>
                  <a:txBody>
                    <a:bodyPr/>
                    <a:lstStyle/>
                    <a:p>
                      <a:pPr algn="ctr"/>
                      <a:endParaRPr lang="en-US" sz="1300" b="1" kern="1200" dirty="0" smtClean="0">
                        <a:solidFill>
                          <a:schemeClr val="dk1"/>
                        </a:solidFill>
                        <a:latin typeface="+mn-lt"/>
                        <a:ea typeface="+mn-ea"/>
                        <a:cs typeface="+mn-cs"/>
                      </a:endParaRPr>
                    </a:p>
                    <a:p>
                      <a:pPr algn="ctr"/>
                      <a:r>
                        <a:rPr lang="en-US" sz="1300" b="1" kern="1200" dirty="0" smtClean="0">
                          <a:solidFill>
                            <a:schemeClr val="dk1"/>
                          </a:solidFill>
                          <a:latin typeface="+mn-lt"/>
                          <a:ea typeface="+mn-ea"/>
                          <a:cs typeface="+mn-cs"/>
                        </a:rPr>
                        <a:t>4.9%</a:t>
                      </a:r>
                      <a:endParaRPr lang="en-US" sz="1300" b="1" kern="1200" dirty="0">
                        <a:solidFill>
                          <a:schemeClr val="dk1"/>
                        </a:solidFill>
                        <a:latin typeface="+mn-lt"/>
                        <a:ea typeface="+mn-ea"/>
                        <a:cs typeface="+mn-cs"/>
                      </a:endParaRPr>
                    </a:p>
                  </a:txBody>
                  <a:tcPr marL="51435" marR="51435" marT="25719" marB="25719">
                    <a:solidFill>
                      <a:schemeClr val="accent1">
                        <a:lumMod val="20000"/>
                        <a:lumOff val="80000"/>
                      </a:schemeClr>
                    </a:solidFill>
                  </a:tcPr>
                </a:tc>
                <a:tc>
                  <a:txBody>
                    <a:bodyPr/>
                    <a:lstStyle/>
                    <a:p>
                      <a:pPr algn="ctr"/>
                      <a:endParaRPr lang="en-US" sz="1300" b="1" kern="1200" dirty="0" smtClean="0">
                        <a:solidFill>
                          <a:schemeClr val="dk1"/>
                        </a:solidFill>
                        <a:latin typeface="+mn-lt"/>
                        <a:ea typeface="+mn-ea"/>
                        <a:cs typeface="+mn-cs"/>
                      </a:endParaRPr>
                    </a:p>
                    <a:p>
                      <a:pPr algn="ctr"/>
                      <a:r>
                        <a:rPr lang="en-US" sz="1300" b="1" kern="1200" dirty="0" smtClean="0">
                          <a:solidFill>
                            <a:schemeClr val="dk1"/>
                          </a:solidFill>
                          <a:latin typeface="+mn-lt"/>
                          <a:ea typeface="+mn-ea"/>
                          <a:cs typeface="+mn-cs"/>
                        </a:rPr>
                        <a:t>3.0%</a:t>
                      </a:r>
                      <a:endParaRPr lang="en-US" sz="1300" b="1" kern="1200" dirty="0">
                        <a:solidFill>
                          <a:schemeClr val="dk1"/>
                        </a:solidFill>
                        <a:latin typeface="+mn-lt"/>
                        <a:ea typeface="+mn-ea"/>
                        <a:cs typeface="+mn-cs"/>
                      </a:endParaRPr>
                    </a:p>
                  </a:txBody>
                  <a:tcPr marL="51435" marR="51435" marT="25719" marB="25719">
                    <a:solidFill>
                      <a:schemeClr val="accent1">
                        <a:lumMod val="20000"/>
                        <a:lumOff val="80000"/>
                      </a:schemeClr>
                    </a:solidFill>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3"/>
          <a:stretch>
            <a:fillRect/>
          </a:stretch>
        </p:blipFill>
        <p:spPr>
          <a:xfrm>
            <a:off x="200026" y="1067904"/>
            <a:ext cx="5864860" cy="4615072"/>
          </a:xfrm>
          <a:prstGeom prst="rect">
            <a:avLst/>
          </a:prstGeom>
        </p:spPr>
      </p:pic>
      <p:pic>
        <p:nvPicPr>
          <p:cNvPr id="4" name="Picture 3"/>
          <p:cNvPicPr>
            <a:picLocks noChangeAspect="1"/>
          </p:cNvPicPr>
          <p:nvPr/>
        </p:nvPicPr>
        <p:blipFill>
          <a:blip r:embed="rId4"/>
          <a:stretch>
            <a:fillRect/>
          </a:stretch>
        </p:blipFill>
        <p:spPr>
          <a:xfrm>
            <a:off x="6064886" y="1027411"/>
            <a:ext cx="5791702" cy="4615072"/>
          </a:xfrm>
          <a:prstGeom prst="rect">
            <a:avLst/>
          </a:prstGeom>
        </p:spPr>
      </p:pic>
    </p:spTree>
    <p:extLst>
      <p:ext uri="{BB962C8B-B14F-4D97-AF65-F5344CB8AC3E}">
        <p14:creationId xmlns:p14="http://schemas.microsoft.com/office/powerpoint/2010/main" val="900042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4291" y="152400"/>
            <a:ext cx="11372192" cy="642939"/>
          </a:xfrm>
          <a:prstGeom prst="rect">
            <a:avLst/>
          </a:prstGeom>
        </p:spPr>
        <p:txBody>
          <a:bodyPr>
            <a:normAutofit/>
          </a:bodyPr>
          <a:lstStyle/>
          <a:p>
            <a:pPr algn="ctr"/>
            <a:r>
              <a:rPr lang="en-US" sz="2800" b="1" dirty="0" smtClean="0">
                <a:solidFill>
                  <a:srgbClr val="002060"/>
                </a:solidFill>
                <a:latin typeface="+mn-lt"/>
              </a:rPr>
              <a:t>Housing Starts are Leveling Off</a:t>
            </a:r>
            <a:endParaRPr lang="en-US" sz="2800" b="1" dirty="0">
              <a:solidFill>
                <a:srgbClr val="002060"/>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2976081754"/>
              </p:ext>
            </p:extLst>
          </p:nvPr>
        </p:nvGraphicFramePr>
        <p:xfrm>
          <a:off x="1372803" y="5784000"/>
          <a:ext cx="3983098" cy="631194"/>
        </p:xfrm>
        <a:graphic>
          <a:graphicData uri="http://schemas.openxmlformats.org/drawingml/2006/table">
            <a:tbl>
              <a:tblPr firstRow="1" bandRow="1">
                <a:tableStyleId>{5C22544A-7EE6-4342-B048-85BDC9FD1C3A}</a:tableStyleId>
              </a:tblPr>
              <a:tblGrid>
                <a:gridCol w="671773">
                  <a:extLst>
                    <a:ext uri="{9D8B030D-6E8A-4147-A177-3AD203B41FA5}">
                      <a16:colId xmlns:a16="http://schemas.microsoft.com/office/drawing/2014/main" val="20000"/>
                    </a:ext>
                  </a:extLst>
                </a:gridCol>
                <a:gridCol w="662265">
                  <a:extLst>
                    <a:ext uri="{9D8B030D-6E8A-4147-A177-3AD203B41FA5}">
                      <a16:colId xmlns:a16="http://schemas.microsoft.com/office/drawing/2014/main" val="20001"/>
                    </a:ext>
                  </a:extLst>
                </a:gridCol>
                <a:gridCol w="662265">
                  <a:extLst>
                    <a:ext uri="{9D8B030D-6E8A-4147-A177-3AD203B41FA5}">
                      <a16:colId xmlns:a16="http://schemas.microsoft.com/office/drawing/2014/main" val="20002"/>
                    </a:ext>
                  </a:extLst>
                </a:gridCol>
                <a:gridCol w="662265">
                  <a:extLst>
                    <a:ext uri="{9D8B030D-6E8A-4147-A177-3AD203B41FA5}">
                      <a16:colId xmlns:a16="http://schemas.microsoft.com/office/drawing/2014/main" val="20003"/>
                    </a:ext>
                  </a:extLst>
                </a:gridCol>
                <a:gridCol w="662265">
                  <a:extLst>
                    <a:ext uri="{9D8B030D-6E8A-4147-A177-3AD203B41FA5}">
                      <a16:colId xmlns:a16="http://schemas.microsoft.com/office/drawing/2014/main" val="49053291"/>
                    </a:ext>
                  </a:extLst>
                </a:gridCol>
                <a:gridCol w="662265">
                  <a:extLst>
                    <a:ext uri="{9D8B030D-6E8A-4147-A177-3AD203B41FA5}">
                      <a16:colId xmlns:a16="http://schemas.microsoft.com/office/drawing/2014/main" val="3914263879"/>
                    </a:ext>
                  </a:extLst>
                </a:gridCol>
              </a:tblGrid>
              <a:tr h="376557">
                <a:tc>
                  <a:txBody>
                    <a:bodyPr/>
                    <a:lstStyle/>
                    <a:p>
                      <a:pPr algn="ctr"/>
                      <a:endParaRPr lang="en-US" sz="2100" b="1" dirty="0"/>
                    </a:p>
                  </a:txBody>
                  <a:tcPr marL="51435" marR="51435" marT="25719" marB="25719"/>
                </a:tc>
                <a:tc>
                  <a:txBody>
                    <a:bodyPr/>
                    <a:lstStyle/>
                    <a:p>
                      <a:pPr algn="ctr"/>
                      <a:r>
                        <a:rPr lang="en-US" sz="1300" b="1" kern="1200" dirty="0" smtClean="0">
                          <a:solidFill>
                            <a:schemeClr val="lt1"/>
                          </a:solidFill>
                          <a:latin typeface="+mn-lt"/>
                          <a:ea typeface="+mn-ea"/>
                          <a:cs typeface="+mn-cs"/>
                        </a:rPr>
                        <a:t>2016</a:t>
                      </a:r>
                      <a:endParaRPr lang="en-US" sz="1300" b="1" kern="1200" dirty="0">
                        <a:solidFill>
                          <a:schemeClr val="lt1"/>
                        </a:solidFill>
                        <a:latin typeface="+mn-lt"/>
                        <a:ea typeface="+mn-ea"/>
                        <a:cs typeface="+mn-cs"/>
                      </a:endParaRPr>
                    </a:p>
                  </a:txBody>
                  <a:tcPr marL="51435" marR="51435" marT="25719" marB="25719"/>
                </a:tc>
                <a:tc>
                  <a:txBody>
                    <a:bodyPr/>
                    <a:lstStyle/>
                    <a:p>
                      <a:pPr algn="ctr"/>
                      <a:r>
                        <a:rPr lang="en-US" sz="1300" b="1" kern="1200" dirty="0" smtClean="0">
                          <a:solidFill>
                            <a:schemeClr val="lt1"/>
                          </a:solidFill>
                          <a:latin typeface="+mn-lt"/>
                          <a:ea typeface="+mn-ea"/>
                          <a:cs typeface="+mn-cs"/>
                        </a:rPr>
                        <a:t>2017</a:t>
                      </a:r>
                      <a:endParaRPr lang="en-US" sz="1300" b="1" kern="1200" dirty="0">
                        <a:solidFill>
                          <a:schemeClr val="lt1"/>
                        </a:solidFill>
                        <a:latin typeface="+mn-lt"/>
                        <a:ea typeface="+mn-ea"/>
                        <a:cs typeface="+mn-cs"/>
                      </a:endParaRPr>
                    </a:p>
                  </a:txBody>
                  <a:tcPr marL="51435" marR="51435" marT="25719" marB="25719"/>
                </a:tc>
                <a:tc>
                  <a:txBody>
                    <a:bodyPr/>
                    <a:lstStyle/>
                    <a:p>
                      <a:pPr algn="ctr"/>
                      <a:r>
                        <a:rPr lang="en-US" sz="1300" b="1" kern="1200" dirty="0" smtClean="0">
                          <a:solidFill>
                            <a:schemeClr val="lt1"/>
                          </a:solidFill>
                          <a:latin typeface="+mn-lt"/>
                          <a:ea typeface="+mn-ea"/>
                          <a:cs typeface="+mn-cs"/>
                        </a:rPr>
                        <a:t>2018</a:t>
                      </a:r>
                      <a:endParaRPr lang="en-US" sz="1300" b="1" kern="1200" dirty="0">
                        <a:solidFill>
                          <a:schemeClr val="lt1"/>
                        </a:solidFill>
                        <a:latin typeface="+mn-lt"/>
                        <a:ea typeface="+mn-ea"/>
                        <a:cs typeface="+mn-cs"/>
                      </a:endParaRPr>
                    </a:p>
                  </a:txBody>
                  <a:tcPr marL="51435" marR="51435" marT="25719" marB="25719"/>
                </a:tc>
                <a:tc>
                  <a:txBody>
                    <a:bodyPr/>
                    <a:lstStyle/>
                    <a:p>
                      <a:pPr algn="ctr"/>
                      <a:r>
                        <a:rPr lang="en-US" sz="1300" b="1" kern="1200" dirty="0" smtClean="0">
                          <a:solidFill>
                            <a:schemeClr val="lt1"/>
                          </a:solidFill>
                          <a:latin typeface="+mn-lt"/>
                          <a:ea typeface="+mn-ea"/>
                          <a:cs typeface="+mn-cs"/>
                        </a:rPr>
                        <a:t>2019</a:t>
                      </a:r>
                      <a:endParaRPr lang="en-US" sz="1300" b="1" kern="1200" dirty="0">
                        <a:solidFill>
                          <a:schemeClr val="lt1"/>
                        </a:solidFill>
                        <a:latin typeface="+mn-lt"/>
                        <a:ea typeface="+mn-ea"/>
                        <a:cs typeface="+mn-cs"/>
                      </a:endParaRPr>
                    </a:p>
                  </a:txBody>
                  <a:tcPr marL="51435" marR="51435" marT="25719" marB="25719"/>
                </a:tc>
                <a:tc>
                  <a:txBody>
                    <a:bodyPr/>
                    <a:lstStyle/>
                    <a:p>
                      <a:pPr algn="ctr"/>
                      <a:r>
                        <a:rPr lang="en-US" sz="1300" b="1" kern="1200" dirty="0" smtClean="0">
                          <a:solidFill>
                            <a:schemeClr val="lt1"/>
                          </a:solidFill>
                          <a:latin typeface="+mn-lt"/>
                          <a:ea typeface="+mn-ea"/>
                          <a:cs typeface="+mn-cs"/>
                        </a:rPr>
                        <a:t>2020</a:t>
                      </a:r>
                      <a:endParaRPr lang="en-US" sz="1300" b="1" kern="1200" dirty="0">
                        <a:solidFill>
                          <a:schemeClr val="lt1"/>
                        </a:solidFill>
                        <a:latin typeface="+mn-lt"/>
                        <a:ea typeface="+mn-ea"/>
                        <a:cs typeface="+mn-cs"/>
                      </a:endParaRPr>
                    </a:p>
                  </a:txBody>
                  <a:tcPr marL="51435" marR="51435" marT="25719" marB="25719"/>
                </a:tc>
                <a:extLst>
                  <a:ext uri="{0D108BD9-81ED-4DB2-BD59-A6C34878D82A}">
                    <a16:rowId xmlns:a16="http://schemas.microsoft.com/office/drawing/2014/main" val="10000"/>
                  </a:ext>
                </a:extLst>
              </a:tr>
              <a:tr h="254637">
                <a:tc>
                  <a:txBody>
                    <a:bodyPr/>
                    <a:lstStyle/>
                    <a:p>
                      <a:pPr algn="ctr"/>
                      <a:r>
                        <a:rPr lang="en-US" sz="1300" b="1" dirty="0" smtClean="0"/>
                        <a:t>H.S.</a:t>
                      </a:r>
                      <a:endParaRPr lang="en-US" sz="1300" b="1" dirty="0"/>
                    </a:p>
                  </a:txBody>
                  <a:tcPr marL="51435" marR="51435" marT="25719" marB="25719">
                    <a:solidFill>
                      <a:schemeClr val="accent1">
                        <a:lumMod val="20000"/>
                        <a:lumOff val="80000"/>
                      </a:schemeClr>
                    </a:solidFill>
                  </a:tcPr>
                </a:tc>
                <a:tc>
                  <a:txBody>
                    <a:bodyPr/>
                    <a:lstStyle/>
                    <a:p>
                      <a:pPr algn="ctr"/>
                      <a:r>
                        <a:rPr lang="en-US" sz="1300" b="1" kern="1200" dirty="0" smtClean="0">
                          <a:solidFill>
                            <a:schemeClr val="dk1"/>
                          </a:solidFill>
                          <a:latin typeface="+mn-lt"/>
                          <a:ea typeface="+mn-ea"/>
                          <a:cs typeface="+mn-cs"/>
                        </a:rPr>
                        <a:t>1.18 M</a:t>
                      </a:r>
                      <a:endParaRPr lang="en-US" sz="1300" b="1" kern="1200" dirty="0">
                        <a:solidFill>
                          <a:schemeClr val="dk1"/>
                        </a:solidFill>
                        <a:latin typeface="+mn-lt"/>
                        <a:ea typeface="+mn-ea"/>
                        <a:cs typeface="+mn-cs"/>
                      </a:endParaRPr>
                    </a:p>
                  </a:txBody>
                  <a:tcPr marL="51435" marR="51435" marT="25719" marB="25719">
                    <a:solidFill>
                      <a:schemeClr val="accent1">
                        <a:lumMod val="20000"/>
                        <a:lumOff val="80000"/>
                      </a:schemeClr>
                    </a:solidFill>
                  </a:tcPr>
                </a:tc>
                <a:tc>
                  <a:txBody>
                    <a:bodyPr/>
                    <a:lstStyle/>
                    <a:p>
                      <a:pPr algn="ctr"/>
                      <a:r>
                        <a:rPr lang="en-US" sz="1300" b="1" kern="1200" dirty="0" smtClean="0">
                          <a:solidFill>
                            <a:schemeClr val="dk1"/>
                          </a:solidFill>
                          <a:latin typeface="+mn-lt"/>
                          <a:ea typeface="+mn-ea"/>
                          <a:cs typeface="+mn-cs"/>
                        </a:rPr>
                        <a:t>1.21 M</a:t>
                      </a:r>
                      <a:endParaRPr lang="en-US" sz="1300" b="1" kern="1200" dirty="0">
                        <a:solidFill>
                          <a:schemeClr val="dk1"/>
                        </a:solidFill>
                        <a:latin typeface="+mn-lt"/>
                        <a:ea typeface="+mn-ea"/>
                        <a:cs typeface="+mn-cs"/>
                      </a:endParaRPr>
                    </a:p>
                  </a:txBody>
                  <a:tcPr marL="51435" marR="51435" marT="25719" marB="25719">
                    <a:solidFill>
                      <a:schemeClr val="accent1">
                        <a:lumMod val="20000"/>
                        <a:lumOff val="80000"/>
                      </a:schemeClr>
                    </a:solidFill>
                  </a:tcPr>
                </a:tc>
                <a:tc>
                  <a:txBody>
                    <a:bodyPr/>
                    <a:lstStyle/>
                    <a:p>
                      <a:pPr algn="ctr"/>
                      <a:r>
                        <a:rPr lang="en-US" sz="1300" b="1" kern="1200" dirty="0" smtClean="0">
                          <a:solidFill>
                            <a:schemeClr val="dk1"/>
                          </a:solidFill>
                          <a:latin typeface="+mn-lt"/>
                          <a:ea typeface="+mn-ea"/>
                          <a:cs typeface="+mn-cs"/>
                        </a:rPr>
                        <a:t>1.25 M</a:t>
                      </a:r>
                      <a:endParaRPr lang="en-US" sz="1300" b="1" kern="1200" dirty="0">
                        <a:solidFill>
                          <a:schemeClr val="dk1"/>
                        </a:solidFill>
                        <a:latin typeface="+mn-lt"/>
                        <a:ea typeface="+mn-ea"/>
                        <a:cs typeface="+mn-cs"/>
                      </a:endParaRPr>
                    </a:p>
                  </a:txBody>
                  <a:tcPr marL="51435" marR="51435" marT="25719" marB="25719">
                    <a:solidFill>
                      <a:schemeClr val="accent1">
                        <a:lumMod val="20000"/>
                        <a:lumOff val="80000"/>
                      </a:schemeClr>
                    </a:solidFill>
                  </a:tcPr>
                </a:tc>
                <a:tc>
                  <a:txBody>
                    <a:bodyPr/>
                    <a:lstStyle/>
                    <a:p>
                      <a:pPr algn="ctr"/>
                      <a:r>
                        <a:rPr lang="en-US" sz="1300" b="1" kern="1200" dirty="0" smtClean="0">
                          <a:solidFill>
                            <a:schemeClr val="dk1"/>
                          </a:solidFill>
                          <a:latin typeface="+mn-lt"/>
                          <a:ea typeface="+mn-ea"/>
                          <a:cs typeface="+mn-cs"/>
                        </a:rPr>
                        <a:t>1.24 M</a:t>
                      </a:r>
                      <a:endParaRPr lang="en-US" sz="1300" b="1" kern="1200" dirty="0">
                        <a:solidFill>
                          <a:schemeClr val="dk1"/>
                        </a:solidFill>
                        <a:latin typeface="+mn-lt"/>
                        <a:ea typeface="+mn-ea"/>
                        <a:cs typeface="+mn-cs"/>
                      </a:endParaRPr>
                    </a:p>
                  </a:txBody>
                  <a:tcPr marL="51435" marR="51435" marT="25719" marB="25719">
                    <a:solidFill>
                      <a:schemeClr val="accent1">
                        <a:lumMod val="20000"/>
                        <a:lumOff val="80000"/>
                      </a:schemeClr>
                    </a:solidFill>
                  </a:tcPr>
                </a:tc>
                <a:tc>
                  <a:txBody>
                    <a:bodyPr/>
                    <a:lstStyle/>
                    <a:p>
                      <a:pPr algn="ctr"/>
                      <a:r>
                        <a:rPr lang="en-US" sz="1300" b="1" kern="1200" dirty="0" smtClean="0">
                          <a:solidFill>
                            <a:schemeClr val="dk1"/>
                          </a:solidFill>
                          <a:latin typeface="+mn-lt"/>
                          <a:ea typeface="+mn-ea"/>
                          <a:cs typeface="+mn-cs"/>
                        </a:rPr>
                        <a:t>1.23 M</a:t>
                      </a:r>
                      <a:endParaRPr lang="en-US" sz="1300" b="1" kern="1200" dirty="0">
                        <a:solidFill>
                          <a:schemeClr val="dk1"/>
                        </a:solidFill>
                        <a:latin typeface="+mn-lt"/>
                        <a:ea typeface="+mn-ea"/>
                        <a:cs typeface="+mn-cs"/>
                      </a:endParaRPr>
                    </a:p>
                  </a:txBody>
                  <a:tcPr marL="51435" marR="51435" marT="25719" marB="25719">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6" name="TextBox 5"/>
          <p:cNvSpPr txBox="1"/>
          <p:nvPr/>
        </p:nvSpPr>
        <p:spPr>
          <a:xfrm>
            <a:off x="209549" y="6431283"/>
            <a:ext cx="1620252" cy="276999"/>
          </a:xfrm>
          <a:prstGeom prst="rect">
            <a:avLst/>
          </a:prstGeom>
          <a:noFill/>
        </p:spPr>
        <p:txBody>
          <a:bodyPr wrap="none" rtlCol="0">
            <a:spAutoFit/>
          </a:bodyPr>
          <a:lstStyle/>
          <a:p>
            <a:r>
              <a:rPr lang="en-US" sz="1200" b="1" dirty="0">
                <a:solidFill>
                  <a:srgbClr val="002060"/>
                </a:solidFill>
              </a:rPr>
              <a:t>Sources: Census &amp; ATA</a:t>
            </a:r>
          </a:p>
        </p:txBody>
      </p:sp>
      <p:pic>
        <p:nvPicPr>
          <p:cNvPr id="3" name="Picture 2"/>
          <p:cNvPicPr>
            <a:picLocks noChangeAspect="1"/>
          </p:cNvPicPr>
          <p:nvPr/>
        </p:nvPicPr>
        <p:blipFill>
          <a:blip r:embed="rId3"/>
          <a:stretch>
            <a:fillRect/>
          </a:stretch>
        </p:blipFill>
        <p:spPr>
          <a:xfrm>
            <a:off x="294291" y="1066802"/>
            <a:ext cx="5889246" cy="4499238"/>
          </a:xfrm>
          <a:prstGeom prst="rect">
            <a:avLst/>
          </a:prstGeom>
        </p:spPr>
      </p:pic>
      <p:pic>
        <p:nvPicPr>
          <p:cNvPr id="4" name="Picture 3"/>
          <p:cNvPicPr>
            <a:picLocks noChangeAspect="1"/>
          </p:cNvPicPr>
          <p:nvPr/>
        </p:nvPicPr>
        <p:blipFill>
          <a:blip r:embed="rId4"/>
          <a:stretch>
            <a:fillRect/>
          </a:stretch>
        </p:blipFill>
        <p:spPr>
          <a:xfrm>
            <a:off x="6183537" y="1066802"/>
            <a:ext cx="5712447" cy="4499238"/>
          </a:xfrm>
          <a:prstGeom prst="rect">
            <a:avLst/>
          </a:prstGeom>
        </p:spPr>
      </p:pic>
    </p:spTree>
    <p:extLst>
      <p:ext uri="{BB962C8B-B14F-4D97-AF65-F5344CB8AC3E}">
        <p14:creationId xmlns:p14="http://schemas.microsoft.com/office/powerpoint/2010/main" val="264721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1" y="219075"/>
            <a:ext cx="11468100" cy="642939"/>
          </a:xfrm>
          <a:prstGeom prst="rect">
            <a:avLst/>
          </a:prstGeom>
        </p:spPr>
        <p:txBody>
          <a:bodyPr>
            <a:normAutofit/>
          </a:bodyPr>
          <a:lstStyle/>
          <a:p>
            <a:pPr algn="ctr"/>
            <a:r>
              <a:rPr lang="en-US" sz="3200" b="1" dirty="0">
                <a:solidFill>
                  <a:srgbClr val="002060"/>
                </a:solidFill>
                <a:latin typeface="+mn-lt"/>
              </a:rPr>
              <a:t>Factory </a:t>
            </a:r>
            <a:r>
              <a:rPr lang="en-US" sz="3200" b="1" dirty="0" smtClean="0">
                <a:solidFill>
                  <a:srgbClr val="002060"/>
                </a:solidFill>
                <a:latin typeface="+mn-lt"/>
              </a:rPr>
              <a:t>Output</a:t>
            </a:r>
            <a:endParaRPr lang="en-US" sz="3200" b="1" dirty="0">
              <a:solidFill>
                <a:srgbClr val="002060"/>
              </a:solidFill>
              <a:latin typeface="+mn-lt"/>
            </a:endParaRPr>
          </a:p>
        </p:txBody>
      </p:sp>
      <p:sp>
        <p:nvSpPr>
          <p:cNvPr id="6" name="TextBox 5"/>
          <p:cNvSpPr txBox="1"/>
          <p:nvPr/>
        </p:nvSpPr>
        <p:spPr>
          <a:xfrm>
            <a:off x="200026" y="6377144"/>
            <a:ext cx="2512291" cy="307777"/>
          </a:xfrm>
          <a:prstGeom prst="rect">
            <a:avLst/>
          </a:prstGeom>
          <a:noFill/>
        </p:spPr>
        <p:txBody>
          <a:bodyPr wrap="none" rtlCol="0">
            <a:spAutoFit/>
          </a:bodyPr>
          <a:lstStyle/>
          <a:p>
            <a:r>
              <a:rPr lang="en-US" sz="1400" b="1" dirty="0">
                <a:solidFill>
                  <a:srgbClr val="002060"/>
                </a:solidFill>
                <a:latin typeface="Calibri" pitchFamily="34" charset="0"/>
              </a:rPr>
              <a:t>Sources: Federal Reserve &amp; ATA</a:t>
            </a:r>
          </a:p>
        </p:txBody>
      </p:sp>
      <p:graphicFrame>
        <p:nvGraphicFramePr>
          <p:cNvPr id="13" name="Table 12"/>
          <p:cNvGraphicFramePr>
            <a:graphicFrameLocks noGrp="1"/>
          </p:cNvGraphicFramePr>
          <p:nvPr>
            <p:extLst>
              <p:ext uri="{D42A27DB-BD31-4B8C-83A1-F6EECF244321}">
                <p14:modId xmlns:p14="http://schemas.microsoft.com/office/powerpoint/2010/main" val="569098495"/>
              </p:ext>
            </p:extLst>
          </p:nvPr>
        </p:nvGraphicFramePr>
        <p:xfrm>
          <a:off x="6056675" y="5957822"/>
          <a:ext cx="3320833" cy="631194"/>
        </p:xfrm>
        <a:graphic>
          <a:graphicData uri="http://schemas.openxmlformats.org/drawingml/2006/table">
            <a:tbl>
              <a:tblPr firstRow="1" bandRow="1">
                <a:tableStyleId>{5C22544A-7EE6-4342-B048-85BDC9FD1C3A}</a:tableStyleId>
              </a:tblPr>
              <a:tblGrid>
                <a:gridCol w="671773">
                  <a:extLst>
                    <a:ext uri="{9D8B030D-6E8A-4147-A177-3AD203B41FA5}">
                      <a16:colId xmlns:a16="http://schemas.microsoft.com/office/drawing/2014/main" val="20000"/>
                    </a:ext>
                  </a:extLst>
                </a:gridCol>
                <a:gridCol w="662265">
                  <a:extLst>
                    <a:ext uri="{9D8B030D-6E8A-4147-A177-3AD203B41FA5}">
                      <a16:colId xmlns:a16="http://schemas.microsoft.com/office/drawing/2014/main" val="20001"/>
                    </a:ext>
                  </a:extLst>
                </a:gridCol>
                <a:gridCol w="662265">
                  <a:extLst>
                    <a:ext uri="{9D8B030D-6E8A-4147-A177-3AD203B41FA5}">
                      <a16:colId xmlns:a16="http://schemas.microsoft.com/office/drawing/2014/main" val="20002"/>
                    </a:ext>
                  </a:extLst>
                </a:gridCol>
                <a:gridCol w="662265">
                  <a:extLst>
                    <a:ext uri="{9D8B030D-6E8A-4147-A177-3AD203B41FA5}">
                      <a16:colId xmlns:a16="http://schemas.microsoft.com/office/drawing/2014/main" val="20003"/>
                    </a:ext>
                  </a:extLst>
                </a:gridCol>
                <a:gridCol w="662265">
                  <a:extLst>
                    <a:ext uri="{9D8B030D-6E8A-4147-A177-3AD203B41FA5}">
                      <a16:colId xmlns:a16="http://schemas.microsoft.com/office/drawing/2014/main" val="49053291"/>
                    </a:ext>
                  </a:extLst>
                </a:gridCol>
              </a:tblGrid>
              <a:tr h="376557">
                <a:tc>
                  <a:txBody>
                    <a:bodyPr/>
                    <a:lstStyle/>
                    <a:p>
                      <a:pPr algn="ctr"/>
                      <a:endParaRPr lang="en-US" sz="2100" b="1" dirty="0"/>
                    </a:p>
                  </a:txBody>
                  <a:tcPr marL="51435" marR="51435" marT="25719" marB="25719"/>
                </a:tc>
                <a:tc>
                  <a:txBody>
                    <a:bodyPr/>
                    <a:lstStyle/>
                    <a:p>
                      <a:pPr algn="ctr"/>
                      <a:r>
                        <a:rPr lang="en-US" sz="1300" b="1" kern="1200" dirty="0" smtClean="0">
                          <a:solidFill>
                            <a:schemeClr val="lt1"/>
                          </a:solidFill>
                          <a:latin typeface="+mn-lt"/>
                          <a:ea typeface="+mn-ea"/>
                          <a:cs typeface="+mn-cs"/>
                        </a:rPr>
                        <a:t>2016</a:t>
                      </a:r>
                      <a:endParaRPr lang="en-US" sz="1300" b="1" kern="1200" dirty="0">
                        <a:solidFill>
                          <a:schemeClr val="lt1"/>
                        </a:solidFill>
                        <a:latin typeface="+mn-lt"/>
                        <a:ea typeface="+mn-ea"/>
                        <a:cs typeface="+mn-cs"/>
                      </a:endParaRPr>
                    </a:p>
                  </a:txBody>
                  <a:tcPr marL="51435" marR="51435" marT="25719" marB="25719"/>
                </a:tc>
                <a:tc>
                  <a:txBody>
                    <a:bodyPr/>
                    <a:lstStyle/>
                    <a:p>
                      <a:pPr algn="ctr"/>
                      <a:r>
                        <a:rPr lang="en-US" sz="1300" b="1" kern="1200" dirty="0" smtClean="0">
                          <a:solidFill>
                            <a:schemeClr val="lt1"/>
                          </a:solidFill>
                          <a:latin typeface="+mn-lt"/>
                          <a:ea typeface="+mn-ea"/>
                          <a:cs typeface="+mn-cs"/>
                        </a:rPr>
                        <a:t>2017</a:t>
                      </a:r>
                      <a:endParaRPr lang="en-US" sz="1300" b="1" kern="1200" dirty="0">
                        <a:solidFill>
                          <a:schemeClr val="lt1"/>
                        </a:solidFill>
                        <a:latin typeface="+mn-lt"/>
                        <a:ea typeface="+mn-ea"/>
                        <a:cs typeface="+mn-cs"/>
                      </a:endParaRPr>
                    </a:p>
                  </a:txBody>
                  <a:tcPr marL="51435" marR="51435" marT="25719" marB="25719"/>
                </a:tc>
                <a:tc>
                  <a:txBody>
                    <a:bodyPr/>
                    <a:lstStyle/>
                    <a:p>
                      <a:pPr algn="ctr"/>
                      <a:r>
                        <a:rPr lang="en-US" sz="1300" b="1" kern="1200" dirty="0" smtClean="0">
                          <a:solidFill>
                            <a:schemeClr val="lt1"/>
                          </a:solidFill>
                          <a:latin typeface="+mn-lt"/>
                          <a:ea typeface="+mn-ea"/>
                          <a:cs typeface="+mn-cs"/>
                        </a:rPr>
                        <a:t>2018</a:t>
                      </a:r>
                      <a:endParaRPr lang="en-US" sz="1300" b="1" kern="1200" dirty="0">
                        <a:solidFill>
                          <a:schemeClr val="lt1"/>
                        </a:solidFill>
                        <a:latin typeface="+mn-lt"/>
                        <a:ea typeface="+mn-ea"/>
                        <a:cs typeface="+mn-cs"/>
                      </a:endParaRPr>
                    </a:p>
                  </a:txBody>
                  <a:tcPr marL="51435" marR="51435" marT="25719" marB="25719"/>
                </a:tc>
                <a:tc>
                  <a:txBody>
                    <a:bodyPr/>
                    <a:lstStyle/>
                    <a:p>
                      <a:pPr algn="ctr"/>
                      <a:r>
                        <a:rPr lang="en-US" sz="1300" b="1" kern="1200" dirty="0" smtClean="0">
                          <a:solidFill>
                            <a:schemeClr val="lt1"/>
                          </a:solidFill>
                          <a:latin typeface="+mn-lt"/>
                          <a:ea typeface="+mn-ea"/>
                          <a:cs typeface="+mn-cs"/>
                        </a:rPr>
                        <a:t>2019</a:t>
                      </a:r>
                      <a:endParaRPr lang="en-US" sz="1300" b="1" kern="1200" dirty="0">
                        <a:solidFill>
                          <a:schemeClr val="lt1"/>
                        </a:solidFill>
                        <a:latin typeface="+mn-lt"/>
                        <a:ea typeface="+mn-ea"/>
                        <a:cs typeface="+mn-cs"/>
                      </a:endParaRPr>
                    </a:p>
                  </a:txBody>
                  <a:tcPr marL="51435" marR="51435" marT="25719" marB="25719"/>
                </a:tc>
                <a:extLst>
                  <a:ext uri="{0D108BD9-81ED-4DB2-BD59-A6C34878D82A}">
                    <a16:rowId xmlns:a16="http://schemas.microsoft.com/office/drawing/2014/main" val="10000"/>
                  </a:ext>
                </a:extLst>
              </a:tr>
              <a:tr h="254637">
                <a:tc>
                  <a:txBody>
                    <a:bodyPr/>
                    <a:lstStyle/>
                    <a:p>
                      <a:pPr algn="ctr"/>
                      <a:r>
                        <a:rPr lang="en-US" sz="1300" b="1" dirty="0" smtClean="0"/>
                        <a:t>Output</a:t>
                      </a:r>
                      <a:endParaRPr lang="en-US" sz="1300" b="1" dirty="0"/>
                    </a:p>
                  </a:txBody>
                  <a:tcPr marL="51435" marR="51435" marT="25719" marB="25719">
                    <a:solidFill>
                      <a:schemeClr val="accent1">
                        <a:lumMod val="20000"/>
                        <a:lumOff val="80000"/>
                      </a:schemeClr>
                    </a:solidFill>
                  </a:tcPr>
                </a:tc>
                <a:tc>
                  <a:txBody>
                    <a:bodyPr/>
                    <a:lstStyle/>
                    <a:p>
                      <a:pPr algn="ctr"/>
                      <a:r>
                        <a:rPr lang="en-US" sz="1300" b="1" kern="1200" dirty="0" smtClean="0">
                          <a:solidFill>
                            <a:schemeClr val="dk1"/>
                          </a:solidFill>
                          <a:latin typeface="+mn-lt"/>
                          <a:ea typeface="+mn-ea"/>
                          <a:cs typeface="+mn-cs"/>
                        </a:rPr>
                        <a:t>-0.7%</a:t>
                      </a:r>
                      <a:endParaRPr lang="en-US" sz="1300" b="1" kern="1200" dirty="0">
                        <a:solidFill>
                          <a:schemeClr val="dk1"/>
                        </a:solidFill>
                        <a:latin typeface="+mn-lt"/>
                        <a:ea typeface="+mn-ea"/>
                        <a:cs typeface="+mn-cs"/>
                      </a:endParaRPr>
                    </a:p>
                  </a:txBody>
                  <a:tcPr marL="51435" marR="51435" marT="25719" marB="25719">
                    <a:solidFill>
                      <a:schemeClr val="accent1">
                        <a:lumMod val="20000"/>
                        <a:lumOff val="80000"/>
                      </a:schemeClr>
                    </a:solidFill>
                  </a:tcPr>
                </a:tc>
                <a:tc>
                  <a:txBody>
                    <a:bodyPr/>
                    <a:lstStyle/>
                    <a:p>
                      <a:pPr algn="ctr"/>
                      <a:r>
                        <a:rPr lang="en-US" sz="1300" b="1" kern="1200" dirty="0" smtClean="0">
                          <a:solidFill>
                            <a:schemeClr val="dk1"/>
                          </a:solidFill>
                          <a:latin typeface="+mn-lt"/>
                          <a:ea typeface="+mn-ea"/>
                          <a:cs typeface="+mn-cs"/>
                        </a:rPr>
                        <a:t>2.0%</a:t>
                      </a:r>
                      <a:endParaRPr lang="en-US" sz="1300" b="1" kern="1200" dirty="0">
                        <a:solidFill>
                          <a:schemeClr val="dk1"/>
                        </a:solidFill>
                        <a:latin typeface="+mn-lt"/>
                        <a:ea typeface="+mn-ea"/>
                        <a:cs typeface="+mn-cs"/>
                      </a:endParaRPr>
                    </a:p>
                  </a:txBody>
                  <a:tcPr marL="51435" marR="51435" marT="25719" marB="25719">
                    <a:solidFill>
                      <a:schemeClr val="accent1">
                        <a:lumMod val="20000"/>
                        <a:lumOff val="80000"/>
                      </a:schemeClr>
                    </a:solidFill>
                  </a:tcPr>
                </a:tc>
                <a:tc>
                  <a:txBody>
                    <a:bodyPr/>
                    <a:lstStyle/>
                    <a:p>
                      <a:pPr algn="ctr"/>
                      <a:r>
                        <a:rPr lang="en-US" sz="1300" b="1" kern="1200" dirty="0" smtClean="0">
                          <a:solidFill>
                            <a:schemeClr val="dk1"/>
                          </a:solidFill>
                          <a:latin typeface="+mn-lt"/>
                          <a:ea typeface="+mn-ea"/>
                          <a:cs typeface="+mn-cs"/>
                        </a:rPr>
                        <a:t>2.7%</a:t>
                      </a:r>
                      <a:endParaRPr lang="en-US" sz="1300" b="1" kern="1200" dirty="0">
                        <a:solidFill>
                          <a:schemeClr val="dk1"/>
                        </a:solidFill>
                        <a:latin typeface="+mn-lt"/>
                        <a:ea typeface="+mn-ea"/>
                        <a:cs typeface="+mn-cs"/>
                      </a:endParaRPr>
                    </a:p>
                  </a:txBody>
                  <a:tcPr marL="51435" marR="51435" marT="25719" marB="25719">
                    <a:solidFill>
                      <a:schemeClr val="accent1">
                        <a:lumMod val="20000"/>
                        <a:lumOff val="80000"/>
                      </a:schemeClr>
                    </a:solidFill>
                  </a:tcPr>
                </a:tc>
                <a:tc>
                  <a:txBody>
                    <a:bodyPr/>
                    <a:lstStyle/>
                    <a:p>
                      <a:pPr algn="ctr"/>
                      <a:r>
                        <a:rPr lang="en-US" sz="1300" b="1" kern="1200" dirty="0" smtClean="0">
                          <a:solidFill>
                            <a:schemeClr val="dk1"/>
                          </a:solidFill>
                          <a:latin typeface="+mn-lt"/>
                          <a:ea typeface="+mn-ea"/>
                          <a:cs typeface="+mn-cs"/>
                        </a:rPr>
                        <a:t>0.1%</a:t>
                      </a:r>
                      <a:endParaRPr lang="en-US" sz="1300" b="1" kern="1200" dirty="0">
                        <a:solidFill>
                          <a:schemeClr val="dk1"/>
                        </a:solidFill>
                        <a:latin typeface="+mn-lt"/>
                        <a:ea typeface="+mn-ea"/>
                        <a:cs typeface="+mn-cs"/>
                      </a:endParaRPr>
                    </a:p>
                  </a:txBody>
                  <a:tcPr marL="51435" marR="51435" marT="25719" marB="25719">
                    <a:solidFill>
                      <a:schemeClr val="accent1">
                        <a:lumMod val="20000"/>
                        <a:lumOff val="80000"/>
                      </a:schemeClr>
                    </a:solidFill>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3"/>
          <a:stretch>
            <a:fillRect/>
          </a:stretch>
        </p:blipFill>
        <p:spPr>
          <a:xfrm>
            <a:off x="200026" y="1102382"/>
            <a:ext cx="5858764" cy="4615072"/>
          </a:xfrm>
          <a:prstGeom prst="rect">
            <a:avLst/>
          </a:prstGeom>
        </p:spPr>
      </p:pic>
      <p:pic>
        <p:nvPicPr>
          <p:cNvPr id="4" name="Picture 3"/>
          <p:cNvPicPr>
            <a:picLocks noChangeAspect="1"/>
          </p:cNvPicPr>
          <p:nvPr/>
        </p:nvPicPr>
        <p:blipFill>
          <a:blip r:embed="rId4"/>
          <a:stretch>
            <a:fillRect/>
          </a:stretch>
        </p:blipFill>
        <p:spPr>
          <a:xfrm>
            <a:off x="6056675" y="971994"/>
            <a:ext cx="5791702" cy="4615072"/>
          </a:xfrm>
          <a:prstGeom prst="rect">
            <a:avLst/>
          </a:prstGeom>
        </p:spPr>
      </p:pic>
    </p:spTree>
    <p:extLst>
      <p:ext uri="{BB962C8B-B14F-4D97-AF65-F5344CB8AC3E}">
        <p14:creationId xmlns:p14="http://schemas.microsoft.com/office/powerpoint/2010/main" val="1577171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687" y="3713523"/>
            <a:ext cx="10968548" cy="611108"/>
          </a:xfrm>
          <a:prstGeom prst="rect">
            <a:avLst/>
          </a:prstGeom>
          <a:solidFill>
            <a:srgbClr val="1FF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384450" name="Text Box 2"/>
          <p:cNvSpPr txBox="1">
            <a:spLocks noChangeArrowheads="1"/>
          </p:cNvSpPr>
          <p:nvPr/>
        </p:nvSpPr>
        <p:spPr bwMode="auto">
          <a:xfrm>
            <a:off x="74451" y="6376578"/>
            <a:ext cx="1872885" cy="307777"/>
          </a:xfrm>
          <a:prstGeom prst="rect">
            <a:avLst/>
          </a:prstGeom>
          <a:noFill/>
          <a:ln w="9525">
            <a:noFill/>
            <a:miter lim="800000"/>
            <a:headEnd/>
            <a:tailEnd/>
          </a:ln>
          <a:effectLst/>
        </p:spPr>
        <p:txBody>
          <a:bodyPr wrap="none">
            <a:spAutoFit/>
          </a:bodyPr>
          <a:lstStyle/>
          <a:p>
            <a:pPr eaLnBrk="0" hangingPunct="0"/>
            <a:r>
              <a:rPr lang="en-US" sz="1400" b="1" dirty="0">
                <a:solidFill>
                  <a:srgbClr val="002060"/>
                </a:solidFill>
              </a:rPr>
              <a:t>Source: Census Bureau</a:t>
            </a:r>
            <a:endParaRPr lang="en-US" sz="1400" b="1" i="1" dirty="0">
              <a:solidFill>
                <a:srgbClr val="002060"/>
              </a:solidFill>
            </a:endParaRPr>
          </a:p>
        </p:txBody>
      </p:sp>
      <p:sp>
        <p:nvSpPr>
          <p:cNvPr id="2" name="Title 1"/>
          <p:cNvSpPr>
            <a:spLocks noGrp="1"/>
          </p:cNvSpPr>
          <p:nvPr>
            <p:ph type="title" idx="4294967295"/>
          </p:nvPr>
        </p:nvSpPr>
        <p:spPr>
          <a:xfrm>
            <a:off x="2378246" y="354816"/>
            <a:ext cx="8540319" cy="857251"/>
          </a:xfrm>
          <a:prstGeom prst="rect">
            <a:avLst/>
          </a:prstGeom>
        </p:spPr>
        <p:txBody>
          <a:bodyPr>
            <a:noAutofit/>
          </a:bodyPr>
          <a:lstStyle/>
          <a:p>
            <a:pPr algn="ctr"/>
            <a:r>
              <a:rPr lang="en-US" sz="3600" b="1" dirty="0">
                <a:solidFill>
                  <a:srgbClr val="002060"/>
                </a:solidFill>
                <a:effectLst>
                  <a:outerShdw blurRad="38100" dist="38100" dir="2700000" algn="tl">
                    <a:srgbClr val="000000">
                      <a:alpha val="43137"/>
                    </a:srgbClr>
                  </a:outerShdw>
                </a:effectLst>
                <a:latin typeface="+mn-lt"/>
              </a:rPr>
              <a:t>Total Business Inventory-to-Sales Ratio</a:t>
            </a:r>
            <a:br>
              <a:rPr lang="en-US" sz="3600" b="1" dirty="0">
                <a:solidFill>
                  <a:srgbClr val="002060"/>
                </a:solidFill>
                <a:effectLst>
                  <a:outerShdw blurRad="38100" dist="38100" dir="2700000" algn="tl">
                    <a:srgbClr val="000000">
                      <a:alpha val="43137"/>
                    </a:srgbClr>
                  </a:outerShdw>
                </a:effectLst>
                <a:latin typeface="+mn-lt"/>
              </a:rPr>
            </a:br>
            <a:r>
              <a:rPr lang="en-US" sz="1600" b="1" dirty="0">
                <a:solidFill>
                  <a:srgbClr val="002060"/>
                </a:solidFill>
                <a:effectLst>
                  <a:outerShdw blurRad="38100" dist="38100" dir="2700000" algn="tl">
                    <a:srgbClr val="000000">
                      <a:alpha val="43137"/>
                    </a:srgbClr>
                  </a:outerShdw>
                </a:effectLst>
                <a:latin typeface="+mn-lt"/>
              </a:rPr>
              <a:t>(Data adjusted for seasonal, holiday, and trading-day differences, but not price changes)</a:t>
            </a:r>
            <a:endParaRPr lang="en-US" sz="2800" b="1" dirty="0">
              <a:solidFill>
                <a:srgbClr val="002060"/>
              </a:solidFill>
              <a:effectLst>
                <a:outerShdw blurRad="38100" dist="38100" dir="2700000" algn="tl">
                  <a:srgbClr val="000000">
                    <a:alpha val="43137"/>
                  </a:srgbClr>
                </a:outerShdw>
              </a:effectLst>
              <a:latin typeface="+mn-lt"/>
            </a:endParaRPr>
          </a:p>
        </p:txBody>
      </p:sp>
      <p:sp>
        <p:nvSpPr>
          <p:cNvPr id="4" name="TextBox 3"/>
          <p:cNvSpPr txBox="1"/>
          <p:nvPr/>
        </p:nvSpPr>
        <p:spPr>
          <a:xfrm>
            <a:off x="1120699" y="3868972"/>
            <a:ext cx="1653273" cy="300210"/>
          </a:xfrm>
          <a:prstGeom prst="rect">
            <a:avLst/>
          </a:prstGeom>
          <a:noFill/>
        </p:spPr>
        <p:txBody>
          <a:bodyPr wrap="none" rtlCol="0">
            <a:spAutoFit/>
          </a:bodyPr>
          <a:lstStyle/>
          <a:p>
            <a:r>
              <a:rPr lang="en-US" sz="1351" dirty="0"/>
              <a:t>Likely Optimal Range</a:t>
            </a:r>
          </a:p>
        </p:txBody>
      </p:sp>
      <p:pic>
        <p:nvPicPr>
          <p:cNvPr id="5" name="Picture 4"/>
          <p:cNvPicPr>
            <a:picLocks noChangeAspect="1"/>
          </p:cNvPicPr>
          <p:nvPr/>
        </p:nvPicPr>
        <p:blipFill>
          <a:blip r:embed="rId3"/>
          <a:stretch>
            <a:fillRect/>
          </a:stretch>
        </p:blipFill>
        <p:spPr>
          <a:xfrm>
            <a:off x="244038" y="1268815"/>
            <a:ext cx="11668755" cy="4889416"/>
          </a:xfrm>
          <a:prstGeom prst="rect">
            <a:avLst/>
          </a:prstGeom>
        </p:spPr>
      </p:pic>
    </p:spTree>
    <p:extLst>
      <p:ext uri="{BB962C8B-B14F-4D97-AF65-F5344CB8AC3E}">
        <p14:creationId xmlns:p14="http://schemas.microsoft.com/office/powerpoint/2010/main" val="2206540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27" y="1478524"/>
            <a:ext cx="11238271" cy="2387600"/>
          </a:xfrm>
        </p:spPr>
        <p:txBody>
          <a:bodyPr>
            <a:noAutofit/>
          </a:bodyPr>
          <a:lstStyle/>
          <a:p>
            <a:r>
              <a:rPr lang="en-US" b="1" dirty="0" smtClean="0"/>
              <a:t>Trade Policy Update</a:t>
            </a:r>
            <a:endParaRPr lang="en-US" b="1" dirty="0"/>
          </a:p>
        </p:txBody>
      </p:sp>
    </p:spTree>
    <p:extLst>
      <p:ext uri="{BB962C8B-B14F-4D97-AF65-F5344CB8AC3E}">
        <p14:creationId xmlns:p14="http://schemas.microsoft.com/office/powerpoint/2010/main" val="815135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25352</TotalTime>
  <Words>1291</Words>
  <Application>Microsoft Office PowerPoint</Application>
  <PresentationFormat>Widescreen</PresentationFormat>
  <Paragraphs>218</Paragraphs>
  <Slides>33</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Economic &amp; Trucking Update  </vt:lpstr>
      <vt:lpstr>Economic Forecast Highlights:</vt:lpstr>
      <vt:lpstr>Real Gross Domestic Product Growth Annualized Rates</vt:lpstr>
      <vt:lpstr>Drivers of Truck Freight</vt:lpstr>
      <vt:lpstr>Retail Sales</vt:lpstr>
      <vt:lpstr>Housing Starts are Leveling Off</vt:lpstr>
      <vt:lpstr>Factory Output</vt:lpstr>
      <vt:lpstr>Total Business Inventory-to-Sales Ratio (Data adjusted for seasonal, holiday, and trading-day differences, but not price changes)</vt:lpstr>
      <vt:lpstr>Trade Policy Update</vt:lpstr>
      <vt:lpstr>PowerPoint Presentation</vt:lpstr>
      <vt:lpstr>PowerPoint Presentation</vt:lpstr>
      <vt:lpstr>PowerPoint Presentation</vt:lpstr>
      <vt:lpstr>Trucking Trends</vt:lpstr>
      <vt:lpstr>Trucking Trends:</vt:lpstr>
      <vt:lpstr>Total For-Hire TL Loads (3-Month Moving Average Data)</vt:lpstr>
      <vt:lpstr>Spot Market Loads (3-Month Moving Average Data)</vt:lpstr>
      <vt:lpstr>PowerPoint Presentation</vt:lpstr>
      <vt:lpstr>LTL Tonnage</vt:lpstr>
      <vt:lpstr>US Bank Regional Data</vt:lpstr>
      <vt:lpstr>Industry Capacity Trends</vt:lpstr>
      <vt:lpstr>PowerPoint Presentation</vt:lpstr>
      <vt:lpstr>For-Hire Truckload Tractor Data</vt:lpstr>
      <vt:lpstr>U.S. Used Class 8 Tractor Exports </vt:lpstr>
      <vt:lpstr>For-Hire Truckload Revenue per Mile</vt:lpstr>
      <vt:lpstr>Contract Rev/Mile vs Spot Rates</vt:lpstr>
      <vt:lpstr>The Driver Situation</vt:lpstr>
      <vt:lpstr>Truck Driver Turnover Rates</vt:lpstr>
      <vt:lpstr>PowerPoint Presentation</vt:lpstr>
      <vt:lpstr>PowerPoint Presentation</vt:lpstr>
      <vt:lpstr>PowerPoint Presentation</vt:lpstr>
      <vt:lpstr>PowerPoint Presentation</vt:lpstr>
      <vt:lpstr>PowerPoint Presentation</vt:lpstr>
      <vt:lpstr>PowerPoint Presentation</vt:lpstr>
    </vt:vector>
  </TitlesOfParts>
  <Company>American Trucking Associations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Costello</dc:creator>
  <cp:lastModifiedBy>Alan Karickhoff</cp:lastModifiedBy>
  <cp:revision>1166</cp:revision>
  <cp:lastPrinted>2018-03-07T14:32:17Z</cp:lastPrinted>
  <dcterms:created xsi:type="dcterms:W3CDTF">2017-03-11T21:48:16Z</dcterms:created>
  <dcterms:modified xsi:type="dcterms:W3CDTF">2019-10-18T16:15:46Z</dcterms:modified>
</cp:coreProperties>
</file>